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58" r:id="rId3"/>
    <p:sldId id="259" r:id="rId4"/>
    <p:sldId id="262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3" r:id="rId1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BC2-0FA7-4137-889E-272453A9463F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3CF0E-913A-40C5-9FC8-9DAC5EFAC15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400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3CF0E-913A-40C5-9FC8-9DAC5EFAC151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828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1972A-64E0-43FC-B6D2-82DAF63EE188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7684-F6F0-49CF-8E7E-16EE55E33052}" type="slidenum">
              <a:rPr lang="de-CH" smtClean="0"/>
              <a:t>‹#›</a:t>
            </a:fld>
            <a:endParaRPr lang="de-CH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522"/>
            <a:ext cx="9150185" cy="51258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635649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0" b="1" dirty="0" smtClean="0">
                <a:solidFill>
                  <a:srgbClr val="FF0066"/>
                </a:solidFill>
              </a:rPr>
              <a:t>ПАДЕЖИ</a:t>
            </a:r>
            <a:endParaRPr lang="de-CH" sz="8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Примјери:</a:t>
            </a:r>
            <a:endParaRPr lang="de-C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419994"/>
            <a:ext cx="3456384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9994"/>
            <a:ext cx="3312368" cy="326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56363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rgbClr val="FF0066"/>
                </a:solidFill>
              </a:rPr>
              <a:t>Субјекта </a:t>
            </a:r>
            <a:endParaRPr lang="de-CH" sz="2600" b="1" dirty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139702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rgbClr val="FF0066"/>
                </a:solidFill>
              </a:rPr>
              <a:t>Предикатива </a:t>
            </a:r>
            <a:endParaRPr lang="de-CH" sz="2600" b="1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0366" y="2807024"/>
            <a:ext cx="14854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b="1" dirty="0" smtClean="0">
                <a:solidFill>
                  <a:srgbClr val="FF0066"/>
                </a:solidFill>
              </a:rPr>
              <a:t>Објекта</a:t>
            </a:r>
            <a:endParaRPr lang="de-CH" sz="2600" b="1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1679" y="3435845"/>
            <a:ext cx="2061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rgbClr val="FF0066"/>
                </a:solidFill>
              </a:rPr>
              <a:t>Атрибута </a:t>
            </a:r>
            <a:endParaRPr lang="de-CH" sz="2600" b="1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981712"/>
            <a:ext cx="345638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b="1" dirty="0" smtClean="0">
                <a:solidFill>
                  <a:srgbClr val="FF0066"/>
                </a:solidFill>
              </a:rPr>
              <a:t>Прилошке одредбе</a:t>
            </a:r>
            <a:endParaRPr lang="de-CH" sz="2300" b="1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1555650"/>
            <a:ext cx="3312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rgbClr val="FF0066"/>
                </a:solidFill>
              </a:rPr>
              <a:t>Теодора</a:t>
            </a:r>
            <a:r>
              <a:rPr lang="sr-Cyrl-RS" sz="2600" dirty="0" smtClean="0"/>
              <a:t> </a:t>
            </a:r>
            <a:r>
              <a:rPr lang="sr-Cyrl-RS" sz="2600" dirty="0" smtClean="0">
                <a:solidFill>
                  <a:schemeClr val="tx2"/>
                </a:solidFill>
              </a:rPr>
              <a:t>спава.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2211709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Она је </a:t>
            </a:r>
            <a:r>
              <a:rPr lang="sr-Cyrl-RS" sz="2600" dirty="0" smtClean="0">
                <a:solidFill>
                  <a:srgbClr val="FF0066"/>
                </a:solidFill>
              </a:rPr>
              <a:t>лијепа</a:t>
            </a:r>
            <a:r>
              <a:rPr lang="sr-Cyrl-RS" sz="2600" dirty="0" smtClean="0">
                <a:solidFill>
                  <a:schemeClr val="tx2"/>
                </a:solidFill>
              </a:rPr>
              <a:t>.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2794819"/>
            <a:ext cx="3312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Човјек мази </a:t>
            </a:r>
            <a:r>
              <a:rPr lang="sr-Cyrl-RS" sz="2600" dirty="0" smtClean="0">
                <a:solidFill>
                  <a:srgbClr val="FF0066"/>
                </a:solidFill>
              </a:rPr>
              <a:t>мачку</a:t>
            </a:r>
            <a:r>
              <a:rPr lang="sr-Cyrl-RS" sz="2600" dirty="0" smtClean="0">
                <a:solidFill>
                  <a:schemeClr val="tx2"/>
                </a:solidFill>
              </a:rPr>
              <a:t>.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3435845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</a:rPr>
              <a:t>Ана схвата </a:t>
            </a:r>
            <a:r>
              <a:rPr lang="sr-Cyrl-RS" sz="2000" dirty="0" smtClean="0">
                <a:solidFill>
                  <a:srgbClr val="FF0066"/>
                </a:solidFill>
              </a:rPr>
              <a:t>Сашину</a:t>
            </a:r>
            <a:r>
              <a:rPr lang="sr-Cyrl-RS" sz="2000" dirty="0" smtClean="0">
                <a:solidFill>
                  <a:schemeClr val="tx2"/>
                </a:solidFill>
              </a:rPr>
              <a:t> тугу. </a:t>
            </a:r>
            <a:endParaRPr lang="de-CH" sz="20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402787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</a:rPr>
              <a:t>Били смо </a:t>
            </a:r>
            <a:r>
              <a:rPr lang="sr-Cyrl-RS" sz="2000" dirty="0" smtClean="0">
                <a:solidFill>
                  <a:srgbClr val="FF0066"/>
                </a:solidFill>
              </a:rPr>
              <a:t>у Бањој Луци</a:t>
            </a:r>
            <a:r>
              <a:rPr lang="sr-Cyrl-RS" sz="2000" dirty="0" smtClean="0">
                <a:solidFill>
                  <a:schemeClr val="tx2"/>
                </a:solidFill>
              </a:rPr>
              <a:t>. </a:t>
            </a:r>
            <a:endParaRPr lang="de-CH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61"/>
            <a:ext cx="9144000" cy="51579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555526"/>
            <a:ext cx="668848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100" b="1" dirty="0" smtClean="0">
                <a:solidFill>
                  <a:srgbClr val="FF0066"/>
                </a:solidFill>
              </a:rPr>
              <a:t>Задаћа:</a:t>
            </a:r>
          </a:p>
          <a:p>
            <a:pPr algn="just"/>
            <a:endParaRPr lang="sr-Cyrl-RS" sz="3100" b="1" dirty="0" smtClean="0">
              <a:solidFill>
                <a:srgbClr val="FF0066"/>
              </a:solidFill>
            </a:endParaRPr>
          </a:p>
          <a:p>
            <a:pPr algn="just"/>
            <a:r>
              <a:rPr lang="sr-Cyrl-RS" sz="3100" b="1" dirty="0" smtClean="0">
                <a:solidFill>
                  <a:srgbClr val="FF0066"/>
                </a:solidFill>
              </a:rPr>
              <a:t>1. Напиши које функције могу да имају падежни облици именских</a:t>
            </a:r>
          </a:p>
          <a:p>
            <a:pPr algn="just"/>
            <a:r>
              <a:rPr lang="sr-Cyrl-RS" sz="3100" b="1" dirty="0">
                <a:solidFill>
                  <a:srgbClr val="FF0066"/>
                </a:solidFill>
              </a:rPr>
              <a:t>р</a:t>
            </a:r>
            <a:r>
              <a:rPr lang="sr-Cyrl-RS" sz="3100" b="1" dirty="0" smtClean="0">
                <a:solidFill>
                  <a:srgbClr val="FF0066"/>
                </a:solidFill>
              </a:rPr>
              <a:t>ијечи и примјер за сваку функцију.</a:t>
            </a:r>
            <a:endParaRPr lang="de-CH" sz="31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28591" y="-1836949"/>
            <a:ext cx="5493236" cy="91504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4761" y="1347614"/>
            <a:ext cx="72302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tx2"/>
                </a:solidFill>
              </a:rPr>
              <a:t>ХВАЛА НА ПАЖЊИ!</a:t>
            </a:r>
            <a:endParaRPr lang="de-CH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44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28066"/>
            <a:ext cx="8291264" cy="1107580"/>
          </a:xfrm>
        </p:spPr>
        <p:txBody>
          <a:bodyPr>
            <a:normAutofit/>
          </a:bodyPr>
          <a:lstStyle/>
          <a:p>
            <a:r>
              <a:rPr lang="sr-Cyrl-RS" sz="3300" b="1" dirty="0" smtClean="0">
                <a:solidFill>
                  <a:srgbClr val="FF0066"/>
                </a:solidFill>
              </a:rPr>
              <a:t>Именске ријечи </a:t>
            </a:r>
            <a:r>
              <a:rPr lang="sr-Cyrl-RS" sz="3300" b="1" dirty="0" smtClean="0"/>
              <a:t>су: именице, замјенице, придјеви и бројеви.</a:t>
            </a:r>
            <a:endParaRPr lang="de-CH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7654"/>
            <a:ext cx="8291264" cy="3035796"/>
          </a:xfrm>
        </p:spPr>
        <p:txBody>
          <a:bodyPr>
            <a:normAutofit/>
          </a:bodyPr>
          <a:lstStyle/>
          <a:p>
            <a:r>
              <a:rPr lang="sr-Cyrl-RS" sz="3000" dirty="0" smtClean="0">
                <a:solidFill>
                  <a:schemeClr val="tx2"/>
                </a:solidFill>
              </a:rPr>
              <a:t>Граматичке категорије (род, број и падеж). </a:t>
            </a:r>
          </a:p>
          <a:p>
            <a:r>
              <a:rPr lang="sr-Cyrl-RS" sz="3000" dirty="0" smtClean="0">
                <a:solidFill>
                  <a:schemeClr val="tx2"/>
                </a:solidFill>
              </a:rPr>
              <a:t>Промјенљиве ријечи имају: </a:t>
            </a:r>
          </a:p>
          <a:p>
            <a:pPr marL="0" indent="0">
              <a:buNone/>
            </a:pPr>
            <a:endParaRPr lang="de-CH" sz="3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3075806"/>
            <a:ext cx="66967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Граматичку основу (дио који се не мијења)</a:t>
            </a:r>
          </a:p>
          <a:p>
            <a:endParaRPr lang="sr-Cyrl-RS" sz="2600" dirty="0" smtClean="0">
              <a:solidFill>
                <a:schemeClr val="tx2"/>
              </a:solidFill>
            </a:endParaRPr>
          </a:p>
          <a:p>
            <a:r>
              <a:rPr lang="sr-Cyrl-RS" sz="2600" dirty="0" smtClean="0">
                <a:solidFill>
                  <a:schemeClr val="tx2"/>
                </a:solidFill>
              </a:rPr>
              <a:t>Граматички наставак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3" y="3810114"/>
            <a:ext cx="15121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tx2"/>
                </a:solidFill>
              </a:rPr>
              <a:t>РУК</a:t>
            </a:r>
            <a:r>
              <a:rPr lang="sr-Cyrl-RS" sz="2600" dirty="0" smtClean="0"/>
              <a:t> </a:t>
            </a:r>
            <a:r>
              <a:rPr lang="sr-Cyrl-RS" sz="2600" dirty="0" smtClean="0">
                <a:solidFill>
                  <a:srgbClr val="FF0066"/>
                </a:solidFill>
              </a:rPr>
              <a:t>-</a:t>
            </a:r>
          </a:p>
          <a:p>
            <a:r>
              <a:rPr lang="sr-Cyrl-RS" sz="2600" b="1" dirty="0" smtClean="0">
                <a:solidFill>
                  <a:schemeClr val="tx2"/>
                </a:solidFill>
              </a:rPr>
              <a:t>РУК</a:t>
            </a:r>
            <a:r>
              <a:rPr lang="sr-Cyrl-RS" sz="2600" dirty="0" smtClean="0">
                <a:solidFill>
                  <a:srgbClr val="FF0066"/>
                </a:solidFill>
              </a:rPr>
              <a:t> -</a:t>
            </a:r>
            <a:endParaRPr lang="de-CH" sz="2600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4145" y="3810114"/>
            <a:ext cx="6926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rgbClr val="FF0066"/>
                </a:solidFill>
              </a:rPr>
              <a:t>А</a:t>
            </a:r>
          </a:p>
          <a:p>
            <a:r>
              <a:rPr lang="sr-Cyrl-RS" sz="2600" dirty="0">
                <a:solidFill>
                  <a:srgbClr val="FF0066"/>
                </a:solidFill>
              </a:rPr>
              <a:t>У</a:t>
            </a:r>
            <a:endParaRPr lang="de-CH" sz="2600" dirty="0">
              <a:solidFill>
                <a:srgbClr val="FF0066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64187" y="3810114"/>
            <a:ext cx="756084" cy="892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16016" y="3594094"/>
            <a:ext cx="828000" cy="54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3851920" y="4134094"/>
            <a:ext cx="2622225" cy="568572"/>
          </a:xfrm>
          <a:prstGeom prst="bentConnector3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2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5" y="771550"/>
            <a:ext cx="9144000" cy="4320480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539552" y="2233486"/>
            <a:ext cx="5616624" cy="285854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Box 5"/>
          <p:cNvSpPr txBox="1"/>
          <p:nvPr/>
        </p:nvSpPr>
        <p:spPr>
          <a:xfrm>
            <a:off x="179511" y="681248"/>
            <a:ext cx="89555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600" dirty="0" smtClean="0">
                <a:solidFill>
                  <a:schemeClr val="tx2"/>
                </a:solidFill>
              </a:rPr>
              <a:t>Додавањем различитих наставака на именичку основу добијамо различите облике ријечи, а ти различити облици ријечи су падежи.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78777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 smtClean="0">
                <a:solidFill>
                  <a:srgbClr val="FF0066"/>
                </a:solidFill>
              </a:rPr>
              <a:t>Промјена именица кроз падеже назива се деклинација.</a:t>
            </a:r>
            <a:endParaRPr lang="de-CH" sz="3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300" dirty="0" smtClean="0"/>
              <a:t>Српски језик има седам падежа. Сваки падеж добија се на посебно питање.</a:t>
            </a:r>
            <a:endParaRPr lang="de-CH" sz="33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9" y="1593571"/>
            <a:ext cx="8856984" cy="3522854"/>
          </a:xfrm>
        </p:spPr>
      </p:pic>
      <p:sp>
        <p:nvSpPr>
          <p:cNvPr id="8" name="TextBox 7"/>
          <p:cNvSpPr txBox="1"/>
          <p:nvPr/>
        </p:nvSpPr>
        <p:spPr>
          <a:xfrm>
            <a:off x="2075074" y="1545588"/>
            <a:ext cx="20587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tx2"/>
                </a:solidFill>
              </a:rPr>
              <a:t>Н</a:t>
            </a:r>
            <a:r>
              <a:rPr lang="sr-Cyrl-RS" sz="2600" b="1" dirty="0" smtClean="0">
                <a:solidFill>
                  <a:schemeClr val="tx2"/>
                </a:solidFill>
              </a:rPr>
              <a:t>оминатив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9205" y="1542451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Генитив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50529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tx2"/>
                </a:solidFill>
              </a:rPr>
              <a:t>Датив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815" y="2526974"/>
            <a:ext cx="1853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Акузатив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7937" y="2529232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tx2"/>
                </a:solidFill>
              </a:rPr>
              <a:t>Вокатив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9518" y="3458940"/>
            <a:ext cx="26104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tx2"/>
                </a:solidFill>
              </a:rPr>
              <a:t>Инструментал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1805" y="3479060"/>
            <a:ext cx="18002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tx2"/>
                </a:solidFill>
              </a:rPr>
              <a:t>Локатив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5074" y="1954646"/>
            <a:ext cx="26642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Ко? Шта/што?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1805" y="1954646"/>
            <a:ext cx="19627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Кога? Чега?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2852668"/>
            <a:ext cx="20162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Коме? Чему?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849217"/>
            <a:ext cx="29420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Кога? Шта/што?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4525" y="2846635"/>
            <a:ext cx="173851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О! Еј!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9518" y="3781755"/>
            <a:ext cx="32938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С ким(е)? Чиме?</a:t>
            </a:r>
            <a:endParaRPr lang="de-CH" sz="2300" dirty="0">
              <a:solidFill>
                <a:srgbClr val="FF00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2881" y="3781755"/>
            <a:ext cx="34028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solidFill>
                  <a:srgbClr val="FF0066"/>
                </a:solidFill>
              </a:rPr>
              <a:t>О коме? О чему?</a:t>
            </a:r>
            <a:endParaRPr lang="de-CH" sz="23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500" b="1" dirty="0" smtClean="0"/>
              <a:t>Значење и функције падежа</a:t>
            </a:r>
            <a:endParaRPr lang="de-CH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solidFill>
                  <a:schemeClr val="tx2"/>
                </a:solidFill>
              </a:rPr>
              <a:t>Падежи су облици именских ријечи којима се означавају различити односи у реченици. С обзиром на то да ли падежни облик зависи или не зависи од неке друге ријечи у реченици све падеже дијелимо на:</a:t>
            </a:r>
            <a:endParaRPr lang="de-CH" dirty="0">
              <a:solidFill>
                <a:schemeClr val="tx2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1115616" y="3579862"/>
            <a:ext cx="3168352" cy="1368152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Cloud 5"/>
          <p:cNvSpPr/>
          <p:nvPr/>
        </p:nvSpPr>
        <p:spPr>
          <a:xfrm>
            <a:off x="5220072" y="3579862"/>
            <a:ext cx="3168352" cy="1368152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600" b="1" dirty="0" smtClean="0">
                <a:solidFill>
                  <a:srgbClr val="FF0066"/>
                </a:solidFill>
              </a:rPr>
              <a:t>Зависне падеже</a:t>
            </a:r>
            <a:endParaRPr lang="de-CH" sz="2600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4271" y="3817662"/>
            <a:ext cx="21602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b="1" dirty="0" smtClean="0">
                <a:solidFill>
                  <a:srgbClr val="FF0066"/>
                </a:solidFill>
              </a:rPr>
              <a:t>Независне падеже</a:t>
            </a:r>
            <a:endParaRPr lang="de-CH" sz="2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7534"/>
            <a:ext cx="8373616" cy="128929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Независни падежи су: </a:t>
            </a:r>
            <a:br>
              <a:rPr lang="sr-Cyrl-RS" dirty="0" smtClean="0"/>
            </a:br>
            <a:r>
              <a:rPr lang="sr-Cyrl-RS" dirty="0"/>
              <a:t>	</a:t>
            </a:r>
            <a:r>
              <a:rPr lang="sr-Cyrl-RS" b="1" dirty="0" smtClean="0">
                <a:solidFill>
                  <a:srgbClr val="FF0066"/>
                </a:solidFill>
              </a:rPr>
              <a:t>номинатив и вокатив. </a:t>
            </a:r>
            <a:endParaRPr lang="de-CH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55726"/>
            <a:ext cx="8075240" cy="2387724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chemeClr val="tx2"/>
                </a:solidFill>
              </a:rPr>
              <a:t>Независни падежи не зависе ни </a:t>
            </a:r>
          </a:p>
          <a:p>
            <a:pPr marL="0" indent="0" algn="just">
              <a:buNone/>
            </a:pPr>
            <a:r>
              <a:rPr lang="sr-Cyrl-RS" dirty="0" smtClean="0">
                <a:solidFill>
                  <a:schemeClr val="tx2"/>
                </a:solidFill>
              </a:rPr>
              <a:t>од једне друге ријечи у реченици </a:t>
            </a:r>
          </a:p>
          <a:p>
            <a:pPr marL="0" indent="0" algn="just">
              <a:buNone/>
            </a:pPr>
            <a:r>
              <a:rPr lang="sr-Cyrl-RS" dirty="0" smtClean="0">
                <a:solidFill>
                  <a:schemeClr val="tx2"/>
                </a:solidFill>
              </a:rPr>
              <a:t>и никада не долазе са приједлозима. 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01" y="2427734"/>
            <a:ext cx="2701420" cy="22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9505056" cy="1512168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Зависни падежи су: </a:t>
            </a:r>
            <a:br>
              <a:rPr lang="sr-Cyrl-RS" sz="3200" dirty="0" smtClean="0"/>
            </a:br>
            <a:r>
              <a:rPr lang="sr-Cyrl-RS" sz="3200" b="1" dirty="0" smtClean="0">
                <a:solidFill>
                  <a:srgbClr val="FF0066"/>
                </a:solidFill>
              </a:rPr>
              <a:t>генитив, датив, акузатив, инструментал и локатив. </a:t>
            </a:r>
            <a:endParaRPr lang="de-CH" sz="32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0" y="2283718"/>
            <a:ext cx="6569124" cy="2664296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>
                <a:solidFill>
                  <a:schemeClr val="tx2"/>
                </a:solidFill>
              </a:rPr>
              <a:t>Зависни падежи зависе од неке друге ријечи у реченици коју одређују или допуњавају, чинећи с њом синтагму. Могу се употребљавати с приједлозима или без њих (осим локатива). </a:t>
            </a:r>
            <a:endParaRPr lang="de-CH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952" y="2931790"/>
            <a:ext cx="2527048" cy="208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9542"/>
            <a:ext cx="8568952" cy="85725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Шта представља значење падежа?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95686"/>
            <a:ext cx="5688632" cy="2747764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solidFill>
                  <a:schemeClr val="tx2"/>
                </a:solidFill>
              </a:rPr>
              <a:t>Сви падежи српског језика имају своја основна значења, по којима се међусобно разликују.</a:t>
            </a:r>
          </a:p>
          <a:p>
            <a:pPr algn="just"/>
            <a:r>
              <a:rPr lang="sr-Cyrl-RS" dirty="0" smtClean="0">
                <a:solidFill>
                  <a:schemeClr val="tx2"/>
                </a:solidFill>
              </a:rPr>
              <a:t>Значење падежа представља врсту односа неке именске ријечи према радњи предиката или некој другој ријечи у реченици. </a:t>
            </a:r>
            <a:endParaRPr lang="de-CH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488" y="2571750"/>
            <a:ext cx="2788606" cy="230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7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Да ли падежи имају </a:t>
            </a:r>
            <a:r>
              <a:rPr lang="sr-Cyrl-RS" sz="3600" dirty="0" smtClean="0">
                <a:solidFill>
                  <a:srgbClr val="FF0066"/>
                </a:solidFill>
              </a:rPr>
              <a:t>функције</a:t>
            </a:r>
            <a:r>
              <a:rPr lang="sr-Cyrl-RS" sz="3600" dirty="0" smtClean="0"/>
              <a:t> (службе) у реченицама?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7654"/>
            <a:ext cx="8291264" cy="266429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2"/>
                </a:solidFill>
              </a:rPr>
              <a:t>Падежни облици именских ријечи могу да имају </a:t>
            </a:r>
            <a:r>
              <a:rPr lang="sr-Cyrl-RS" dirty="0" smtClean="0">
                <a:solidFill>
                  <a:srgbClr val="FF0066"/>
                </a:solidFill>
              </a:rPr>
              <a:t>функције</a:t>
            </a:r>
            <a:r>
              <a:rPr lang="sr-Cyrl-RS" dirty="0" smtClean="0">
                <a:solidFill>
                  <a:schemeClr val="tx2"/>
                </a:solidFill>
              </a:rPr>
              <a:t>: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dirty="0" smtClean="0">
                <a:solidFill>
                  <a:schemeClr val="tx2"/>
                </a:solidFill>
              </a:rPr>
              <a:t>Субјекта;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dirty="0" smtClean="0">
                <a:solidFill>
                  <a:schemeClr val="tx2"/>
                </a:solidFill>
              </a:rPr>
              <a:t>Предикатива (именског дијела предиката);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dirty="0" smtClean="0">
                <a:solidFill>
                  <a:schemeClr val="tx2"/>
                </a:solidFill>
              </a:rPr>
              <a:t>Правог или неправог објекта;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dirty="0" smtClean="0">
                <a:solidFill>
                  <a:schemeClr val="tx2"/>
                </a:solidFill>
              </a:rPr>
              <a:t>Атрибута и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dirty="0" smtClean="0">
                <a:solidFill>
                  <a:schemeClr val="tx2"/>
                </a:solidFill>
              </a:rPr>
              <a:t>Прилошке одредбе. </a:t>
            </a:r>
            <a:endParaRPr lang="de-CH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58" y="3723878"/>
            <a:ext cx="3634142" cy="166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3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354</Words>
  <Application>Microsoft Office PowerPoint</Application>
  <PresentationFormat>On-screen Show (16:9)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Именске ријечи су: именице, замјенице, придјеви и бројеви.</vt:lpstr>
      <vt:lpstr>PowerPoint Presentation</vt:lpstr>
      <vt:lpstr>Српски језик има седам падежа. Сваки падеж добија се на посебно питање.</vt:lpstr>
      <vt:lpstr>Значење и функције падежа</vt:lpstr>
      <vt:lpstr>Независни падежи су:   номинатив и вокатив. </vt:lpstr>
      <vt:lpstr>Зависни падежи су:  генитив, датив, акузатив, инструментал и локатив. </vt:lpstr>
      <vt:lpstr>Шта представља значење падежа?</vt:lpstr>
      <vt:lpstr>Да ли падежи имају функције (службе) у реченицама?</vt:lpstr>
      <vt:lpstr>Примјери: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Mamic Dragana</dc:creator>
  <cp:lastModifiedBy>Mamic Dragana</cp:lastModifiedBy>
  <cp:revision>19</cp:revision>
  <dcterms:created xsi:type="dcterms:W3CDTF">2021-02-05T13:06:23Z</dcterms:created>
  <dcterms:modified xsi:type="dcterms:W3CDTF">2021-02-05T16:28:40Z</dcterms:modified>
</cp:coreProperties>
</file>