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486" autoAdjust="0"/>
  </p:normalViewPr>
  <p:slideViewPr>
    <p:cSldViewPr>
      <p:cViewPr varScale="1">
        <p:scale>
          <a:sx n="64" d="100"/>
          <a:sy n="64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C4B22-D5F6-46A3-97B3-B324635BC9B5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ADDF-970F-4C21-B9E7-43C61E62D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ADDF-970F-4C21-B9E7-43C61E62D7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viber_image_2021-02-09_11-22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3276600"/>
          <a:ext cx="5943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x-none" smtClean="0"/>
                        <a:t>W</a:t>
                      </a:r>
                      <a:r>
                        <a:rPr lang="en-US" smtClean="0"/>
                        <a:t>illkomm</a:t>
                      </a:r>
                      <a:r>
                        <a:rPr lang="x-none" dirty="0" smtClean="0"/>
                        <a:t>en</a:t>
                      </a:r>
                      <a:r>
                        <a:rPr lang="x-none" baseline="0" dirty="0" smtClean="0"/>
                        <a:t>  </a:t>
                      </a:r>
                      <a:r>
                        <a:rPr lang="en-US" baseline="0" dirty="0" smtClean="0"/>
                        <a:t> in Berlin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ber_image_2021-02-09_11-57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8915399" cy="73152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5913120"/>
          <a:ext cx="4509655" cy="944880"/>
        </p:xfrm>
        <a:graphic>
          <a:graphicData uri="http://schemas.openxmlformats.org/drawingml/2006/table">
            <a:tbl>
              <a:tblPr/>
              <a:tblGrid>
                <a:gridCol w="4509655"/>
              </a:tblGrid>
              <a:tr h="944880">
                <a:tc>
                  <a:txBody>
                    <a:bodyPr/>
                    <a:lstStyle/>
                    <a:p>
                      <a:r>
                        <a:rPr lang="x-none" dirty="0" smtClean="0"/>
                        <a:t>              </a:t>
                      </a:r>
                      <a:r>
                        <a:rPr lang="x-none" sz="2400" dirty="0" smtClean="0">
                          <a:solidFill>
                            <a:srgbClr val="FF0000"/>
                          </a:solidFill>
                        </a:rPr>
                        <a:t>Hausaufgabe,</a:t>
                      </a:r>
                    </a:p>
                    <a:p>
                      <a:r>
                        <a:rPr lang="x-none" sz="2400" dirty="0" smtClean="0">
                          <a:solidFill>
                            <a:srgbClr val="FF0000"/>
                          </a:solidFill>
                        </a:rPr>
                        <a:t>   Arbeitsbuch,S.</a:t>
                      </a:r>
                      <a:r>
                        <a:rPr lang="x-none" sz="2400" baseline="0" dirty="0" smtClean="0">
                          <a:solidFill>
                            <a:srgbClr val="FF0000"/>
                          </a:solidFill>
                        </a:rPr>
                        <a:t> 47 und 48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1219200"/>
            <a:ext cx="82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rbeits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5791200"/>
            <a:ext cx="168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 smtClean="0"/>
              <a:t>ein  Sofa,</a:t>
            </a:r>
          </a:p>
          <a:p>
            <a:r>
              <a:rPr lang="x-none" b="1" dirty="0" smtClean="0"/>
              <a:t>einen  Tisch...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ber_image_2021-02-09_11-57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762000"/>
            <a:ext cx="8458199" cy="5943600"/>
          </a:xfrm>
        </p:spPr>
      </p:pic>
      <p:sp>
        <p:nvSpPr>
          <p:cNvPr id="5" name="TextBox 4"/>
          <p:cNvSpPr txBox="1"/>
          <p:nvPr/>
        </p:nvSpPr>
        <p:spPr>
          <a:xfrm>
            <a:off x="2057400" y="4343400"/>
            <a:ext cx="104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Spiegel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5334000"/>
            <a:ext cx="68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 smtClean="0"/>
              <a:t>Herd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x-none" dirty="0" smtClean="0"/>
          </a:p>
          <a:p>
            <a:pPr algn="ctr"/>
            <a:endParaRPr lang="x-none" dirty="0" smtClean="0"/>
          </a:p>
          <a:p>
            <a:pPr algn="ctr"/>
            <a:r>
              <a:rPr lang="de-DE" dirty="0" smtClean="0">
                <a:solidFill>
                  <a:srgbClr val="0070C0"/>
                </a:solidFill>
              </a:rPr>
              <a:t>d</a:t>
            </a:r>
            <a:r>
              <a:rPr lang="x-none" dirty="0" smtClean="0">
                <a:solidFill>
                  <a:srgbClr val="0070C0"/>
                </a:solidFill>
              </a:rPr>
              <a:t>anke f</a:t>
            </a:r>
            <a:r>
              <a:rPr lang="de-DE" dirty="0" smtClean="0">
                <a:solidFill>
                  <a:srgbClr val="0070C0"/>
                </a:solidFill>
              </a:rPr>
              <a:t>ür die Aufmerksamkeit </a:t>
            </a:r>
            <a:r>
              <a:rPr lang="de-DE" dirty="0" smtClean="0">
                <a:solidFill>
                  <a:srgbClr val="FFFF00"/>
                </a:solidFill>
                <a:sym typeface="Wingdings" pitchFamily="2" charset="2"/>
              </a:rPr>
              <a:t> </a:t>
            </a:r>
          </a:p>
          <a:p>
            <a:pPr algn="ctr"/>
            <a:r>
              <a:rPr lang="de-DE" dirty="0" smtClean="0">
                <a:sym typeface="Wingdings" pitchFamily="2" charset="2"/>
              </a:rPr>
              <a:t>viel Spaß und Freude! </a:t>
            </a:r>
            <a:r>
              <a:rPr lang="de-DE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de-DE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3.2 WILLKOMMEN IN BERLIN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Igor und seine </a:t>
            </a:r>
            <a:r>
              <a:rPr lang="en-US" dirty="0" err="1" smtClean="0"/>
              <a:t>Familie</a:t>
            </a:r>
            <a:r>
              <a:rPr lang="en-US" dirty="0" smtClean="0"/>
              <a:t>  </a:t>
            </a:r>
            <a:r>
              <a:rPr lang="en-US" dirty="0" err="1" smtClean="0"/>
              <a:t>ziehen</a:t>
            </a:r>
            <a:r>
              <a:rPr lang="en-US" dirty="0" smtClean="0"/>
              <a:t> 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Berlin</a:t>
            </a:r>
            <a:r>
              <a:rPr lang="en-US" dirty="0" smtClean="0"/>
              <a:t> um.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1.Erinnert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euch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smtClean="0"/>
              <a:t>Igors Familie zieht nach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Pankow</a:t>
            </a:r>
            <a:r>
              <a:rPr lang="de-DE" dirty="0" smtClean="0"/>
              <a:t> um.</a:t>
            </a:r>
          </a:p>
          <a:p>
            <a:r>
              <a:rPr lang="de-DE" dirty="0" smtClean="0"/>
              <a:t>Die Familie hat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 Wohnung </a:t>
            </a:r>
            <a:r>
              <a:rPr lang="de-DE" dirty="0" smtClean="0"/>
              <a:t>gemietet.</a:t>
            </a:r>
          </a:p>
          <a:p>
            <a:r>
              <a:rPr lang="de-DE" dirty="0" smtClean="0"/>
              <a:t>Igor und Marina haben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eigene Zimmer</a:t>
            </a:r>
            <a:r>
              <a:rPr lang="de-DE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ber_image_2021-02-09_11-23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8763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ber_image_2021-02-09_11-23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800" cy="6095999"/>
          </a:xfrm>
        </p:spPr>
      </p:pic>
      <p:sp>
        <p:nvSpPr>
          <p:cNvPr id="6" name="TextBox 5"/>
          <p:cNvSpPr txBox="1"/>
          <p:nvPr/>
        </p:nvSpPr>
        <p:spPr>
          <a:xfrm>
            <a:off x="31242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53200" y="1752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19812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7800" y="22098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3886200"/>
            <a:ext cx="41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886200"/>
            <a:ext cx="41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581400"/>
            <a:ext cx="19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34400" y="441960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4495800"/>
            <a:ext cx="48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533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6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5029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0" y="556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7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1657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/>
              <a:t>Pankov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pc="-260" dirty="0" smtClean="0"/>
              <a:t>eine Wohnung</a:t>
            </a:r>
            <a:endParaRPr lang="en-US" spc="-26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build="allAtOnce"/>
      <p:bldP spid="15" grpId="0" build="allAtOnce"/>
      <p:bldP spid="16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ber_image_2021-02-09_11-22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1"/>
            <a:ext cx="8610599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ber_image_2021-02-09_11-22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1"/>
            <a:ext cx="8534400" cy="61722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82880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82880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048000"/>
            <a:ext cx="41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04800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ber_image_2021-02-09_11-23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8839200" cy="6324600"/>
          </a:xfrm>
        </p:spPr>
      </p:pic>
      <p:sp>
        <p:nvSpPr>
          <p:cNvPr id="5" name="TextBox 4"/>
          <p:cNvSpPr txBox="1"/>
          <p:nvPr/>
        </p:nvSpPr>
        <p:spPr>
          <a:xfrm>
            <a:off x="43434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20980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524000"/>
            <a:ext cx="41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90500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ber_image_2021-02-09_11-23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8915399" cy="6248399"/>
          </a:xfrm>
        </p:spPr>
      </p:pic>
      <p:sp>
        <p:nvSpPr>
          <p:cNvPr id="6" name="Rectangle 5"/>
          <p:cNvSpPr/>
          <p:nvPr/>
        </p:nvSpPr>
        <p:spPr>
          <a:xfrm>
            <a:off x="3352800" y="6096000"/>
            <a:ext cx="4572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 anchor="b" anchorCtr="1">
            <a:normAutofit fontScale="90000"/>
          </a:bodyPr>
          <a:lstStyle/>
          <a:p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>Wortliste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etw</a:t>
            </a:r>
            <a:r>
              <a:rPr lang="de-DE" dirty="0" smtClean="0"/>
              <a:t>. (Akk.)mieten=iznajmiti,zakupiti</a:t>
            </a:r>
          </a:p>
          <a:p>
            <a:r>
              <a:rPr lang="de-DE" dirty="0" smtClean="0">
                <a:solidFill>
                  <a:srgbClr val="92D050"/>
                </a:solidFill>
              </a:rPr>
              <a:t>das Wohnzimmer,-</a:t>
            </a:r>
            <a:r>
              <a:rPr lang="de-DE" dirty="0" smtClean="0"/>
              <a:t>=Zimmer,in dem man sich tagsüber aufhält – dnevna soba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der Flur </a:t>
            </a:r>
            <a:r>
              <a:rPr lang="de-DE" dirty="0" smtClean="0"/>
              <a:t>=hodnik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der Abstellraum</a:t>
            </a:r>
            <a:r>
              <a:rPr lang="de-DE" dirty="0" smtClean="0"/>
              <a:t>,-räume=ostava</a:t>
            </a:r>
          </a:p>
          <a:p>
            <a:r>
              <a:rPr lang="de-DE" dirty="0" smtClean="0">
                <a:solidFill>
                  <a:srgbClr val="92D050"/>
                </a:solidFill>
              </a:rPr>
              <a:t>das Esszimmer</a:t>
            </a:r>
            <a:r>
              <a:rPr lang="de-DE" dirty="0" smtClean="0"/>
              <a:t>,- = Speisezimmer,das Zimmer,das zum Essen genutzt wird = trpezarija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der Blumentopf</a:t>
            </a:r>
            <a:r>
              <a:rPr lang="de-DE" dirty="0" smtClean="0"/>
              <a:t>,- töpfe = saksija</a:t>
            </a:r>
          </a:p>
          <a:p>
            <a:r>
              <a:rPr lang="de-DE" dirty="0" smtClean="0"/>
              <a:t>hängen = visiti</a:t>
            </a:r>
          </a:p>
          <a:p>
            <a:r>
              <a:rPr lang="de-DE" dirty="0" smtClean="0">
                <a:solidFill>
                  <a:srgbClr val="92D050"/>
                </a:solidFill>
              </a:rPr>
              <a:t>das Bücherbord</a:t>
            </a:r>
            <a:r>
              <a:rPr lang="de-DE" dirty="0" smtClean="0"/>
              <a:t>,-borde = polica za knjige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die Stereoanlage</a:t>
            </a:r>
            <a:r>
              <a:rPr lang="de-DE" dirty="0" smtClean="0"/>
              <a:t>,-anlagen = muzi</a:t>
            </a:r>
            <a:r>
              <a:rPr lang="x-none" dirty="0" smtClean="0"/>
              <a:t>čki uređaj</a:t>
            </a:r>
            <a:endParaRPr lang="de-DE" dirty="0" smtClean="0"/>
          </a:p>
          <a:p>
            <a:r>
              <a:rPr lang="de-DE" dirty="0" smtClean="0"/>
              <a:t>bequem=angenehm=udoban</a:t>
            </a:r>
          </a:p>
          <a:p>
            <a:r>
              <a:rPr lang="de-DE" dirty="0" smtClean="0">
                <a:solidFill>
                  <a:srgbClr val="92D050"/>
                </a:solidFill>
              </a:rPr>
              <a:t>das  Sofa</a:t>
            </a:r>
            <a:r>
              <a:rPr lang="de-DE" dirty="0" smtClean="0"/>
              <a:t>,-s = die Couch = </a:t>
            </a:r>
            <a:r>
              <a:rPr lang="x-none" dirty="0" smtClean="0"/>
              <a:t>kauč</a:t>
            </a:r>
          </a:p>
          <a:p>
            <a:r>
              <a:rPr lang="x-none" dirty="0" smtClean="0">
                <a:solidFill>
                  <a:srgbClr val="92D050"/>
                </a:solidFill>
              </a:rPr>
              <a:t>das Waschbecken</a:t>
            </a:r>
            <a:r>
              <a:rPr lang="x-none" dirty="0" smtClean="0"/>
              <a:t>,- = lavabo</a:t>
            </a:r>
          </a:p>
          <a:p>
            <a:r>
              <a:rPr lang="x-none" dirty="0" smtClean="0">
                <a:solidFill>
                  <a:srgbClr val="00B0F0"/>
                </a:solidFill>
              </a:rPr>
              <a:t>der Herd</a:t>
            </a:r>
            <a:r>
              <a:rPr lang="x-none" dirty="0" smtClean="0"/>
              <a:t>,-e = šporet</a:t>
            </a:r>
          </a:p>
          <a:p>
            <a:r>
              <a:rPr lang="x-none" dirty="0" smtClean="0">
                <a:solidFill>
                  <a:srgbClr val="00B0F0"/>
                </a:solidFill>
              </a:rPr>
              <a:t>der K</a:t>
            </a:r>
            <a:r>
              <a:rPr lang="de-DE" dirty="0" smtClean="0">
                <a:solidFill>
                  <a:srgbClr val="00B0F0"/>
                </a:solidFill>
              </a:rPr>
              <a:t>ühlschrank</a:t>
            </a:r>
            <a:r>
              <a:rPr lang="de-DE" dirty="0" smtClean="0"/>
              <a:t>,-schränke= fri</a:t>
            </a:r>
            <a:r>
              <a:rPr lang="x-none" dirty="0" smtClean="0"/>
              <a:t>žider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207</Words>
  <Application>Microsoft Office PowerPoint</Application>
  <PresentationFormat>On-screen Show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3.2 WILLKOMMEN IN BERLIN</vt:lpstr>
      <vt:lpstr>Slide 3</vt:lpstr>
      <vt:lpstr>Slide 4</vt:lpstr>
      <vt:lpstr>Slide 5</vt:lpstr>
      <vt:lpstr>Slide 6</vt:lpstr>
      <vt:lpstr>Slide 7</vt:lpstr>
      <vt:lpstr>Slide 8</vt:lpstr>
      <vt:lpstr>  Wortliste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 Soft</cp:lastModifiedBy>
  <cp:revision>39</cp:revision>
  <dcterms:created xsi:type="dcterms:W3CDTF">2006-08-16T00:00:00Z</dcterms:created>
  <dcterms:modified xsi:type="dcterms:W3CDTF">2021-02-13T15:35:13Z</dcterms:modified>
</cp:coreProperties>
</file>