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C4B4-C083-4B17-BF55-CDD6F5F6DCEE}" type="datetimeFigureOut">
              <a:rPr lang="sr-Latn-BA" smtClean="0"/>
              <a:t>19.2.2021.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1758-3B6C-4965-9CAC-1CDAE831E6E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71003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C4B4-C083-4B17-BF55-CDD6F5F6DCEE}" type="datetimeFigureOut">
              <a:rPr lang="sr-Latn-BA" smtClean="0"/>
              <a:t>19.2.2021.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1758-3B6C-4965-9CAC-1CDAE831E6E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7917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C4B4-C083-4B17-BF55-CDD6F5F6DCEE}" type="datetimeFigureOut">
              <a:rPr lang="sr-Latn-BA" smtClean="0"/>
              <a:t>19.2.2021.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1758-3B6C-4965-9CAC-1CDAE831E6E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54953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C4B4-C083-4B17-BF55-CDD6F5F6DCEE}" type="datetimeFigureOut">
              <a:rPr lang="sr-Latn-BA" smtClean="0"/>
              <a:t>19.2.2021.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1758-3B6C-4965-9CAC-1CDAE831E6E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8467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C4B4-C083-4B17-BF55-CDD6F5F6DCEE}" type="datetimeFigureOut">
              <a:rPr lang="sr-Latn-BA" smtClean="0"/>
              <a:t>19.2.2021.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1758-3B6C-4965-9CAC-1CDAE831E6E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50877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C4B4-C083-4B17-BF55-CDD6F5F6DCEE}" type="datetimeFigureOut">
              <a:rPr lang="sr-Latn-BA" smtClean="0"/>
              <a:t>19.2.2021.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1758-3B6C-4965-9CAC-1CDAE831E6E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83276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C4B4-C083-4B17-BF55-CDD6F5F6DCEE}" type="datetimeFigureOut">
              <a:rPr lang="sr-Latn-BA" smtClean="0"/>
              <a:t>19.2.2021.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1758-3B6C-4965-9CAC-1CDAE831E6E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52584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C4B4-C083-4B17-BF55-CDD6F5F6DCEE}" type="datetimeFigureOut">
              <a:rPr lang="sr-Latn-BA" smtClean="0"/>
              <a:t>19.2.2021.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1758-3B6C-4965-9CAC-1CDAE831E6E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51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C4B4-C083-4B17-BF55-CDD6F5F6DCEE}" type="datetimeFigureOut">
              <a:rPr lang="sr-Latn-BA" smtClean="0"/>
              <a:t>19.2.2021.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1758-3B6C-4965-9CAC-1CDAE831E6E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9915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C4B4-C083-4B17-BF55-CDD6F5F6DCEE}" type="datetimeFigureOut">
              <a:rPr lang="sr-Latn-BA" smtClean="0"/>
              <a:t>19.2.2021.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1758-3B6C-4965-9CAC-1CDAE831E6E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90850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C4B4-C083-4B17-BF55-CDD6F5F6DCEE}" type="datetimeFigureOut">
              <a:rPr lang="sr-Latn-BA" smtClean="0"/>
              <a:t>19.2.2021.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1758-3B6C-4965-9CAC-1CDAE831E6E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38794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FC4B4-C083-4B17-BF55-CDD6F5F6DCEE}" type="datetimeFigureOut">
              <a:rPr lang="sr-Latn-BA" smtClean="0"/>
              <a:t>19.2.2021.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F1758-3B6C-4965-9CAC-1CDAE831E6E6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3066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8.png"/><Relationship Id="rId7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3.png"/><Relationship Id="rId7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74642">
            <a:off x="7859115" y="2378915"/>
            <a:ext cx="6209684" cy="20698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>
                <a:latin typeface="Arial Narrow" panose="020B0606020202030204" pitchFamily="34" charset="0"/>
              </a:rPr>
              <a:t>Дужина кружног лука</a:t>
            </a:r>
            <a:endParaRPr lang="sr-Latn-BA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BA" sz="4000" dirty="0" smtClean="0">
                <a:latin typeface="Arial Narrow" panose="020B0606020202030204" pitchFamily="34" charset="0"/>
              </a:rPr>
              <a:t>-</a:t>
            </a:r>
            <a:r>
              <a:rPr lang="sr-Latn-BA" sz="4000" dirty="0" smtClean="0">
                <a:latin typeface="Arial Narrow" panose="020B0606020202030204" pitchFamily="34" charset="0"/>
              </a:rPr>
              <a:t> </a:t>
            </a:r>
            <a:r>
              <a:rPr lang="en-US" sz="4000" dirty="0" smtClean="0">
                <a:latin typeface="Arial Narrow" panose="020B0606020202030204" pitchFamily="34" charset="0"/>
              </a:rPr>
              <a:t>o</a:t>
            </a:r>
            <a:r>
              <a:rPr lang="sr-Cyrl-BA" sz="4000" dirty="0" smtClean="0">
                <a:latin typeface="Arial Narrow" panose="020B0606020202030204" pitchFamily="34" charset="0"/>
              </a:rPr>
              <a:t>брада</a:t>
            </a:r>
            <a:r>
              <a:rPr lang="sr-Latn-BA" sz="4000" dirty="0" smtClean="0">
                <a:latin typeface="Arial Narrow" panose="020B0606020202030204" pitchFamily="34" charset="0"/>
              </a:rPr>
              <a:t> </a:t>
            </a:r>
            <a:r>
              <a:rPr lang="sr-Cyrl-BA" sz="4000" dirty="0" smtClean="0">
                <a:latin typeface="Arial Narrow" panose="020B0606020202030204" pitchFamily="34" charset="0"/>
              </a:rPr>
              <a:t>-</a:t>
            </a:r>
            <a:endParaRPr lang="sr-Latn-BA" sz="4000" dirty="0">
              <a:latin typeface="Arial Narrow" panose="020B0606020202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2728">
            <a:off x="9383607" y="2523593"/>
            <a:ext cx="2990573" cy="299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85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81" t="9961" r="23835" b="11959"/>
          <a:stretch/>
        </p:blipFill>
        <p:spPr>
          <a:xfrm>
            <a:off x="914399" y="2108128"/>
            <a:ext cx="3626364" cy="413739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29728" y="612475"/>
                <a:ext cx="657332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sr-Cyrl-BA" sz="2400" dirty="0" smtClean="0">
                    <a:latin typeface="Arial Narrow" panose="020B0606020202030204" pitchFamily="34" charset="0"/>
                  </a:rPr>
                  <a:t>Нека су дате двије тачке на кружници, тачке А и В. Како израчунати дужину дијела кружнице између те двије тачке, тј. </a:t>
                </a:r>
                <a:r>
                  <a:rPr lang="sr-Cyrl-BA" sz="2400" dirty="0">
                    <a:latin typeface="Arial Narrow" panose="020B0606020202030204" pitchFamily="34" charset="0"/>
                  </a:rPr>
                  <a:t>к</a:t>
                </a:r>
                <a:r>
                  <a:rPr lang="sr-Cyrl-BA" sz="2400" dirty="0" smtClean="0">
                    <a:latin typeface="Arial Narrow" panose="020B0606020202030204" pitchFamily="34" charset="0"/>
                  </a:rPr>
                  <a:t>ружног лука </a:t>
                </a:r>
                <a14:m>
                  <m:oMath xmlns:m="http://schemas.openxmlformats.org/officeDocument/2006/math"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𝒍</m:t>
                    </m:r>
                  </m:oMath>
                </a14:m>
                <a:r>
                  <a:rPr lang="sr-Cyrl-BA" sz="2400" dirty="0" smtClean="0">
                    <a:latin typeface="Arial Narrow" panose="020B0606020202030204" pitchFamily="34" charset="0"/>
                  </a:rPr>
                  <a:t>? </a:t>
                </a:r>
                <a:endParaRPr lang="sr-Latn-BA" sz="2400" dirty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728" y="612475"/>
                <a:ext cx="6573329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1390" t="-3553" r="-1390" b="-1116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44644" y="3089004"/>
                <a:ext cx="59177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400" dirty="0" smtClean="0">
                    <a:latin typeface="Arial Narrow" panose="020B0606020202030204" pitchFamily="34" charset="0"/>
                  </a:rPr>
                  <a:t>Имамо два кружна лука,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 и </m:t>
                    </m:r>
                    <m:sSub>
                      <m:sSubPr>
                        <m:ctrlPr>
                          <a:rPr lang="sr-Cyrl-BA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 smtClean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4644" y="3089004"/>
                <a:ext cx="5917721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545" t="-9333" b="-3200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74642">
            <a:off x="7859115" y="2378915"/>
            <a:ext cx="6209684" cy="20698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2728">
            <a:off x="9383607" y="2523593"/>
            <a:ext cx="2990573" cy="29905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44644" y="3678332"/>
                <a:ext cx="5917721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latin typeface="Arial Narrow" panose="020B0606020202030204" pitchFamily="34" charset="0"/>
                </a:endParaRPr>
              </a:p>
              <a:p>
                <a:r>
                  <a:rPr lang="sr-Cyrl-BA" sz="2400" dirty="0">
                    <a:latin typeface="Arial Narrow" panose="020B0606020202030204" pitchFamily="34" charset="0"/>
                  </a:rPr>
                  <a:t>Цијели круг представља </a:t>
                </a:r>
                <a14:m>
                  <m:oMath xmlns:m="http://schemas.openxmlformats.org/officeDocument/2006/math">
                    <m:r>
                      <a:rPr lang="sr-Cyrl-BA" sz="2400" i="1">
                        <a:latin typeface="Cambria Math" panose="02040503050406030204" pitchFamily="18" charset="0"/>
                      </a:rPr>
                      <m:t>360</m:t>
                    </m:r>
                    <m:r>
                      <a:rPr lang="sr-Cyrl-BA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sr-Cyrl-BA" sz="2400" dirty="0">
                    <a:latin typeface="Arial Narrow" panose="020B0606020202030204" pitchFamily="34" charset="0"/>
                  </a:rPr>
                  <a:t>, тј.</a:t>
                </a:r>
              </a:p>
              <a:p>
                <a:endParaRPr lang="en-US" sz="2400" dirty="0" smtClean="0">
                  <a:latin typeface="Arial Narrow" panose="020B0606020202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Cyrl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Cyrl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Cyrl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sr-Cyrl-BA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Cyrl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=360°</m:t>
                      </m:r>
                    </m:oMath>
                  </m:oMathPara>
                </a14:m>
                <a:endParaRPr lang="sr-Latn-BA" sz="2400" dirty="0">
                  <a:latin typeface="Arial Narrow" panose="020B0606020202030204" pitchFamily="34" charset="0"/>
                </a:endParaRPr>
              </a:p>
              <a:p>
                <a:endParaRPr lang="sr-Latn-BA" sz="2400" dirty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4644" y="3678332"/>
                <a:ext cx="5917721" cy="1938992"/>
              </a:xfrm>
              <a:prstGeom prst="rect">
                <a:avLst/>
              </a:prstGeom>
              <a:blipFill rotWithShape="0">
                <a:blip r:embed="rId7"/>
                <a:stretch>
                  <a:fillRect l="-1545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164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9729" y="612475"/>
                <a:ext cx="738421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sr-Cyrl-BA" sz="2400" dirty="0" smtClean="0">
                    <a:latin typeface="Arial Narrow" panose="020B0606020202030204" pitchFamily="34" charset="0"/>
                  </a:rPr>
                  <a:t>С обзиром да цијели круг представља угао од </a:t>
                </a: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360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sr-Cyrl-BA" sz="2400" dirty="0" smtClean="0">
                    <a:latin typeface="Arial Narrow" panose="020B0606020202030204" pitchFamily="34" charset="0"/>
                  </a:rPr>
                  <a:t>, и да ми знамо да израчунамо обим цијелог круга, да ли онда можемо да израчунамо дужину кружног лука од </a:t>
                </a: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sr-Cyrl-BA" sz="2400" dirty="0" smtClean="0">
                    <a:latin typeface="Arial Narrow" panose="020B0606020202030204" pitchFamily="34" charset="0"/>
                  </a:rPr>
                  <a:t>, или нпр. </a:t>
                </a: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40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sr-Cyrl-BA" sz="2400" dirty="0" smtClean="0">
                    <a:latin typeface="Arial Narrow" panose="020B0606020202030204" pitchFamily="34" charset="0"/>
                  </a:rPr>
                  <a:t>. </a:t>
                </a:r>
                <a:endParaRPr lang="sr-Latn-BA" sz="2400" dirty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729" y="612475"/>
                <a:ext cx="7384212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1238" t="-3553" r="-1238" b="-1116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518874" y="1957165"/>
            <a:ext cx="4088920" cy="4123428"/>
            <a:chOff x="518874" y="1957165"/>
            <a:chExt cx="4088920" cy="412342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63" t="17987" r="26702" b="21887"/>
            <a:stretch/>
          </p:blipFill>
          <p:spPr>
            <a:xfrm>
              <a:off x="518874" y="1957165"/>
              <a:ext cx="4088920" cy="4123428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3636275" y="3459374"/>
                  <a:ext cx="72462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a14:m>
                  <a:r>
                    <a:rPr lang="sr-Latn-BA" sz="2400" dirty="0" smtClean="0"/>
                    <a:t>°</a:t>
                  </a:r>
                  <a:endParaRPr lang="sr-Latn-BA" sz="24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6275" y="3459374"/>
                  <a:ext cx="724620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2542" t="-10526" b="-28947"/>
                  </a:stretch>
                </a:blipFill>
              </p:spPr>
              <p:txBody>
                <a:bodyPr/>
                <a:lstStyle/>
                <a:p>
                  <a:r>
                    <a:rPr lang="sr-Latn-BA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621856" y="3557214"/>
                <a:ext cx="2917815" cy="2263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sr-Latn-BA" sz="2400" b="0" dirty="0" smtClean="0">
                  <a:latin typeface="Arial Narrow" panose="020B0606020202030204" pitchFamily="34" charset="0"/>
                </a:endParaRPr>
              </a:p>
              <a:p>
                <a:pPr algn="ctr"/>
                <a:endParaRPr lang="sr-Latn-BA" sz="2400" dirty="0" smtClean="0">
                  <a:latin typeface="Arial Narrow" panose="020B060602020203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b>
                      </m:sSub>
                    </m:oMath>
                  </m:oMathPara>
                </a14:m>
                <a:endParaRPr lang="sr-Latn-BA" sz="2400" dirty="0" smtClean="0">
                  <a:latin typeface="Arial Narrow" panose="020B0606020202030204" pitchFamily="34" charset="0"/>
                </a:endParaRPr>
              </a:p>
              <a:p>
                <a:pPr algn="ctr"/>
                <a:endParaRPr lang="sr-Latn-BA" sz="2400" dirty="0" smtClean="0">
                  <a:latin typeface="Arial Narrow" panose="020B060602020203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=40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b>
                      </m:sSub>
                    </m:oMath>
                  </m:oMathPara>
                </a14:m>
                <a:endParaRPr lang="sr-Latn-BA" sz="2400" dirty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1856" y="3557214"/>
                <a:ext cx="2917815" cy="2263505"/>
              </a:xfrm>
              <a:prstGeom prst="rect">
                <a:avLst/>
              </a:prstGeom>
              <a:blipFill rotWithShape="0">
                <a:blip r:embed="rId5"/>
                <a:stretch>
                  <a:fillRect b="-27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77653" y="2292771"/>
                <a:ext cx="232050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r-Cyrl-BA" sz="2400" dirty="0" smtClean="0">
                    <a:latin typeface="Arial Narrow" panose="020B0606020202030204" pitchFamily="34" charset="0"/>
                  </a:rPr>
                  <a:t>Обим круга </a:t>
                </a:r>
                <a:endParaRPr lang="sr-Cyrl-BA" sz="2400" b="0" i="1" dirty="0" smtClean="0">
                  <a:latin typeface="Arial Narrow" panose="020B0606020202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b="0" i="1" smtClean="0">
                          <a:latin typeface="Cambria Math" panose="02040503050406030204" pitchFamily="18" charset="0"/>
                        </a:rPr>
                        <m:t>О=2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sr-Latn-BA" sz="2400" dirty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53" y="2292771"/>
                <a:ext cx="2320506" cy="830997"/>
              </a:xfrm>
              <a:prstGeom prst="rect">
                <a:avLst/>
              </a:prstGeom>
              <a:blipFill rotWithShape="0">
                <a:blip r:embed="rId6"/>
                <a:stretch>
                  <a:fillRect t="-5147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74642">
            <a:off x="7859115" y="2378915"/>
            <a:ext cx="6209684" cy="20698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2728">
            <a:off x="9383607" y="2523593"/>
            <a:ext cx="2990573" cy="299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14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6" t="13710" r="26311" b="19748"/>
          <a:stretch/>
        </p:blipFill>
        <p:spPr>
          <a:xfrm>
            <a:off x="679340" y="1913203"/>
            <a:ext cx="4175185" cy="45633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6946" y="1242589"/>
                <a:ext cx="7237563" cy="473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sr-Cyrl-BA" sz="2400" dirty="0" smtClean="0">
                    <a:latin typeface="Arial Narrow" panose="020B0606020202030204" pitchFamily="34" charset="0"/>
                  </a:rPr>
                  <a:t>Краћем кружном луку, луку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sr-Cyrl-BA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sr-Cyrl-BA" sz="2400" dirty="0" smtClean="0">
                    <a:latin typeface="Arial Narrow" panose="020B0606020202030204" pitchFamily="34" charset="0"/>
                  </a:rPr>
                  <a:t> одговара централни угао </a:t>
                </a:r>
                <a14:m>
                  <m:oMath xmlns:m="http://schemas.openxmlformats.org/officeDocument/2006/math">
                    <m:r>
                      <a:rPr lang="sr-Cyrl-BA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sr-Cyrl-BA" sz="2400" dirty="0" smtClean="0">
                    <a:latin typeface="Arial Narrow" panose="020B0606020202030204" pitchFamily="34" charset="0"/>
                  </a:rPr>
                  <a:t>.</a:t>
                </a:r>
                <a:endParaRPr lang="sr-Latn-BA" sz="2400" dirty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946" y="1242589"/>
                <a:ext cx="7237563" cy="473719"/>
              </a:xfrm>
              <a:prstGeom prst="rect">
                <a:avLst/>
              </a:prstGeom>
              <a:blipFill rotWithShape="0">
                <a:blip r:embed="rId3"/>
                <a:stretch>
                  <a:fillRect l="-1264" t="-6410" r="-168" b="-29487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54906" y="2875711"/>
                <a:ext cx="4597879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906" y="2875711"/>
                <a:ext cx="4597879" cy="7861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762603" y="3882496"/>
                <a:ext cx="2182483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603" y="3882496"/>
                <a:ext cx="2182483" cy="7861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82576" y="4889281"/>
                <a:ext cx="1742536" cy="724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180</m:t>
                          </m:r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sr-Latn-BA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576" y="4889281"/>
                <a:ext cx="1742536" cy="72481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V="1">
            <a:off x="6595754" y="3916866"/>
            <a:ext cx="239685" cy="27802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595754" y="4368800"/>
            <a:ext cx="513706" cy="2804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6946" y="512909"/>
            <a:ext cx="6331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2400" dirty="0" smtClean="0">
                <a:latin typeface="Arial Narrow" panose="020B0606020202030204" pitchFamily="34" charset="0"/>
              </a:rPr>
              <a:t>Нека су дате двије тачке на кружници, тачке А и В.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74642">
            <a:off x="7859115" y="2378915"/>
            <a:ext cx="6209684" cy="20698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2728">
            <a:off x="9383607" y="2523593"/>
            <a:ext cx="2990573" cy="299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71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93630" y="205027"/>
                <a:ext cx="74273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sr-Cyrl-BA" sz="2400" b="1" dirty="0" smtClean="0">
                    <a:latin typeface="Arial Narrow" panose="020B0606020202030204" pitchFamily="34" charset="0"/>
                  </a:rPr>
                  <a:t>Задатак 1</a:t>
                </a:r>
                <a:r>
                  <a:rPr lang="sr-Cyrl-BA" sz="2400" dirty="0" smtClean="0">
                    <a:latin typeface="Arial Narrow" panose="020B0606020202030204" pitchFamily="34" charset="0"/>
                  </a:rPr>
                  <a:t>. Израчунајмо лук који у кругу, полупречника 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sr-Latn-BA" sz="2400" dirty="0" smtClean="0">
                    <a:latin typeface="Arial Narrow" panose="020B0606020202030204" pitchFamily="34" charset="0"/>
                  </a:rPr>
                  <a:t>, </a:t>
                </a:r>
                <a:r>
                  <a:rPr lang="sr-Cyrl-BA" sz="2400" dirty="0" smtClean="0">
                    <a:latin typeface="Arial Narrow" panose="020B0606020202030204" pitchFamily="34" charset="0"/>
                  </a:rPr>
                  <a:t>одређују краци централног угла од </a:t>
                </a:r>
                <a14:m>
                  <m:oMath xmlns:m="http://schemas.openxmlformats.org/officeDocument/2006/math">
                    <m:r>
                      <a:rPr lang="sr-Latn-BA" sz="2400" i="1" dirty="0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sr-Cyrl-BA" sz="2400" dirty="0" smtClean="0">
                    <a:latin typeface="Arial Narrow" panose="020B0606020202030204" pitchFamily="34" charset="0"/>
                  </a:rPr>
                  <a:t>. </a:t>
                </a:r>
                <a:endParaRPr lang="sr-Latn-BA" sz="2400" dirty="0">
                  <a:latin typeface="Arial Narrow" panose="020B060602020203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630" y="205027"/>
                <a:ext cx="7427343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231" t="-5882" r="-1231" b="-16912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834079" y="1092899"/>
                <a:ext cx="2035834" cy="59952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sz="2200" i="1">
                          <a:latin typeface="Cambria Math" panose="02040503050406030204" pitchFamily="18" charset="0"/>
                        </a:rPr>
                        <m:t>=4 </m:t>
                      </m:r>
                      <m:r>
                        <a:rPr lang="sr-Latn-BA" sz="22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sz="2200" dirty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i="1" u="sng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sz="2200" i="1" u="sng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=90°</m:t>
                      </m:r>
                    </m:oMath>
                  </m:oMathPara>
                </a14:m>
                <a:endParaRPr lang="sr-Latn-BA" sz="2200" u="sng" dirty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sr-Latn-BA" sz="22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num>
                        <m:den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  <m:r>
                            <a:rPr lang="sr-Latn-BA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sr-Latn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sr-Latn-BA" sz="22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  <m:r>
                            <a:rPr lang="sr-Latn-BA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sr-Latn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sr-Latn-BA" sz="22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180</m:t>
                          </m:r>
                          <m:r>
                            <a:rPr lang="sr-Latn-BA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sr-Latn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sr-Latn-BA" sz="22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sr-Latn-BA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180</m:t>
                          </m:r>
                          <m:r>
                            <a:rPr lang="sr-Latn-BA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sr-Latn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∙90°</m:t>
                      </m:r>
                    </m:oMath>
                  </m:oMathPara>
                </a14:m>
                <a:endParaRPr lang="sr-Latn-BA" sz="22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=2∙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sr-Latn-BA" sz="22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6,28 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sz="2200" dirty="0" smtClean="0"/>
              </a:p>
              <a:p>
                <a:pPr>
                  <a:spcAft>
                    <a:spcPts val="1200"/>
                  </a:spcAft>
                </a:pPr>
                <a:endParaRPr lang="sr-Latn-BA" sz="2200" dirty="0" smtClean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079" y="1092899"/>
                <a:ext cx="2035834" cy="59952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74642">
            <a:off x="7859115" y="2378915"/>
            <a:ext cx="6209684" cy="20698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2728">
            <a:off x="9383607" y="2523593"/>
            <a:ext cx="2990573" cy="299057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07" t="14668" r="27089" b="19555"/>
          <a:stretch/>
        </p:blipFill>
        <p:spPr>
          <a:xfrm>
            <a:off x="4129023" y="1702974"/>
            <a:ext cx="4165600" cy="451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74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71267" y="316984"/>
                <a:ext cx="712541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sr-Cyrl-BA" sz="2400" b="1" dirty="0">
                    <a:latin typeface="Arial Narrow" panose="020B0606020202030204" pitchFamily="34" charset="0"/>
                  </a:rPr>
                  <a:t>Задатак </a:t>
                </a:r>
                <a:r>
                  <a:rPr lang="sr-Latn-BA" sz="2400" b="1" dirty="0" smtClean="0">
                    <a:latin typeface="Arial Narrow" panose="020B0606020202030204" pitchFamily="34" charset="0"/>
                  </a:rPr>
                  <a:t>2</a:t>
                </a:r>
                <a:r>
                  <a:rPr lang="sr-Cyrl-BA" sz="2400" dirty="0" smtClean="0">
                    <a:latin typeface="Arial Narrow" panose="020B0606020202030204" pitchFamily="34" charset="0"/>
                  </a:rPr>
                  <a:t>. Израчунајмо дужину кружног лука</a:t>
                </a:r>
                <a:r>
                  <a:rPr lang="sr-Latn-BA" sz="2400" dirty="0" smtClean="0">
                    <a:latin typeface="Arial Narrow" panose="020B0606020202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sr-Cyrl-BA" sz="2400" dirty="0" smtClean="0">
                    <a:latin typeface="Arial Narrow" panose="020B0606020202030204" pitchFamily="34" charset="0"/>
                  </a:rPr>
                  <a:t>, кружнице пречника 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=12 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sr-Cyrl-BA" sz="2400" dirty="0" smtClean="0">
                    <a:latin typeface="Arial Narrow" panose="020B0606020202030204" pitchFamily="34" charset="0"/>
                  </a:rPr>
                  <a:t> који одговара углу од </a:t>
                </a: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sr-Cyrl-BA" sz="2400" dirty="0" smtClean="0">
                    <a:latin typeface="Arial Narrow" panose="020B060602020203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267" y="316984"/>
                <a:ext cx="7125419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369" t="-5882" r="-1283" b="-16912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62640" y="1310541"/>
                <a:ext cx="2424023" cy="5416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sr-Latn-BA" sz="2200" i="1">
                          <a:latin typeface="Cambria Math" panose="02040503050406030204" pitchFamily="18" charset="0"/>
                        </a:rPr>
                        <m:t>=12 </m:t>
                      </m:r>
                      <m:r>
                        <a:rPr lang="sr-Latn-BA" sz="22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sz="2200" dirty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i="1" u="sng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sz="2200" i="1" u="sng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=30°</m:t>
                      </m:r>
                    </m:oMath>
                  </m:oMathPara>
                </a14:m>
                <a:endParaRPr lang="sr-Latn-BA" sz="2200" u="sng" dirty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sr-Latn-BA" sz="22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num>
                        <m:den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  <m:r>
                            <a:rPr lang="sr-Latn-BA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sr-Latn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sr-Latn-BA" sz="2200" b="0" dirty="0" smtClean="0">
                  <a:ea typeface="Cambria Math" panose="02040503050406030204" pitchFamily="18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  <m:r>
                            <a:rPr lang="sr-Latn-BA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sr-Latn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sr-Latn-BA" sz="22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sr-Latn-BA" sz="22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sr-Latn-BA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sr-Latn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∙30°</m:t>
                      </m:r>
                    </m:oMath>
                  </m:oMathPara>
                </a14:m>
                <a:endParaRPr lang="sr-Latn-BA" sz="2200" b="0" dirty="0" smtClean="0">
                  <a:ea typeface="Cambria Math" panose="02040503050406030204" pitchFamily="18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sr-Latn-BA" sz="2200" b="0" dirty="0" smtClean="0">
                  <a:ea typeface="Cambria Math" panose="02040503050406030204" pitchFamily="18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3,14 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sr-Latn-BA" sz="22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640" y="1310541"/>
                <a:ext cx="2424023" cy="541667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74642">
            <a:off x="7859115" y="2378915"/>
            <a:ext cx="6209684" cy="20698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2728">
            <a:off x="9383607" y="2523593"/>
            <a:ext cx="2990573" cy="299057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07" t="14668" r="27089" b="19555"/>
          <a:stretch/>
        </p:blipFill>
        <p:spPr>
          <a:xfrm>
            <a:off x="4337398" y="1579211"/>
            <a:ext cx="4165600" cy="451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72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77778" y="380520"/>
                <a:ext cx="697206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sr-Cyrl-BA" sz="2400" b="1" dirty="0">
                    <a:latin typeface="Arial Narrow" panose="020B0606020202030204" pitchFamily="34" charset="0"/>
                  </a:rPr>
                  <a:t>Задатак 3</a:t>
                </a:r>
                <a:r>
                  <a:rPr lang="sr-Cyrl-BA" sz="2400" dirty="0" smtClean="0">
                    <a:latin typeface="Arial Narrow" panose="020B0606020202030204" pitchFamily="34" charset="0"/>
                  </a:rPr>
                  <a:t>. Израчунај дужину кружног лука, ако је обим круга </a:t>
                </a: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24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sr-Cyrl-BA" sz="2400" dirty="0" smtClean="0">
                    <a:latin typeface="Arial Narrow" panose="020B0606020202030204" pitchFamily="34" charset="0"/>
                  </a:rPr>
                  <a:t>, а одговарајући централни угао </a:t>
                </a:r>
                <a14:m>
                  <m:oMath xmlns:m="http://schemas.openxmlformats.org/officeDocument/2006/math"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150</m:t>
                    </m:r>
                    <m:r>
                      <a:rPr lang="sr-Cyrl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sr-Cyrl-BA" sz="2400" dirty="0" smtClean="0">
                    <a:latin typeface="Arial Narrow" panose="020B0606020202030204" pitchFamily="34" charset="0"/>
                  </a:rPr>
                  <a:t>. </a:t>
                </a:r>
                <a:endParaRPr lang="sr-Latn-BA" sz="2400" dirty="0">
                  <a:latin typeface="Arial Narrow" panose="020B060602020203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78" y="380520"/>
                <a:ext cx="6972060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1400" t="-5839" r="-1400" b="-1605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77778" y="1482395"/>
                <a:ext cx="2797834" cy="4924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Cyrl-BA" sz="2200" i="1">
                          <a:latin typeface="Cambria Math" panose="02040503050406030204" pitchFamily="18" charset="0"/>
                        </a:rPr>
                        <m:t>О=24</m:t>
                      </m:r>
                      <m:r>
                        <a:rPr lang="sr-Cyrl-BA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BA" sz="2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r-Latn-BA" sz="2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sr-Latn-BA" sz="2200" dirty="0">
                  <a:ea typeface="Cambria Math" panose="02040503050406030204" pitchFamily="18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i="1" u="sng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sz="2200" i="1" u="sng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=150°</m:t>
                      </m:r>
                    </m:oMath>
                  </m:oMathPara>
                </a14:m>
                <a:endParaRPr lang="sr-Latn-BA" sz="2200" u="sng" dirty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sr-Latn-BA" sz="22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num>
                        <m:den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  <m:r>
                            <a:rPr lang="sr-Latn-BA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sr-Latn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sr-Latn-BA" sz="22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  <m:r>
                            <a:rPr lang="sr-Latn-BA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  <m:r>
                            <a:rPr lang="sr-Latn-BA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den>
                      </m:f>
                      <m:r>
                        <a:rPr lang="sr-Latn-BA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150°</m:t>
                      </m:r>
                    </m:oMath>
                  </m:oMathPara>
                </a14:m>
                <a:endParaRPr lang="sr-Latn-BA" sz="2200" b="0" dirty="0" smtClean="0">
                  <a:ea typeface="Cambria Math" panose="02040503050406030204" pitchFamily="18" charset="0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  <m:r>
                            <a:rPr lang="sr-Latn-BA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sr-Latn-BA" sz="22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  <m:r>
                        <a:rPr lang="sr-Latn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Cyrl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sr-Latn-BA" sz="22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sr-Cyrl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sr-Latn-BA" sz="22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2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sr-Latn-BA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sr-Cyrl-BA" sz="2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31,4</m:t>
                      </m:r>
                      <m:r>
                        <a:rPr lang="sr-Latn-BA" sz="2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r-Latn-BA" sz="2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sr-Latn-BA" sz="22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78" y="1482395"/>
                <a:ext cx="2797834" cy="492423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74642">
            <a:off x="7859115" y="2378915"/>
            <a:ext cx="6209684" cy="20698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2728">
            <a:off x="9383607" y="2523593"/>
            <a:ext cx="2990573" cy="299057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07" t="14668" r="27089" b="19555"/>
          <a:stretch/>
        </p:blipFill>
        <p:spPr>
          <a:xfrm>
            <a:off x="4481873" y="1763359"/>
            <a:ext cx="4165600" cy="451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95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99562" y="2292771"/>
            <a:ext cx="745322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 smtClean="0">
                <a:latin typeface="Arial Narrow" panose="020B0606020202030204" pitchFamily="34" charset="0"/>
              </a:rPr>
              <a:t>Домаћи задатак:</a:t>
            </a:r>
          </a:p>
          <a:p>
            <a:endParaRPr lang="sr-Cyrl-BA" sz="3200" dirty="0" smtClean="0">
              <a:latin typeface="Arial Narrow" panose="020B0606020202030204" pitchFamily="34" charset="0"/>
            </a:endParaRPr>
          </a:p>
          <a:p>
            <a:r>
              <a:rPr lang="sr-Cyrl-BA" sz="3200" dirty="0" smtClean="0">
                <a:latin typeface="Arial Narrow" panose="020B0606020202030204" pitchFamily="34" charset="0"/>
              </a:rPr>
              <a:t>Збирка задатака, страна 69, задаци 26 и 27.</a:t>
            </a:r>
            <a:endParaRPr lang="sr-Latn-BA" sz="3200" dirty="0">
              <a:latin typeface="Arial Narrow" panose="020B06060202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74642">
            <a:off x="7859115" y="2378915"/>
            <a:ext cx="6209684" cy="2069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2728">
            <a:off x="9383607" y="2523593"/>
            <a:ext cx="2990573" cy="299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37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244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Cambria Math</vt:lpstr>
      <vt:lpstr>Office Theme</vt:lpstr>
      <vt:lpstr>Дужина кружног лука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Површина кружног лука</dc:title>
  <dc:creator>Korisnik</dc:creator>
  <cp:lastModifiedBy>Korisnik</cp:lastModifiedBy>
  <cp:revision>25</cp:revision>
  <dcterms:created xsi:type="dcterms:W3CDTF">2021-02-16T17:38:35Z</dcterms:created>
  <dcterms:modified xsi:type="dcterms:W3CDTF">2021-02-19T19:58:57Z</dcterms:modified>
</cp:coreProperties>
</file>