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5849-2753-42F8-9E71-ACA74D565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9369" y="1166219"/>
            <a:ext cx="8915399" cy="2262781"/>
          </a:xfrm>
        </p:spPr>
        <p:txBody>
          <a:bodyPr>
            <a:normAutofit/>
          </a:bodyPr>
          <a:lstStyle/>
          <a:p>
            <a:r>
              <a:rPr lang="sr-Cyrl-BA" sz="7200" b="1" dirty="0"/>
              <a:t>Површина круга</a:t>
            </a:r>
            <a:endParaRPr lang="en-US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1E7BB-7E08-4EE0-99B8-65E372B2D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074" y="5731717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sr-Cyrl-BA" dirty="0"/>
              <a:t>Ивана Кованушић</a:t>
            </a:r>
          </a:p>
          <a:p>
            <a:r>
              <a:rPr lang="sr-Cyrl-BA" dirty="0"/>
              <a:t>„Доситеј Обрадовић“ </a:t>
            </a:r>
          </a:p>
          <a:p>
            <a:r>
              <a:rPr lang="sr-Cyrl-BA" dirty="0"/>
              <a:t>Блатница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CCF68F-2033-45BB-8239-D8F7F337A87B}"/>
              </a:ext>
            </a:extLst>
          </p:cNvPr>
          <p:cNvSpPr/>
          <p:nvPr/>
        </p:nvSpPr>
        <p:spPr>
          <a:xfrm>
            <a:off x="9342783" y="225287"/>
            <a:ext cx="2411895" cy="24118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F8FCEE0-DF0F-4D47-92A8-171EAC20EF59}"/>
              </a:ext>
            </a:extLst>
          </p:cNvPr>
          <p:cNvSpPr/>
          <p:nvPr/>
        </p:nvSpPr>
        <p:spPr>
          <a:xfrm>
            <a:off x="10495722" y="1828800"/>
            <a:ext cx="1391478" cy="13517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D4D098-5467-41C3-A52A-60C49D407F0F}"/>
              </a:ext>
            </a:extLst>
          </p:cNvPr>
          <p:cNvSpPr/>
          <p:nvPr/>
        </p:nvSpPr>
        <p:spPr>
          <a:xfrm>
            <a:off x="11251096" y="2796209"/>
            <a:ext cx="836611" cy="88127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56D6C2-67BD-44CD-A18A-3DD99DBF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/>
              <a:t>Домаћа задаћа: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7F26998-5415-4E71-B3A4-1C3E606EE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2676938"/>
            <a:ext cx="10802247" cy="3234283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BA" sz="5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3. Задатак, стр. 147 - Уџбеник</a:t>
            </a:r>
            <a:endParaRPr lang="sr-Cyrl-BA" sz="52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BA" sz="52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14. Задатак, стр. 149 - Уџбеник</a:t>
            </a:r>
            <a:endParaRPr lang="sr-Cyrl-BA" sz="52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4379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E3F42-558C-4245-9FCB-2A2E8CA3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890232"/>
            <a:ext cx="8911687" cy="1280890"/>
          </a:xfrm>
        </p:spPr>
        <p:txBody>
          <a:bodyPr>
            <a:normAutofit/>
          </a:bodyPr>
          <a:lstStyle/>
          <a:p>
            <a:r>
              <a:rPr lang="sr-Cyrl-BA" sz="6000" b="1" dirty="0"/>
              <a:t>Хвала на пажњи!!!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DCE2-7DEE-42CB-A25A-8892CF51C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43835E4-FA3C-451F-A2FF-3833AA1F8DAC}"/>
              </a:ext>
            </a:extLst>
          </p:cNvPr>
          <p:cNvSpPr/>
          <p:nvPr/>
        </p:nvSpPr>
        <p:spPr>
          <a:xfrm>
            <a:off x="8759687" y="4558748"/>
            <a:ext cx="2107096" cy="2109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59346B-2E5F-4CBD-AFD9-56390A51EB52}"/>
              </a:ext>
            </a:extLst>
          </p:cNvPr>
          <p:cNvSpPr/>
          <p:nvPr/>
        </p:nvSpPr>
        <p:spPr>
          <a:xfrm>
            <a:off x="10296939" y="3127513"/>
            <a:ext cx="1391478" cy="143123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B87204-5CA8-4446-BD86-264ED38FDDE8}"/>
              </a:ext>
            </a:extLst>
          </p:cNvPr>
          <p:cNvSpPr/>
          <p:nvPr/>
        </p:nvSpPr>
        <p:spPr>
          <a:xfrm>
            <a:off x="11256727" y="1894938"/>
            <a:ext cx="863379" cy="8753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56E0-A196-4BA6-B7D4-A9F1ED1F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6" y="306333"/>
            <a:ext cx="10431186" cy="1280890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>Кружница је скуп тачака које су подједнако удаљене од једне тачке ( центра).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684C7F-814C-48D1-B48B-BF9462335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674" y="1587223"/>
            <a:ext cx="4640652" cy="473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3E40-DE4C-42C3-B01A-B815DB1A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9" y="306333"/>
            <a:ext cx="9742073" cy="1280890"/>
          </a:xfrm>
        </p:spPr>
        <p:txBody>
          <a:bodyPr>
            <a:normAutofit fontScale="90000"/>
          </a:bodyPr>
          <a:lstStyle/>
          <a:p>
            <a:r>
              <a:rPr lang="sr-Cyrl-B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Круг је унија скупа тачака које припадају и кружници и унутрашњој облсти кружнице</a:t>
            </a:r>
            <a:r>
              <a:rPr lang="sr-Cyrl-B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E7F973-13E9-4C06-AF53-62D8FD048A9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65" y="1587223"/>
            <a:ext cx="4996070" cy="5082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1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68D8-7C3A-44DD-9F89-B957D160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542" y="557849"/>
            <a:ext cx="8911687" cy="1280890"/>
          </a:xfrm>
        </p:spPr>
        <p:txBody>
          <a:bodyPr/>
          <a:lstStyle/>
          <a:p>
            <a:r>
              <a:rPr lang="sr-Cyrl-BA" b="1" dirty="0" err="1"/>
              <a:t>Подјелимо</a:t>
            </a:r>
            <a:r>
              <a:rPr lang="sr-Cyrl-BA" b="1" dirty="0"/>
              <a:t> круг на 12 дијелова: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9F4D36-AE31-46E4-A5F5-A2821DD9B5B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72" y="1276197"/>
            <a:ext cx="8911686" cy="50239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37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A6D4-7A06-4884-A0E2-2ACD13A5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12075"/>
            <a:ext cx="8911687" cy="1280890"/>
          </a:xfrm>
        </p:spPr>
        <p:txBody>
          <a:bodyPr/>
          <a:lstStyle/>
          <a:p>
            <a:r>
              <a:rPr lang="sr-Cyrl-BA" b="1" dirty="0"/>
              <a:t>Те дијелове можемо да сложимо и овако: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7589E75-00F1-4A6D-9CA3-41E907F971B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965" y="2120348"/>
            <a:ext cx="7209183" cy="3697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3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489A9-77A1-48FF-972A-C90FC6FC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7" y="491588"/>
            <a:ext cx="8911687" cy="1280890"/>
          </a:xfrm>
        </p:spPr>
        <p:txBody>
          <a:bodyPr/>
          <a:lstStyle/>
          <a:p>
            <a:r>
              <a:rPr lang="sr-Cyrl-BA" b="1" dirty="0"/>
              <a:t>Веза између правугаоника и круга: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DBF4A7-3B25-4742-9F55-ED42F4F8A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556" y="1893073"/>
            <a:ext cx="6919087" cy="424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66DD-0BAB-40C0-A5BC-4BB49CF9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/>
              <a:t>Из претходног закључујемо: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7D6AF0-7E83-467C-B094-1AF7E539B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998247"/>
            <a:ext cx="6412361" cy="73170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6DB568-0B35-4298-804F-2CD4BA9DF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3048000"/>
            <a:ext cx="2095496" cy="5238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143A36-BC7B-453A-ACF9-B7A20D3A8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049" y="4112524"/>
            <a:ext cx="5345897" cy="7317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F1571A1-875D-420F-B14E-7ECCA510099F}"/>
              </a:ext>
            </a:extLst>
          </p:cNvPr>
          <p:cNvSpPr/>
          <p:nvPr/>
        </p:nvSpPr>
        <p:spPr>
          <a:xfrm>
            <a:off x="2592924" y="4112524"/>
            <a:ext cx="5649928" cy="867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1D1E4E3B-8983-4AF0-9D80-FD85FF5562AB}"/>
              </a:ext>
            </a:extLst>
          </p:cNvPr>
          <p:cNvSpPr/>
          <p:nvPr/>
        </p:nvSpPr>
        <p:spPr>
          <a:xfrm>
            <a:off x="2491409" y="3954795"/>
            <a:ext cx="5910469" cy="1025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0B9A894-E337-484D-9E4F-9C9A2A5050F5}"/>
              </a:ext>
            </a:extLst>
          </p:cNvPr>
          <p:cNvSpPr/>
          <p:nvPr/>
        </p:nvSpPr>
        <p:spPr>
          <a:xfrm>
            <a:off x="10005391" y="4248206"/>
            <a:ext cx="2040835" cy="20995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E435CB-C8DF-4580-8E68-7D34A6DF3469}"/>
              </a:ext>
            </a:extLst>
          </p:cNvPr>
          <p:cNvSpPr/>
          <p:nvPr/>
        </p:nvSpPr>
        <p:spPr>
          <a:xfrm>
            <a:off x="10959548" y="3012122"/>
            <a:ext cx="1086678" cy="10411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B268685-1F8C-4B75-AC19-3826F7D45B57}"/>
              </a:ext>
            </a:extLst>
          </p:cNvPr>
          <p:cNvSpPr/>
          <p:nvPr/>
        </p:nvSpPr>
        <p:spPr>
          <a:xfrm>
            <a:off x="9700591" y="6233890"/>
            <a:ext cx="463826" cy="431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4F5A63-B1E8-492C-8A45-A0679DD67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924" y="5362828"/>
            <a:ext cx="2628900" cy="1162050"/>
          </a:xfrm>
          <a:prstGeom prst="rect">
            <a:avLst/>
          </a:prstGeom>
        </p:spPr>
      </p:pic>
      <p:sp>
        <p:nvSpPr>
          <p:cNvPr id="10" name="Frame 9">
            <a:extLst>
              <a:ext uri="{FF2B5EF4-FFF2-40B4-BE49-F238E27FC236}">
                <a16:creationId xmlns:a16="http://schemas.microsoft.com/office/drawing/2014/main" id="{E8120051-5B4F-468B-8F38-780B4C41F3FC}"/>
              </a:ext>
            </a:extLst>
          </p:cNvPr>
          <p:cNvSpPr/>
          <p:nvPr/>
        </p:nvSpPr>
        <p:spPr>
          <a:xfrm>
            <a:off x="3079474" y="5794781"/>
            <a:ext cx="419100" cy="43910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4BFF-692A-4BBB-A09E-BD8BEC121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09" y="306333"/>
            <a:ext cx="10614991" cy="1280890"/>
          </a:xfrm>
        </p:spPr>
        <p:txBody>
          <a:bodyPr>
            <a:noAutofit/>
          </a:bodyPr>
          <a:lstStyle/>
          <a:p>
            <a:r>
              <a:rPr lang="sr-Cyrl-BA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Задатак 1:</a:t>
            </a:r>
            <a:br>
              <a:rPr lang="sr-Cyrl-BA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Израчунај </a:t>
            </a:r>
            <a:r>
              <a:rPr lang="sr-Cyrl-BA" sz="3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поврину</a:t>
            </a:r>
            <a:r>
              <a:rPr lang="sr-Cyrl-BA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круга чији је </a:t>
            </a:r>
            <a:r>
              <a:rPr lang="sr-Cyrl-BA" sz="32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полупречник</a:t>
            </a:r>
            <a:r>
              <a:rPr lang="sr-Cyrl-BA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3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cm.</a:t>
            </a:r>
            <a:br>
              <a:rPr lang="en-US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C43143-8565-45F1-AFCB-C611F6BEC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319" y="1990380"/>
            <a:ext cx="1543050" cy="18383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777A17-9B66-44CB-B6BC-81481DE2C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597" y="1990379"/>
            <a:ext cx="2696551" cy="9746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C2B690-9C59-46B4-8808-688AF94E2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748" y="2965037"/>
            <a:ext cx="2294068" cy="7455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06D9C1-E745-4FE4-88FA-53D571E73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775" y="3828705"/>
            <a:ext cx="2176041" cy="7594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DB2295-3935-41C5-B52E-2C29F2164A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6775" y="4706225"/>
            <a:ext cx="60007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6EAF-E0B4-4C58-B648-874D7F8B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708" y="188120"/>
            <a:ext cx="11146803" cy="2036486"/>
          </a:xfrm>
        </p:spPr>
        <p:txBody>
          <a:bodyPr>
            <a:normAutofit fontScale="90000"/>
          </a:bodyPr>
          <a:lstStyle/>
          <a:p>
            <a:r>
              <a:rPr lang="sr-Cyrl-BA" sz="3100" b="1" dirty="0">
                <a:effectLst/>
                <a:ea typeface="Times New Roman" panose="02020603050405020304" pitchFamily="18" charset="0"/>
              </a:rPr>
              <a:t>Задатак</a:t>
            </a:r>
            <a:r>
              <a:rPr lang="en-US" sz="3100" b="1" dirty="0">
                <a:effectLst/>
                <a:ea typeface="Times New Roman" panose="02020603050405020304" pitchFamily="18" charset="0"/>
              </a:rPr>
              <a:t> 2, </a:t>
            </a:r>
            <a:r>
              <a:rPr lang="sr-Cyrl-BA" sz="3100" b="1" dirty="0" err="1">
                <a:effectLst/>
                <a:ea typeface="Times New Roman" panose="02020603050405020304" pitchFamily="18" charset="0"/>
              </a:rPr>
              <a:t>стр</a:t>
            </a:r>
            <a:r>
              <a:rPr lang="en-US" sz="3100" b="1" dirty="0">
                <a:effectLst/>
                <a:ea typeface="Times New Roman" panose="02020603050405020304" pitchFamily="18" charset="0"/>
              </a:rPr>
              <a:t>. 147, </a:t>
            </a:r>
            <a:r>
              <a:rPr lang="sr-Cyrl-BA" sz="3100" b="1" dirty="0">
                <a:effectLst/>
                <a:ea typeface="Times New Roman" panose="02020603050405020304" pitchFamily="18" charset="0"/>
              </a:rPr>
              <a:t>Уџбеник </a:t>
            </a:r>
            <a:br>
              <a:rPr lang="sr-Cyrl-BA" sz="4400" b="1" dirty="0">
                <a:effectLst/>
                <a:ea typeface="Times New Roman" panose="02020603050405020304" pitchFamily="18" charset="0"/>
              </a:rPr>
            </a:br>
            <a:r>
              <a:rPr lang="sr-Cyrl-BA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Свјетлећа ракета је </a:t>
            </a:r>
            <a:r>
              <a:rPr lang="sr-Cyrl-BA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освјетлила</a:t>
            </a:r>
            <a:r>
              <a:rPr lang="sr-Cyrl-BA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круг пречника </a:t>
            </a:r>
            <a:br>
              <a:rPr lang="sr-Cyrl-BA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250 метара. Колика је </a:t>
            </a:r>
            <a:r>
              <a:rPr lang="sr-Cyrl-BA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освјетљена</a:t>
            </a:r>
            <a:r>
              <a:rPr lang="sr-Cyrl-BA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површина?</a:t>
            </a:r>
            <a:br>
              <a:rPr lang="sr-Cyrl-BA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200" b="1" dirty="0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id="{3A7E086E-38E8-4ED1-AF86-9A91F6E71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698" y="2114550"/>
            <a:ext cx="2781300" cy="262890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C5FC1E5-295E-4FAD-952B-457A05D5F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391" y="2114550"/>
            <a:ext cx="2105025" cy="8286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5C72F2DD-3167-47A1-87EB-015FF2C4D3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391" y="3524250"/>
            <a:ext cx="5095875" cy="1057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149CF7-0141-492F-918B-732318A68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8262" y="5057049"/>
            <a:ext cx="95154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4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126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Површина круга</vt:lpstr>
      <vt:lpstr>Кружница је скуп тачака које су подједнако удаљене од једне тачке ( центра).</vt:lpstr>
      <vt:lpstr>Круг је унија скупа тачака које припадају и кружници и унутрашњој облсти кружнице. </vt:lpstr>
      <vt:lpstr>Подјелимо круг на 12 дијелова:</vt:lpstr>
      <vt:lpstr>Те дијелове можемо да сложимо и овако:</vt:lpstr>
      <vt:lpstr>Веза између правугаоника и круга:</vt:lpstr>
      <vt:lpstr>Из претходног закључујемо:</vt:lpstr>
      <vt:lpstr>Задатак 1: Израчунај поврину круга чији је полупречник 27 cm. </vt:lpstr>
      <vt:lpstr>Задатак 2, стр. 147, Уџбеник  Свјетлећа ракета је освјетлила круг пречника  250 метара. Колика је освјетљена површина? </vt:lpstr>
      <vt:lpstr>Домаћа задаћа:</vt:lpstr>
      <vt:lpstr>Хвала на пажњи!!!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круга</dc:title>
  <dc:creator>PC</dc:creator>
  <cp:lastModifiedBy>PC</cp:lastModifiedBy>
  <cp:revision>10</cp:revision>
  <dcterms:created xsi:type="dcterms:W3CDTF">2021-02-24T21:05:23Z</dcterms:created>
  <dcterms:modified xsi:type="dcterms:W3CDTF">2021-02-26T11:58:14Z</dcterms:modified>
</cp:coreProperties>
</file>