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handoutMasterIdLst>
    <p:handoutMasterId r:id="rId35"/>
  </p:handoutMasterIdLst>
  <p:sldIdLst>
    <p:sldId id="257" r:id="rId2"/>
    <p:sldId id="288" r:id="rId3"/>
    <p:sldId id="383" r:id="rId4"/>
    <p:sldId id="412" r:id="rId5"/>
    <p:sldId id="413" r:id="rId6"/>
    <p:sldId id="414" r:id="rId7"/>
    <p:sldId id="415" r:id="rId8"/>
    <p:sldId id="411" r:id="rId9"/>
    <p:sldId id="417" r:id="rId10"/>
    <p:sldId id="418" r:id="rId11"/>
    <p:sldId id="419" r:id="rId12"/>
    <p:sldId id="420" r:id="rId13"/>
    <p:sldId id="421" r:id="rId14"/>
    <p:sldId id="422" r:id="rId15"/>
    <p:sldId id="423" r:id="rId16"/>
    <p:sldId id="424" r:id="rId17"/>
    <p:sldId id="425" r:id="rId18"/>
    <p:sldId id="426" r:id="rId19"/>
    <p:sldId id="427" r:id="rId20"/>
    <p:sldId id="428" r:id="rId21"/>
    <p:sldId id="439" r:id="rId22"/>
    <p:sldId id="393" r:id="rId23"/>
    <p:sldId id="430" r:id="rId24"/>
    <p:sldId id="404" r:id="rId25"/>
    <p:sldId id="432" r:id="rId26"/>
    <p:sldId id="433" r:id="rId27"/>
    <p:sldId id="437" r:id="rId28"/>
    <p:sldId id="434" r:id="rId29"/>
    <p:sldId id="431" r:id="rId30"/>
    <p:sldId id="429" r:id="rId31"/>
    <p:sldId id="438" r:id="rId32"/>
    <p:sldId id="440" r:id="rId3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3190" autoAdjust="0"/>
  </p:normalViewPr>
  <p:slideViewPr>
    <p:cSldViewPr>
      <p:cViewPr>
        <p:scale>
          <a:sx n="60" d="100"/>
          <a:sy n="60" d="100"/>
        </p:scale>
        <p:origin x="-1698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3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774721-6ED9-4403-B395-4AA171EBBA22}" type="datetimeFigureOut">
              <a:rPr lang="en-GB" smtClean="0"/>
              <a:pPr/>
              <a:t>28/08/2019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910AF-CDFB-4854-B32F-7AB2CA6629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69292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9E315-DB03-41E7-8CDD-2F06B8ACEED6}" type="datetimeFigureOut">
              <a:rPr lang="bs-Latn-BA" smtClean="0"/>
              <a:pPr/>
              <a:t>28. 8. 2019.</a:t>
            </a:fld>
            <a:endParaRPr lang="bs-Latn-BA"/>
          </a:p>
        </p:txBody>
      </p:sp>
      <p:sp>
        <p:nvSpPr>
          <p:cNvPr id="4" name="Čuvar mesta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Čuvar mesta za napomene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bs-Latn-BA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0C4EE-F596-4348-9AB4-706A5CD4BFB1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2473633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61A3BF-3920-416E-81B7-8A7866302BC5}" type="datetime1">
              <a:rPr lang="en-GB" smtClean="0"/>
              <a:pPr/>
              <a:t>28/08/2019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AF529-A212-4D02-8FA0-527346FE860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B016B6-A68D-4ED5-95D9-05C4A973BDE9}" type="datetime1">
              <a:rPr lang="en-GB" smtClean="0"/>
              <a:pPr/>
              <a:t>28/08/2019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AF529-A212-4D02-8FA0-527346FE86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715BF-AF6E-4868-8555-0484DA18A71D}" type="datetime1">
              <a:rPr lang="en-GB" smtClean="0"/>
              <a:pPr/>
              <a:t>28/08/2019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AF529-A212-4D02-8FA0-527346FE86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B8C0A3-E47E-4730-A9E7-190F042B9D68}" type="datetime1">
              <a:rPr lang="en-GB" smtClean="0"/>
              <a:pPr/>
              <a:t>28/08/2019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AF529-A212-4D02-8FA0-527346FE86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7947FE-AB14-4FBA-8D8A-F7366A11908C}" type="datetime1">
              <a:rPr lang="en-GB" smtClean="0"/>
              <a:pPr/>
              <a:t>28/08/2019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AF529-A212-4D02-8FA0-527346FE860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20A4DB-8FE4-46F8-9506-B606970B29CC}" type="datetime1">
              <a:rPr lang="en-GB" smtClean="0"/>
              <a:pPr/>
              <a:t>28/08/2019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AF529-A212-4D02-8FA0-527346FE86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2B5570-CE4C-4865-87DA-8752915C9CE3}" type="datetime1">
              <a:rPr lang="en-GB" smtClean="0"/>
              <a:pPr/>
              <a:t>28/08/2019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AF529-A212-4D02-8FA0-527346FE86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66D4C9-E894-492C-8C6F-41FC54D64143}" type="datetime1">
              <a:rPr lang="en-GB" smtClean="0"/>
              <a:pPr/>
              <a:t>28/08/2019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AF529-A212-4D02-8FA0-527346FE86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DA02C-BD92-4232-A68B-8E763EDF1460}" type="datetime1">
              <a:rPr lang="en-GB" smtClean="0"/>
              <a:pPr/>
              <a:t>28/08/2019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AF529-A212-4D02-8FA0-527346FE860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E68118-09DA-49B9-8821-E1164F18825B}" type="datetime1">
              <a:rPr lang="en-GB" smtClean="0"/>
              <a:pPr/>
              <a:t>28/08/2019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AF529-A212-4D02-8FA0-527346FE86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3AB7A3-5F02-4918-B230-6A035921301B}" type="datetime1">
              <a:rPr lang="en-GB" smtClean="0"/>
              <a:pPr/>
              <a:t>28/08/2019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AF529-A212-4D02-8FA0-527346FE860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5F771BE-CE8D-4DEE-BDAD-DF4569087F71}" type="datetime1">
              <a:rPr lang="en-GB" smtClean="0"/>
              <a:pPr/>
              <a:t>28/08/2019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4AF529-A212-4D02-8FA0-527346FE860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624" y="116632"/>
            <a:ext cx="7776864" cy="5472608"/>
          </a:xfr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14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РЕПУБЛИКА СРПСКА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МИНИСТАРСТВО ПРОСВЈЕТЕ И КУЛТУРЕ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РЕПУБЛИЧКИ ПЕДАГОШКИ </a:t>
            </a:r>
            <a:r>
              <a:rPr lang="ru-RU" sz="1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ЗАВОД</a:t>
            </a:r>
            <a:br>
              <a:rPr lang="ru-RU" sz="1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CS" sz="2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CS" sz="2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Једнодневно савјетовање за наставнике разредне наставе </a:t>
            </a:r>
            <a:br>
              <a:rPr lang="sr-Cyrl-CS" sz="2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CS" sz="2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Регија Добој и Регија Бијељина</a:t>
            </a:r>
            <a:r>
              <a:rPr lang="sr-Cyrl-CS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RS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RS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C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CS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Развој животних вјештина </a:t>
            </a:r>
            <a:br>
              <a:rPr lang="sr-Cyrl-CS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CS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код ученика</a:t>
            </a:r>
            <a:r>
              <a:rPr lang="sr-Cyrl-CS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sr-Latn-CS" sz="28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5805264"/>
            <a:ext cx="8172400" cy="863824"/>
          </a:xfr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lnSpc>
                <a:spcPct val="80000"/>
              </a:lnSpc>
            </a:pPr>
            <a:endParaRPr lang="sr-Cyrl-CS" sz="600" dirty="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</a:pPr>
            <a:r>
              <a:rPr lang="sr-Cyrl-CS" sz="600" dirty="0">
                <a:solidFill>
                  <a:schemeClr val="bg1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sr-Cyrl-CS" sz="600" dirty="0"/>
          </a:p>
          <a:p>
            <a:pPr>
              <a:lnSpc>
                <a:spcPct val="80000"/>
              </a:lnSpc>
            </a:pPr>
            <a:fld id="{5AB06E0B-2EAF-4899-8DD1-06AD15576720}" type="slidenum">
              <a:rPr lang="sr-Cyrl-CS" sz="600" smtClean="0"/>
              <a:pPr>
                <a:lnSpc>
                  <a:spcPct val="80000"/>
                </a:lnSpc>
              </a:pPr>
              <a:t>1</a:t>
            </a:fld>
            <a:fld id="{D821F775-C588-403C-A4AE-DEB6B30DC842}" type="slidenum">
              <a:rPr lang="sr-Cyrl-CS" sz="600" smtClean="0"/>
              <a:pPr>
                <a:lnSpc>
                  <a:spcPct val="80000"/>
                </a:lnSpc>
              </a:pPr>
              <a:t>1</a:t>
            </a:fld>
            <a:fld id="{6CF8AACB-A5FD-430F-B0F9-C64EEDA08FEA}" type="slidenum">
              <a:rPr lang="sr-Cyrl-CS" sz="600" smtClean="0"/>
              <a:pPr>
                <a:lnSpc>
                  <a:spcPct val="80000"/>
                </a:lnSpc>
              </a:pPr>
              <a:t>1</a:t>
            </a:fld>
            <a:fld id="{509AE508-A7B0-40D8-8251-315FC5D171F8}" type="slidenum">
              <a:rPr lang="sr-Cyrl-CS" sz="600" smtClean="0"/>
              <a:pPr>
                <a:lnSpc>
                  <a:spcPct val="80000"/>
                </a:lnSpc>
              </a:pPr>
              <a:t>1</a:t>
            </a:fld>
            <a:endParaRPr lang="sr-Cyrl-CS" sz="600" dirty="0"/>
          </a:p>
          <a:p>
            <a:pPr algn="l">
              <a:lnSpc>
                <a:spcPct val="80000"/>
              </a:lnSpc>
            </a:pPr>
            <a:r>
              <a:rPr lang="sr-Cyrl-CS" sz="29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sr-Cyrl-CS" sz="2900" b="1" dirty="0" smtClean="0">
                <a:latin typeface="Times New Roman" pitchFamily="18" charset="0"/>
                <a:cs typeface="Times New Roman" pitchFamily="18" charset="0"/>
              </a:rPr>
              <a:t>вгуст</a:t>
            </a:r>
            <a:r>
              <a:rPr lang="sr-Cyrl-CS" sz="29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CS" sz="2900" b="1" dirty="0" smtClean="0">
                <a:latin typeface="Times New Roman" pitchFamily="18" charset="0"/>
                <a:cs typeface="Times New Roman" pitchFamily="18" charset="0"/>
              </a:rPr>
              <a:t>2019. године                                                         </a:t>
            </a:r>
            <a:r>
              <a:rPr lang="sr-Cyrl-CS" sz="2900" b="1" dirty="0">
                <a:latin typeface="Times New Roman" pitchFamily="18" charset="0"/>
                <a:cs typeface="Times New Roman" pitchFamily="18" charset="0"/>
              </a:rPr>
              <a:t>Инспектор-просвјетни </a:t>
            </a:r>
            <a:r>
              <a:rPr lang="sr-Cyrl-CS" sz="2900" b="1" dirty="0" smtClean="0">
                <a:latin typeface="Times New Roman" pitchFamily="18" charset="0"/>
                <a:cs typeface="Times New Roman" pitchFamily="18" charset="0"/>
              </a:rPr>
              <a:t>савјетник:              </a:t>
            </a:r>
            <a:endParaRPr lang="sr-Cyrl-CS" sz="29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sr-Cyrl-CS" sz="2900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</a:t>
            </a:r>
            <a:r>
              <a:rPr lang="sr-Cyrl-CS" sz="2900" b="1" dirty="0" smtClean="0">
                <a:latin typeface="Times New Roman" pitchFamily="18" charset="0"/>
                <a:cs typeface="Times New Roman" pitchFamily="18" charset="0"/>
              </a:rPr>
              <a:t>      Гордана </a:t>
            </a:r>
            <a:r>
              <a:rPr lang="sr-Cyrl-CS" sz="2900" b="1" dirty="0">
                <a:latin typeface="Times New Roman" pitchFamily="18" charset="0"/>
                <a:cs typeface="Times New Roman" pitchFamily="18" charset="0"/>
              </a:rPr>
              <a:t>Попадић</a:t>
            </a:r>
            <a:endParaRPr lang="sr-Latn-CS" sz="29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5" name="Picture 11" descr="RS_Ambl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32656"/>
            <a:ext cx="1008112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F529-A212-4D02-8FA0-527346FE8602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018"/>
          </a:xfrm>
        </p:spPr>
        <p:txBody>
          <a:bodyPr>
            <a:normAutofit fontScale="90000"/>
          </a:bodyPr>
          <a:lstStyle/>
          <a:p>
            <a: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r>
              <a:rPr lang="en-GB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en-GB" sz="12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47800"/>
            <a:ext cx="8034096" cy="4800600"/>
          </a:xfrm>
        </p:spPr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395536" y="908720"/>
            <a:ext cx="8496944" cy="59492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Wingdings" pitchFamily="2" charset="2"/>
              <a:buChar char="ü"/>
            </a:pPr>
            <a:endParaRPr lang="sr-Cyrl-R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endParaRPr lang="sr-Cyrl-R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endParaRPr lang="sr-Cyrl-R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Баца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смеће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корпу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Залијева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цвијеће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одазива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позив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учешће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акцијама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манифестацијама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хуманитарним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еколошким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културним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и и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ницира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организује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различите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акције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нивоу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одјељења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свог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насеља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појам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значај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рециклаже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понаша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Користи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комуникацијске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вјештине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анимира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учествују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акцијама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Помаже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друговима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којима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помоћ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потребна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преман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помогне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другима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свакој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ситуацији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Препознаје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потребе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угих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препознати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некоме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помоћ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Помаже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друговима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учењу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sr-Cyrl-R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Односи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другима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уважавањем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Поштује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кућни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ред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учионице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endParaRPr lang="sr-Cyrl-R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sr-Cyrl-R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sr-Cyrl-R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GB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251520" y="0"/>
            <a:ext cx="8892480" cy="692696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Показатељи/индикатори развијености животних вјештина </a:t>
            </a:r>
          </a:p>
          <a:p>
            <a:pPr algn="ctr"/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ДРУШТВЕНА ОДГОВОРНОСТ</a:t>
            </a:r>
          </a:p>
          <a:p>
            <a:pPr algn="ctr"/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F529-A212-4D02-8FA0-527346FE8602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018"/>
          </a:xfrm>
        </p:spPr>
        <p:txBody>
          <a:bodyPr>
            <a:normAutofit fontScale="90000"/>
          </a:bodyPr>
          <a:lstStyle/>
          <a:p>
            <a: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r>
              <a:rPr lang="en-GB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en-GB" sz="12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47800"/>
            <a:ext cx="8034096" cy="4800600"/>
          </a:xfrm>
        </p:spPr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323528" y="836712"/>
            <a:ext cx="8640960" cy="602128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r-Cyrl-R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Прихвата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поштује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(у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дружењу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...),</a:t>
            </a: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Води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бригу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старим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људима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Брине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животињама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Уређује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школско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двориште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Чува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школску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имовину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Уредан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простору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који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користи</a:t>
            </a: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Одговоран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школским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обавезама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доноси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прибор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задаћу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касни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поштује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договорене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рокове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...),</a:t>
            </a: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Показује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организаторске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способности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Добро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функционише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тиму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Разумије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његови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поступци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било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позитивни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негативни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утичу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средину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којој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живи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Спреман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подијели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ужину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посуди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прибор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Поштује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прихвата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различитости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сједи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дружи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ученицима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сметњама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развоју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ученицима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вјере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....)</a:t>
            </a: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endParaRPr lang="sr-Cyrl-R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sr-Cyrl-R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sr-Cyrl-R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GB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467544" y="0"/>
            <a:ext cx="8676456" cy="692696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Показатељи/индикатори развијености животних вјештина </a:t>
            </a:r>
          </a:p>
          <a:p>
            <a:pPr algn="ctr"/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ДРУШТВЕНА ОДГОВОРНОСТ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F529-A212-4D02-8FA0-527346FE8602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018"/>
          </a:xfrm>
        </p:spPr>
        <p:txBody>
          <a:bodyPr>
            <a:normAutofit fontScale="90000"/>
          </a:bodyPr>
          <a:lstStyle/>
          <a:p>
            <a: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r>
              <a:rPr lang="en-GB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en-GB" sz="12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47800"/>
            <a:ext cx="8034096" cy="4800600"/>
          </a:xfrm>
        </p:spPr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323528" y="836712"/>
            <a:ext cx="8640960" cy="602128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хоће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дијели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прибор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ужину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обавезе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вријеме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пажњу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...),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Дијели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ствари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другима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ученици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повјеравају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чува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тајне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</a:t>
            </a: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Уважава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туђе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мишљење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Радује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туђем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успјеху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Бирају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вођу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или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члана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Понаша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заштитнички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другима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Преузима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одговорност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поступке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различитим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ситуацијама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пристаје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компромисна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рјешења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Прихвата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критику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адекватан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начин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Радо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прихватају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рад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Лако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склапа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пријатељства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Постиже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добре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резултате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радећи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тиму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Подржава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успјешнијег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себе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467544" y="0"/>
            <a:ext cx="8676456" cy="692696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Показатељи/индикатори развијености животних вјештина </a:t>
            </a:r>
          </a:p>
          <a:p>
            <a:pPr algn="ctr"/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ИЗГРАДЊА ОДНОСА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F529-A212-4D02-8FA0-527346FE8602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018"/>
          </a:xfrm>
        </p:spPr>
        <p:txBody>
          <a:bodyPr>
            <a:normAutofit fontScale="90000"/>
          </a:bodyPr>
          <a:lstStyle/>
          <a:p>
            <a: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r>
              <a:rPr lang="en-GB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en-GB" sz="12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47800"/>
            <a:ext cx="8034096" cy="4800600"/>
          </a:xfrm>
        </p:spPr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323528" y="836712"/>
            <a:ext cx="8640960" cy="602128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Добро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процјењује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ea typeface="Calibri" pitchFamily="34" charset="0"/>
                <a:cs typeface="Times New Roman" pitchFamily="18" charset="0"/>
              </a:rPr>
              <a:t>„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ситуације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одјељења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треба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пријавити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одраслима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Испуњава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обећања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држи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дату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ријеч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Помаже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друговима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којима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помоћ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потребна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Спреман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помогне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другима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свакој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ситуацији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Препознаје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потребе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угих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препознати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некоме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треба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помоћ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Поштује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прихвата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различитости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Користи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комуникацијске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вјештине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успостављању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очувању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односа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рећи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ea typeface="Calibri" pitchFamily="34" charset="0"/>
                <a:cs typeface="Times New Roman" pitchFamily="18" charset="0"/>
              </a:rPr>
              <a:t>„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угрожавања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односа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Препознаје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интерес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његов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властити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интерес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Лако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ступа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комуникацију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у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непознатом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окружењу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Ријетко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издваја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самује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US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467544" y="0"/>
            <a:ext cx="8676456" cy="692696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Показатељи/индикатори развијености животних вјештина </a:t>
            </a:r>
          </a:p>
          <a:p>
            <a:pPr algn="ctr"/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ИЗГРАДЊА ОДНОСА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F529-A212-4D02-8FA0-527346FE8602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018"/>
          </a:xfrm>
        </p:spPr>
        <p:txBody>
          <a:bodyPr>
            <a:normAutofit fontScale="90000"/>
          </a:bodyPr>
          <a:lstStyle/>
          <a:p>
            <a: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r>
              <a:rPr lang="en-GB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en-GB" sz="12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47800"/>
            <a:ext cx="8034096" cy="4800600"/>
          </a:xfrm>
        </p:spPr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251520" y="836712"/>
            <a:ext cx="8640960" cy="602128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богат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рјечник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sr-Cyrl-R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Јасно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изражава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мисли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ставове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жеље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осјећања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прекида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док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говоре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упада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ријеч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</a:t>
            </a:r>
            <a:endParaRPr lang="en-GB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Испољава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сигурност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током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излагања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Поставља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јасна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адекватна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питања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Пажљиво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слуша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endParaRPr lang="en-GB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Адекватно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користи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невербалну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комуникацију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Остварује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контакт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очима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док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разговара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другима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Уочава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препознаје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невербалне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поруке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других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Уважава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мишљење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других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Прати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разговора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Додатним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питањима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проширује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разговора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467544" y="0"/>
            <a:ext cx="8676456" cy="692696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Показатељи/индикатори развијености животних вјештина </a:t>
            </a:r>
          </a:p>
          <a:p>
            <a:pPr algn="ctr"/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КОМУНИКАЦИЈСКЕ ВЈЕШТИНЕ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F529-A212-4D02-8FA0-527346FE8602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018"/>
          </a:xfrm>
        </p:spPr>
        <p:txBody>
          <a:bodyPr>
            <a:normAutofit fontScale="90000"/>
          </a:bodyPr>
          <a:lstStyle/>
          <a:p>
            <a: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r>
              <a:rPr lang="en-GB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en-GB" sz="12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47800"/>
            <a:ext cx="8034096" cy="4800600"/>
          </a:xfrm>
        </p:spPr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323528" y="836712"/>
            <a:ext cx="8640960" cy="602128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Дозвољава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другима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изнесу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мишљење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или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став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осуђивања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предрасуда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страх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јавних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наступа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sr-Cyrl-R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Радо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јавно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наступа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Децидно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концизно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преноси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поруке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Занимљив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саговорник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добар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говорник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држи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пажњу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другима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endParaRPr lang="en-GB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Умије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парафразира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Успјешно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учествује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групном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раду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Лако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сналази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новим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ситуацијама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Аргументује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мишљења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ставове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износи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угодну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дикцију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интонација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темпо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висина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боја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ритам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...),</a:t>
            </a:r>
            <a:endParaRPr lang="en-GB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користи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неприкладне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ријечи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псовање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просте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ријечи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...),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467544" y="0"/>
            <a:ext cx="8676456" cy="692696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Показатељи/индикатори развијености животних вјештина </a:t>
            </a:r>
          </a:p>
          <a:p>
            <a:pPr algn="ctr"/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КОМУНИКАЦИЈСКЕ ВЈЕШТИНЕ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F529-A212-4D02-8FA0-527346FE8602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018"/>
          </a:xfrm>
        </p:spPr>
        <p:txBody>
          <a:bodyPr>
            <a:normAutofit fontScale="90000"/>
          </a:bodyPr>
          <a:lstStyle/>
          <a:p>
            <a: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r>
              <a:rPr lang="en-GB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en-GB" sz="12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47800"/>
            <a:ext cx="8034096" cy="4800600"/>
          </a:xfrm>
        </p:spPr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323528" y="836712"/>
            <a:ext cx="8640960" cy="576064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sr-Cyrl-RS" sz="24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sr-Cyrl-RS" sz="24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Способан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сагледа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ситуацију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различитих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углова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Истражује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проширује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знања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везана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Брзо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закључује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Лако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брзо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схвата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задатак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стању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лако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идентификује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проблемску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ситуацију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Склон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неочекиваним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погрешкама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лапсусима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Показује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интерес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новом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непознатом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Уочава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узрочно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посљедичне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везе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међу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информацијама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појавама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поступцима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en-GB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Провјерава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другима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властите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идеје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замисли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Провјерава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понуђене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информације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sr-Cyrl-RS" sz="24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Користи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различите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изворе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информација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sr-Cyrl-R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Поставља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смислена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питања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вези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темом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Разматра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чињенице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доношења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закључка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Примјењује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стечена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знања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вјештине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новим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ситуацијама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467544" y="0"/>
            <a:ext cx="8676456" cy="692696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Показатељи/индикатори развијености животних вјештина </a:t>
            </a:r>
          </a:p>
          <a:p>
            <a:pPr algn="ctr"/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КРИТИЧКО МИШЉЕЊЕ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F529-A212-4D02-8FA0-527346FE8602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018"/>
          </a:xfrm>
        </p:spPr>
        <p:txBody>
          <a:bodyPr>
            <a:normAutofit fontScale="90000"/>
          </a:bodyPr>
          <a:lstStyle/>
          <a:p>
            <a: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r>
              <a:rPr lang="en-GB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en-GB" sz="12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47800"/>
            <a:ext cx="8034096" cy="4800600"/>
          </a:xfrm>
        </p:spPr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323528" y="836712"/>
            <a:ext cx="8640960" cy="602128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Способан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интегрише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сазнања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информације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различитих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подручја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Прихвата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мишљења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идеје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других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уколико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поткрепљени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добрим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аргументима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Уочава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сличности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разлике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прихвата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преиспитује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стереотипе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Долази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рјешења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свој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ea typeface="Calibri" pitchFamily="34" charset="0"/>
                <a:cs typeface="Times New Roman" pitchFamily="18" charset="0"/>
              </a:rPr>
              <a:t>„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оригиналан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начин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Испитује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интересује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узроке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различитих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појава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стању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образложи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аргументује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мишљења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ставове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Покушава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донијети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суд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рационалном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нивоу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уплива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емоција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</a:t>
            </a:r>
            <a:endParaRPr lang="en-GB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Радознао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отворен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новим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искуствима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Адекватно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процјењује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ситуације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којима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треба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треба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изнесе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свој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став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мишљење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стању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селектује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информације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важности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467544" y="0"/>
            <a:ext cx="8676456" cy="692696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Показатељи/индикатори развијености животних вјештина </a:t>
            </a:r>
          </a:p>
          <a:p>
            <a:pPr algn="ctr"/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КРИТИЧКО МИШЉЕЊЕ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F529-A212-4D02-8FA0-527346FE8602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018"/>
          </a:xfrm>
        </p:spPr>
        <p:txBody>
          <a:bodyPr>
            <a:normAutofit fontScale="90000"/>
          </a:bodyPr>
          <a:lstStyle/>
          <a:p>
            <a: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r>
              <a:rPr lang="en-GB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en-GB" sz="12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47800"/>
            <a:ext cx="8034096" cy="4800600"/>
          </a:xfrm>
        </p:spPr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323528" y="836712"/>
            <a:ext cx="8640960" cy="602128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Адекватно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реагује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ситуацијама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доживљава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неуспјех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негативна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оцјена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спортски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пораз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резултат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такмичењу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..),</a:t>
            </a: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реагује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провокације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Адекватно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прихвата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реагује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критику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реагује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исхитрено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Показује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самоконтролу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самопоуздање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Показује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разумијевање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поступке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других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Уважава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разумије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емоције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потребе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других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Спреман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коригује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властито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понашање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уколико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угрозило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sr-Cyrl-RS" sz="24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Испољава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емоције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стиди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властитих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емоција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показује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афективне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испаде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нападе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бијеса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хистерије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викање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екстремно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повишен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тон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...)</a:t>
            </a: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467544" y="0"/>
            <a:ext cx="8676456" cy="692696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Показатељи/индикатори развијености животних вјештина </a:t>
            </a:r>
          </a:p>
          <a:p>
            <a:pPr algn="ctr"/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УПРАВЉАЊЕ ЕМОЦИЈАМА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F529-A212-4D02-8FA0-527346FE8602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018"/>
          </a:xfrm>
        </p:spPr>
        <p:txBody>
          <a:bodyPr>
            <a:normAutofit fontScale="90000"/>
          </a:bodyPr>
          <a:lstStyle/>
          <a:p>
            <a: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r>
              <a:rPr lang="en-GB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en-GB" sz="12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47800"/>
            <a:ext cx="8034096" cy="4800600"/>
          </a:xfrm>
        </p:spPr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323528" y="836712"/>
            <a:ext cx="8640960" cy="602128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320" indent="-274320" algn="just">
              <a:spcBef>
                <a:spcPts val="600"/>
              </a:spcBef>
              <a:buSzPct val="70000"/>
              <a:buFont typeface="Wingdings" pitchFamily="2" charset="2"/>
              <a:buChar char="q"/>
            </a:pPr>
            <a:r>
              <a:rPr lang="sr-Cyrl-BA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аспитање</a:t>
            </a:r>
            <a:r>
              <a:rPr lang="hr-BA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 образовање </a:t>
            </a:r>
            <a:r>
              <a:rPr lang="sr-Cyrl-BA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 </a:t>
            </a:r>
            <a:r>
              <a:rPr lang="hr-BA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два неодвојива процеса. Ми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васпитавамо</a:t>
            </a:r>
            <a:r>
              <a:rPr lang="hr-BA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кроз начин на који подучавамо и преносимо важна знања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нашим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ученицима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Н</a:t>
            </a:r>
            <a:r>
              <a:rPr lang="hr-BA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емогуће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BA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утврдити када који од ових процеса почиње и завршава</a:t>
            </a:r>
            <a:r>
              <a:rPr lang="hr-BA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r-Cyrl-BA" sz="28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>
              <a:spcBef>
                <a:spcPts val="600"/>
              </a:spcBef>
              <a:buSzPct val="70000"/>
              <a:buFont typeface="Wingdings" pitchFamily="2" charset="2"/>
              <a:buChar char="q"/>
            </a:pPr>
            <a:r>
              <a:rPr lang="hr-BA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Квалитетан наставник није онај који само добро познаје </a:t>
            </a:r>
            <a:r>
              <a:rPr lang="sr-Cyrl-R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програмске садржаје</a:t>
            </a:r>
            <a:r>
              <a:rPr lang="hr-BA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већ онај који осигурава да се дијете развија у цјелини, разумијевајући да су све развојне области у директној међу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hr-BA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висности</a:t>
            </a:r>
            <a:r>
              <a:rPr lang="sr-Cyrl-R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74320" indent="-274320" algn="just">
              <a:spcBef>
                <a:spcPts val="600"/>
              </a:spcBef>
              <a:buSzPct val="70000"/>
              <a:buFont typeface="Wingdings" pitchFamily="2" charset="2"/>
              <a:buChar char="q"/>
            </a:pPr>
            <a:r>
              <a:rPr lang="sr-Cyrl-R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Васпитање се дефинише на различите начине, из различитих аспеката, али је увијек крајњи циљ/сврха васпитања РАЗВОЈ ЛИЧНОСТИ.</a:t>
            </a:r>
            <a:endParaRPr lang="en-GB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lvl="0" indent="-274320">
              <a:spcBef>
                <a:spcPts val="600"/>
              </a:spcBef>
              <a:buSzPct val="70000"/>
              <a:buFont typeface="Wingdings" pitchFamily="2" charset="2"/>
              <a:buChar char="q"/>
            </a:pPr>
            <a:endParaRPr lang="sr-Cyrl-BA" sz="2400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467544" y="0"/>
            <a:ext cx="8676456" cy="692696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УПРАВЉАЊЕ ЕМОЦИЈАМА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F529-A212-4D02-8FA0-527346FE8602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674056" cy="648072"/>
          </a:xfr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sr-Cyrl-RS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 савјетовања</a:t>
            </a:r>
            <a:endParaRPr lang="bs-Latn-BA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611560" y="908720"/>
            <a:ext cx="8322128" cy="5760640"/>
          </a:xfr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596646" lvl="0" indent="-514350">
              <a:buClrTx/>
              <a:buFont typeface="+mj-lt"/>
              <a:buAutoNum type="arabicPeriod"/>
            </a:pPr>
            <a:r>
              <a:rPr lang="sr-Cyrl-C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Активност: Програм савјетовања</a:t>
            </a:r>
            <a:r>
              <a:rPr lang="sr-Latn-C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sr-Latn-C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Cyrl-R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sr-Latn-C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минута)</a:t>
            </a:r>
            <a:endParaRPr lang="en-GB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sr-Cyrl-C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Активност:</a:t>
            </a:r>
            <a:r>
              <a:rPr lang="sr-Cyrl-C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Представљање учесника         </a:t>
            </a:r>
            <a:r>
              <a:rPr lang="sr-Cyrl-C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(до 20 минута)</a:t>
            </a:r>
          </a:p>
          <a:p>
            <a:pPr marL="596646" lvl="0" indent="-514350">
              <a:buNone/>
            </a:pPr>
            <a:r>
              <a:rPr lang="sr-Cyrl-C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sr-Cyrl-C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Cyrl-CS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Вјежба</a:t>
            </a:r>
            <a:r>
              <a:rPr lang="sr-Cyrl-C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CS" sz="1900" dirty="0" smtClean="0">
                <a:latin typeface="Times New Roman"/>
                <a:ea typeface="Times New Roman"/>
              </a:rPr>
              <a:t>„</a:t>
            </a:r>
            <a:r>
              <a:rPr lang="sr-Cyrl-CS" sz="1900" dirty="0">
                <a:latin typeface="Times New Roman"/>
                <a:ea typeface="Times New Roman"/>
              </a:rPr>
              <a:t>Моје особине и навике-поносан/на сам и одрекао/ла бих се</a:t>
            </a:r>
            <a:r>
              <a:rPr lang="sr-Cyrl-CS" sz="1900" dirty="0" smtClean="0">
                <a:latin typeface="Times New Roman"/>
                <a:ea typeface="Times New Roman"/>
              </a:rPr>
              <a:t>“</a:t>
            </a:r>
            <a:endParaRPr lang="sr-Cyrl-RS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96646" lvl="0" indent="-514350">
              <a:buClrTx/>
              <a:buAutoNum type="arabicPeriod" startAt="3"/>
            </a:pPr>
            <a:r>
              <a:rPr lang="sr-Cyrl-C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Активност: Радионица/презентација „</a:t>
            </a:r>
            <a:r>
              <a:rPr lang="sr-Cyrl-CS" sz="2800" b="1" dirty="0">
                <a:latin typeface="Times New Roman"/>
                <a:ea typeface="Times New Roman"/>
              </a:rPr>
              <a:t>Развој животних </a:t>
            </a:r>
            <a:r>
              <a:rPr lang="sr-Cyrl-CS" sz="2800" b="1" dirty="0" err="1">
                <a:latin typeface="Times New Roman"/>
                <a:ea typeface="Times New Roman"/>
              </a:rPr>
              <a:t>вјештина</a:t>
            </a:r>
            <a:r>
              <a:rPr lang="sr-Cyrl-CS" sz="2800" b="1" dirty="0">
                <a:latin typeface="Times New Roman"/>
                <a:ea typeface="Times New Roman"/>
              </a:rPr>
              <a:t> код ученика-Управљање емоцијама-Управљање </a:t>
            </a:r>
            <a:r>
              <a:rPr lang="sr-Cyrl-CS" sz="2800" b="1" dirty="0" smtClean="0">
                <a:latin typeface="Times New Roman"/>
                <a:ea typeface="Times New Roman"/>
              </a:rPr>
              <a:t>одјељењем</a:t>
            </a:r>
            <a:r>
              <a:rPr lang="sr-Cyrl-C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             </a:t>
            </a:r>
            <a:r>
              <a:rPr lang="sr-Cyrl-C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(од 50 до 70 минута)    </a:t>
            </a:r>
            <a:r>
              <a:rPr lang="sr-Cyrl-C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marL="82296" lvl="0" indent="0">
              <a:buClrTx/>
              <a:buNone/>
            </a:pPr>
            <a:r>
              <a:rPr lang="sr-Cyrl-CS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sr-Cyrl-C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Cyrl-CS" sz="1900" dirty="0" err="1" smtClean="0">
                <a:latin typeface="Times New Roman"/>
                <a:ea typeface="Times New Roman"/>
                <a:cs typeface="Times New Roman"/>
              </a:rPr>
              <a:t>Вјежба</a:t>
            </a:r>
            <a:r>
              <a:rPr lang="sr-Cyrl-CS" sz="1900" dirty="0">
                <a:latin typeface="Times New Roman"/>
                <a:ea typeface="Times New Roman"/>
                <a:cs typeface="Times New Roman"/>
              </a:rPr>
              <a:t>: „Топ три проблема у понашању ученика “ </a:t>
            </a:r>
            <a:r>
              <a:rPr lang="sr-Cyrl-CS" sz="1900" dirty="0" smtClean="0">
                <a:latin typeface="Times New Roman"/>
                <a:ea typeface="Times New Roman"/>
                <a:cs typeface="Times New Roman"/>
              </a:rPr>
              <a:t>                             </a:t>
            </a:r>
            <a:r>
              <a:rPr lang="sr-Cyrl-CS" sz="1600" b="1" dirty="0" smtClean="0">
                <a:latin typeface="Times New Roman"/>
                <a:ea typeface="Times New Roman"/>
                <a:cs typeface="Times New Roman"/>
              </a:rPr>
              <a:t>( </a:t>
            </a:r>
            <a:r>
              <a:rPr lang="sr-Cyrl-CS" sz="1600" b="1" dirty="0">
                <a:latin typeface="Times New Roman"/>
                <a:ea typeface="Times New Roman"/>
                <a:cs typeface="Times New Roman"/>
              </a:rPr>
              <a:t>5-10 минута)                                                                                               </a:t>
            </a:r>
            <a:endParaRPr lang="bs-Latn-BA" sz="1600" b="1" dirty="0">
              <a:latin typeface="Calibri"/>
              <a:ea typeface="Calibri"/>
              <a:cs typeface="Times New Roman"/>
            </a:endParaRPr>
          </a:p>
          <a:p>
            <a:pPr marL="596646" lvl="0" indent="-514350">
              <a:buNone/>
            </a:pPr>
            <a:r>
              <a:rPr lang="sr-Cyrl-C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-Главне активности: </a:t>
            </a:r>
            <a:r>
              <a:rPr lang="sr-Cyrl-CS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Слагалица</a:t>
            </a:r>
            <a:r>
              <a:rPr lang="sr-Cyrl-C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„Управљање одјељењем“                   </a:t>
            </a:r>
            <a:r>
              <a:rPr lang="sr-Cyrl-CS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(35-40 минута)</a:t>
            </a:r>
          </a:p>
          <a:p>
            <a:pPr marL="596646" lvl="0" indent="-514350">
              <a:buNone/>
            </a:pPr>
            <a:r>
              <a:rPr lang="sr-Cyrl-C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-Завршне активности: Израда листе Стратегије превенције/интервенције и  управљање процесима у одјељењу                                                                            </a:t>
            </a:r>
            <a:r>
              <a:rPr lang="sr-Cyrl-CS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(20-30 минута)</a:t>
            </a:r>
          </a:p>
          <a:p>
            <a:pPr marL="596646" lvl="0" indent="-514350">
              <a:buClrTx/>
              <a:buFont typeface="Wingdings 2"/>
              <a:buAutoNum type="arabicPeriod" startAt="4"/>
            </a:pPr>
            <a:r>
              <a:rPr lang="sr-Cyrl-R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Презентација: </a:t>
            </a:r>
            <a:r>
              <a:rPr lang="sr-Cyrl-R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„Популациона обука у школама Републике Српске“                                          </a:t>
            </a:r>
            <a:r>
              <a:rPr lang="sr-Cyrl-R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 </a:t>
            </a:r>
            <a:r>
              <a:rPr lang="sr-Cyrl-R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минута</a:t>
            </a:r>
            <a:r>
              <a:rPr lang="sr-Cyrl-R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96646" lvl="0" indent="-514350">
              <a:buClrTx/>
              <a:buFont typeface="Wingdings 2"/>
              <a:buAutoNum type="arabicPeriod" startAt="4"/>
            </a:pPr>
            <a:r>
              <a:rPr lang="sr-Cyrl-R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Презентација: </a:t>
            </a:r>
            <a:r>
              <a:rPr lang="sr-Cyrl-R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„Провјера постигнућа ученика петог разреда “                                                             </a:t>
            </a:r>
            <a:r>
              <a:rPr lang="sr-Cyrl-R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Cyrl-R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20 минута)</a:t>
            </a:r>
          </a:p>
          <a:p>
            <a:pPr marL="596646" lvl="0" indent="-514350">
              <a:buClrTx/>
              <a:buAutoNum type="arabicPeriod" startAt="4"/>
            </a:pPr>
            <a:r>
              <a:rPr lang="sr-Cyrl-R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Актуелна  питања                                             </a:t>
            </a:r>
            <a:r>
              <a:rPr lang="sr-Cyrl-RS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 10 минута)</a:t>
            </a:r>
          </a:p>
          <a:p>
            <a:pPr marL="82296" indent="0">
              <a:buClrTx/>
              <a:buNone/>
            </a:pPr>
            <a:r>
              <a:rPr lang="sr-Cyrl-R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sr-Cyrl-RS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-Измјене НПП-а, </a:t>
            </a:r>
            <a:r>
              <a:rPr lang="sr-Cyrl-R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sr-Cyrl-RS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ови уџбеници, Школски календар</a:t>
            </a:r>
          </a:p>
          <a:p>
            <a:pPr marL="82296" indent="0">
              <a:buClrTx/>
              <a:buNone/>
            </a:pPr>
            <a:r>
              <a:rPr lang="sr-Cyrl-RS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-евалуација савјетовања и подјела сертификата</a:t>
            </a:r>
            <a:endParaRPr lang="sr-Cyrl-RS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F529-A212-4D02-8FA0-527346FE8602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0207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018"/>
          </a:xfrm>
        </p:spPr>
        <p:txBody>
          <a:bodyPr>
            <a:normAutofit fontScale="90000"/>
          </a:bodyPr>
          <a:lstStyle/>
          <a:p>
            <a: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r>
              <a:rPr lang="en-GB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en-GB" sz="12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47800"/>
            <a:ext cx="8034096" cy="4800600"/>
          </a:xfrm>
        </p:spPr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323528" y="836712"/>
            <a:ext cx="8640960" cy="568863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sr-Cyrl-RS" sz="24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Васпитањем требамо развијати/развити личност која: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sr-Cyrl-RS" sz="2800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lvl="0" indent="-5143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lang="hr-HR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 </a:t>
            </a:r>
            <a:r>
              <a:rPr lang="hr-HR" sz="28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самопоуздање и самопоштовање </a:t>
            </a:r>
            <a:r>
              <a:rPr lang="hr-HR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добру слику о себи</a:t>
            </a:r>
            <a: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GB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sr-Cyrl-RS" sz="28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lang="hr-HR" sz="28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оноси добре одлуке </a:t>
            </a:r>
            <a:r>
              <a:rPr lang="hr-HR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себе и развија саморегулацију</a:t>
            </a:r>
            <a: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GB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lang="hr-HR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 емпатију, способност </a:t>
            </a:r>
            <a:r>
              <a:rPr lang="hr-HR" sz="28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разумијевања властитих и емоција других људи</a:t>
            </a:r>
            <a: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GB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sr-Cyrl-RS" sz="28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hr-HR" sz="28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фикасно сарађује са другима </a:t>
            </a:r>
            <a:r>
              <a:rPr lang="hr-HR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ради у тиму</a:t>
            </a:r>
            <a: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hr-HR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GB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lang="hr-HR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лободно </a:t>
            </a:r>
            <a:r>
              <a:rPr lang="hr-HR" sz="28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исказује своје мисли и осјећања</a:t>
            </a:r>
            <a: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GB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lang="hr-HR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клапа и задржава пријатељства </a:t>
            </a:r>
            <a: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</a:t>
            </a:r>
            <a:r>
              <a:rPr lang="hr-HR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sr-Cyrl-RS" sz="2800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hr-HR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467544" y="0"/>
            <a:ext cx="8676456" cy="692696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УПРАВЉАЊЕ ЕМОЦИЈАМА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F529-A212-4D02-8FA0-527346FE8602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018"/>
          </a:xfrm>
        </p:spPr>
        <p:txBody>
          <a:bodyPr>
            <a:normAutofit fontScale="90000"/>
          </a:bodyPr>
          <a:lstStyle/>
          <a:p>
            <a: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r>
              <a:rPr lang="en-GB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en-GB" sz="12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47800"/>
            <a:ext cx="8034096" cy="4800600"/>
          </a:xfrm>
        </p:spPr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503040" y="908720"/>
            <a:ext cx="8389440" cy="568863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sr-Cyrl-RS" sz="24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Вјежба: “Топ три проблема у понашању ученика у одјељењу”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“Слагалица” (основне  и експертске групе)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-ефикасне стратегије/технике превенције и интервенције управљања одјељењем, те континуиране интервенције управљања процесима у одјељењу и промовисање позитивног/прихватљивог понашања ученика.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Завршна активност: “Топ три проблема у понашању ученика у одјељењу” (наставак</a:t>
            </a:r>
            <a:r>
              <a:rPr lang="sr-Cyrl-R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или </a:t>
            </a:r>
            <a: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“Листа стратегија интервенција и/или стратегија интервенција у управљању разредом/одјељењем.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hr-HR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467544" y="0"/>
            <a:ext cx="8676456" cy="692696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УПРАВЉАЊЕ РАЗРЕДОМ/ОДЈЕЉЕЊЕМ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F529-A212-4D02-8FA0-527346FE8602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755576" y="1052736"/>
            <a:ext cx="8064896" cy="6021288"/>
          </a:xfrm>
          <a:prstGeom prst="horizontalScroll">
            <a:avLst>
              <a:gd name="adj" fmla="val 8121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320" lvl="0" indent="-274320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Управљање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разредом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подразумијева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методе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поступке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које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користимо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како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бисмо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sr-Latn-BA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lvl="0" indent="-274320">
              <a:lnSpc>
                <a:spcPct val="150000"/>
              </a:lnSpc>
              <a:spcBef>
                <a:spcPts val="600"/>
              </a:spcBef>
              <a:buSzPct val="70000"/>
              <a:buFont typeface="Wingdings" pitchFamily="2" charset="2"/>
              <a:buChar char="q"/>
            </a:pP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ефикасно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користили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вријеме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sr-Latn-BA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lvl="0" indent="-274320">
              <a:lnSpc>
                <a:spcPct val="150000"/>
              </a:lnSpc>
              <a:spcBef>
                <a:spcPts val="600"/>
              </a:spcBef>
              <a:buSzPct val="70000"/>
              <a:buFont typeface="Wingdings" pitchFamily="2" charset="2"/>
              <a:buChar char="q"/>
            </a:pP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створили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пријатно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продуктивно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окружење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sr-Latn-BA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lvl="0" indent="-274320">
              <a:spcBef>
                <a:spcPts val="600"/>
              </a:spcBef>
              <a:buSzPct val="70000"/>
              <a:buFont typeface="Wingdings" pitchFamily="2" charset="2"/>
              <a:buChar char="q"/>
            </a:pP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минимизирали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проблеме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понашањем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свако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друго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ометање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процеса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учења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sr-Latn-BA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467544" y="188640"/>
            <a:ext cx="8676456" cy="692696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УПРАВЉАЊЕ РАЗРЕДОМ/ОДЈЕЉЕЊЕМ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F529-A212-4D02-8FA0-527346FE8602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79512" y="692696"/>
            <a:ext cx="8784976" cy="6624736"/>
          </a:xfrm>
          <a:prstGeom prst="horizontalScroll">
            <a:avLst>
              <a:gd name="adj" fmla="val 8121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320" lvl="0" indent="-274320" algn="just">
              <a:spcBef>
                <a:spcPts val="600"/>
              </a:spcBef>
              <a:buSzPct val="70000"/>
              <a:buFont typeface="Wingdings" pitchFamily="2" charset="2"/>
              <a:buChar char="q"/>
            </a:pP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који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настају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понашању</a:t>
            </a:r>
            <a:r>
              <a:rPr lang="sr-Cyrl-R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ученика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само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малим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дијелом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узроковани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неким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значајнијим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потешкоћама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sr-Cyrl-RS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lvl="0" indent="-274320" algn="just">
              <a:spcBef>
                <a:spcPts val="600"/>
              </a:spcBef>
              <a:buSzPct val="70000"/>
              <a:buFont typeface="Wingdings" pitchFamily="2" charset="2"/>
              <a:buChar char="q"/>
            </a:pP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Више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80%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дјеце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треба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само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уобичајене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методе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управљања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разредом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док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15%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њих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треба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неке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додатне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стратегије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BA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74320" lvl="0" indent="-274320" algn="just">
              <a:spcBef>
                <a:spcPts val="600"/>
              </a:spcBef>
              <a:buSzPct val="70000"/>
              <a:buFont typeface="Wingdings" pitchFamily="2" charset="2"/>
              <a:buChar char="q"/>
            </a:pPr>
            <a:r>
              <a:rPr lang="sr-Cyrl-BA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 око 5%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ученика повремено ћемо требати помоћ и подршку других, односно додатне интервенције. </a:t>
            </a:r>
          </a:p>
          <a:p>
            <a:pPr marL="274320" lvl="0" indent="-274320" algn="just">
              <a:spcBef>
                <a:spcPts val="600"/>
              </a:spcBef>
              <a:buSzPct val="70000"/>
              <a:buFont typeface="Wingdings" pitchFamily="2" charset="2"/>
              <a:buChar char="q"/>
            </a:pP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Кључна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ствар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код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свих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ових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потешкоћа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јесте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прво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размис</a:t>
            </a:r>
            <a:r>
              <a:rPr lang="sr-Cyrl-R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имо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томе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како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можемо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предуприједити тј. превентивно дјеловати на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таква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понашања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sr-Latn-BA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467544" y="188640"/>
            <a:ext cx="8676456" cy="692696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УПРАВЉАЊЕ РАЗРЕДОМ/ОДЈЕЉЕЊЕМ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F529-A212-4D02-8FA0-527346FE8602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323528" y="548680"/>
            <a:ext cx="8496944" cy="6120680"/>
          </a:xfrm>
          <a:prstGeom prst="horizontalScroll">
            <a:avLst>
              <a:gd name="adj" fmla="val 8121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B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ајефикасниј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стратегиј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превенциј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  <a:p>
            <a:pPr algn="ctr"/>
            <a:endParaRPr lang="sr-Cyrl-R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Развијање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рутина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(увјежбаност у послу)</a:t>
            </a:r>
            <a:r>
              <a:rPr lang="sr-Cyrl-B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дјеца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знају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шта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којој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ситуацији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Неке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рутина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морају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</a:t>
            </a:r>
            <a:r>
              <a:rPr lang="sr-Cyrl-B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развијене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нивоу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дјеца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знала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шта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њих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очекује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наставници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били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досљедни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слали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дјеци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поруке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sr-Cyrl-BA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Доношење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правила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мора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подразум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јевати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учествовање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дјеце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пасивно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одобравање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Златно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сваке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одјеље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њ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заједнице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желимо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односимо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једни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другима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какву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желимо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sr-Cyrl-R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R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Latn-B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467544" y="188640"/>
            <a:ext cx="8676456" cy="692696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УПРАВЉАЊЕ РАЗРЕДОМ/ОДЈЕЉЕЊЕМ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F529-A212-4D02-8FA0-527346FE8602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323528" y="548680"/>
            <a:ext cx="8496944" cy="6120680"/>
          </a:xfrm>
          <a:prstGeom prst="horizontalScroll">
            <a:avLst>
              <a:gd name="adj" fmla="val 8121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ајефикасниј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стратегиј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превенциј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  <a:p>
            <a:endParaRPr lang="sr-Cyrl-BA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Успостављање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/примјена</a:t>
            </a:r>
            <a:r>
              <a:rPr lang="en-GB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правила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почиње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већ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првог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дана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GB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Дјеца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неће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одмах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научити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примјењују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правила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Важно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будемо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сртпљиви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помогнемо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ученицима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правила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потпуно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усвоје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интернализују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их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досљедно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примјењују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GB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учионици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него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у </a:t>
            </a:r>
            <a:r>
              <a:rPr lang="en-GB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свим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другим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ситуацијама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GB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животу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sr-Cyrl-R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Latn-B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9552" y="188640"/>
            <a:ext cx="8394136" cy="648072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УПРАВЉАЊЕ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РАЗРЕДОМ/ОДЈЕЉЕЊЕМ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F529-A212-4D02-8FA0-527346FE8602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323528" y="548680"/>
            <a:ext cx="8496944" cy="6120680"/>
          </a:xfrm>
          <a:prstGeom prst="horizontalScroll">
            <a:avLst>
              <a:gd name="adj" fmla="val 8121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 би д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научи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јењ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ивала раније успостављена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правила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неопходно је ....</a:t>
            </a:r>
            <a:endParaRPr lang="sr-Cyrl-R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Подсти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ање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абривање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/оснаживање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охрабривати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прихватљиво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жељено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понашање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примијетити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када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дјеца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поштују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r-Cyrl-R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sr-Cyrl-BA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јећање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прије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него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што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догоди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ескалира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подсјећа</a:t>
            </a:r>
            <a:r>
              <a:rPr lang="sr-Cyrl-B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дјецу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договоре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одређене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активности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endParaRPr lang="sr-Cyrl-BA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смјеравање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Када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дјеца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крше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прате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их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одмах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зауставити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вратити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пожељно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понашање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јасно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говорећи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шта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очекујете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ураде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r-Latn-B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95536" y="274638"/>
            <a:ext cx="8538152" cy="562074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УПРАВЉАЊЕ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РАЗРЕДОМ/ОДЈЕЉЕЊЕМ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F529-A212-4D02-8FA0-527346FE8602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323528" y="548680"/>
            <a:ext cx="8496944" cy="6120680"/>
          </a:xfrm>
          <a:prstGeom prst="horizontalScroll">
            <a:avLst>
              <a:gd name="adj" fmla="val 8121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sr-Latn-B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38152" cy="562074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УПРАВЉАЊЕ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РАЗРЕДОМ/ОДЈЕЉЕЊЕМ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1520" y="980729"/>
          <a:ext cx="8712967" cy="5688632"/>
        </p:xfrm>
        <a:graphic>
          <a:graphicData uri="http://schemas.openxmlformats.org/drawingml/2006/table">
            <a:tbl>
              <a:tblPr/>
              <a:tblGrid>
                <a:gridCol w="1011326"/>
                <a:gridCol w="2445058"/>
                <a:gridCol w="2736304"/>
                <a:gridCol w="2520279"/>
              </a:tblGrid>
              <a:tr h="645485">
                <a:tc>
                  <a:txBody>
                    <a:bodyPr/>
                    <a:lstStyle/>
                    <a:p>
                      <a:pPr indent="6375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62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6375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Оснаживање/</a:t>
                      </a:r>
                    </a:p>
                    <a:p>
                      <a:pPr indent="6375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охрабривање</a:t>
                      </a:r>
                      <a:endParaRPr lang="en-GB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62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6375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Подсјећање</a:t>
                      </a:r>
                      <a:endParaRPr lang="en-GB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62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6375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Преусмјеравање</a:t>
                      </a:r>
                      <a:endParaRPr lang="en-GB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62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172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Када </a:t>
                      </a:r>
                      <a:endParaRPr lang="sr-Cyrl-RS" sz="24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користимо</a:t>
                      </a:r>
                      <a:endParaRPr lang="en-GB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908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Када </a:t>
                      </a:r>
                      <a:r>
                        <a:rPr lang="hr-HR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прим</a:t>
                      </a:r>
                      <a:r>
                        <a:rPr lang="sr-Cyrl-RS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r>
                        <a:rPr lang="hr-HR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јетите </a:t>
                      </a:r>
                      <a:r>
                        <a:rPr lang="hr-HR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покушаје и напоре дјетета да користи самодисциплину</a:t>
                      </a:r>
                      <a:r>
                        <a:rPr lang="sr-Cyrl-R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endParaRPr lang="en-GB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952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Прије него дијете отпочне активност или дође до неке ситуације</a:t>
                      </a:r>
                      <a:r>
                        <a:rPr lang="sr-Cyrl-R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en-GB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952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Одмах када се јави неприхватљиво понашање</a:t>
                      </a:r>
                      <a:r>
                        <a:rPr lang="sr-Cyrl-R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en-GB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Када дјеца показују неприхватљиво понашање или скрену са курса</a:t>
                      </a:r>
                      <a:r>
                        <a:rPr lang="sr-Cyrl-R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en-GB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344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Како </a:t>
                      </a:r>
                      <a:r>
                        <a:rPr lang="hr-HR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користимо</a:t>
                      </a:r>
                      <a:endParaRPr lang="en-GB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908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Препознајте и уважите позитивно понашање именујући га</a:t>
                      </a:r>
                      <a:r>
                        <a:rPr lang="sr-Cyrl-R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endParaRPr lang="en-GB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32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Дајте ученику шансу да именује или покаже прихватљиво алтернативно понашање</a:t>
                      </a:r>
                      <a:r>
                        <a:rPr lang="sr-Cyrl-R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en-GB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Зауставите понашање и реците дјетету шта да ради умјесто тога</a:t>
                      </a:r>
                      <a:r>
                        <a:rPr lang="sr-Cyrl-R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en-GB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681049"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Примјер</a:t>
                      </a:r>
                      <a:endParaRPr lang="en-GB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62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908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„Примјећујем да сви постављате битна питања и дајете охрабрујуће коментаре.“</a:t>
                      </a:r>
                      <a:endParaRPr lang="en-GB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62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032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„Покажи ми како смо се договорили да ћемо користити </a:t>
                      </a:r>
                      <a:endParaRPr lang="en-GB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2032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 материјале.“</a:t>
                      </a:r>
                      <a:endParaRPr lang="en-GB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62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50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„Престани трчати. Правило је да ходамо.“</a:t>
                      </a:r>
                      <a:endParaRPr lang="en-GB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62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F529-A212-4D02-8FA0-527346FE8602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323528" y="260648"/>
            <a:ext cx="8496944" cy="6840760"/>
          </a:xfrm>
          <a:prstGeom prst="horizontalScroll">
            <a:avLst>
              <a:gd name="adj" fmla="val 8121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sr-Latn-RS" sz="24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sr-Cyrl-RS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Стратегије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интервенције </a:t>
            </a:r>
          </a:p>
          <a:p>
            <a:pPr lvl="0" algn="ctr"/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(васпитање логичким посљедицама)</a:t>
            </a:r>
          </a:p>
          <a:p>
            <a:pPr lvl="0">
              <a:buFont typeface="Wingdings" pitchFamily="2" charset="2"/>
              <a:buChar char="q"/>
            </a:pPr>
            <a:endParaRPr lang="sr-Cyrl-R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hr-H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„Покварио си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</a:t>
            </a:r>
            <a:r>
              <a:rPr lang="hr-H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оправи”</a:t>
            </a:r>
            <a:endParaRPr lang="sr-Cyrl-R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-избјегавање-расправљања, мољакања, наређивања</a:t>
            </a:r>
          </a:p>
          <a:p>
            <a:pPr lvl="0"/>
            <a:endParaRPr lang="sr-Latn-BA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hr-H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Прекид договора и губитак повјерења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“Губите своја </a:t>
            </a:r>
            <a:r>
              <a:rPr lang="hr-H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права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hr-H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привилегиј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е”</a:t>
            </a:r>
          </a:p>
          <a:p>
            <a:pPr lvl="0"/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-одузимање права, али уз могућност да се врате</a:t>
            </a:r>
          </a:p>
          <a:p>
            <a:pPr lvl="0"/>
            <a:endParaRPr lang="sr-Latn-BA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hr-HR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Тиме</a:t>
            </a:r>
            <a:r>
              <a:rPr lang="hr-H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Cyrl-R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hr-HR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</a:t>
            </a:r>
            <a:r>
              <a:rPr lang="hr-H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(пауза)</a:t>
            </a:r>
            <a:r>
              <a:rPr lang="hr-H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“П</a:t>
            </a:r>
            <a:r>
              <a:rPr lang="hr-H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оврат</a:t>
            </a:r>
            <a:r>
              <a:rPr lang="sr-Cyrl-R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</a:t>
            </a:r>
            <a:r>
              <a:rPr lang="hr-H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контрол</a:t>
            </a:r>
            <a:r>
              <a:rPr lang="sr-Cyrl-R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е”</a:t>
            </a:r>
            <a:r>
              <a:rPr lang="hr-H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r-Cyrl-R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-издвајање ради смирења </a:t>
            </a:r>
            <a:r>
              <a:rPr lang="hr-H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r-Cyrl-R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sr-Cyrl-R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sr-Cyrl-R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“Сретна столица” </a:t>
            </a:r>
            <a:endParaRPr lang="sr-Cyrl-R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-издвојени простор за смирење или издвајање из групе)</a:t>
            </a:r>
          </a:p>
          <a:p>
            <a:pPr lvl="0"/>
            <a:endParaRPr lang="sr-Latn-BA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0"/>
            <a:ext cx="8754176" cy="692696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УПРАВЉАЊЕ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РАЗРЕДОМ/ОДЈЕЉЕЊЕМ</a:t>
            </a:r>
            <a:b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F529-A212-4D02-8FA0-527346FE8602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395536" y="0"/>
            <a:ext cx="8748464" cy="6912768"/>
          </a:xfrm>
          <a:prstGeom prst="horizontalScroll">
            <a:avLst>
              <a:gd name="adj" fmla="val 8121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r-Cyrl-R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Континуиране интервенције и управљање процесима у одјељењу ...</a:t>
            </a:r>
          </a:p>
          <a:p>
            <a:pPr algn="just">
              <a:buFont typeface="Wingdings" pitchFamily="2" charset="2"/>
              <a:buChar char="q"/>
            </a:pPr>
            <a:r>
              <a:rPr lang="sl-SI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Сигнализација</a:t>
            </a:r>
            <a:endParaRPr lang="sr-Cyrl-R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-вербални и невербални-сигнали за неприхватљиво понашање</a:t>
            </a:r>
            <a:endParaRPr lang="sr-Cyrl-BA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sl-SI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Планирано игнорисање</a:t>
            </a:r>
            <a:endParaRPr lang="sr-Cyrl-R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-краткотрајно толерисање неког понашања</a:t>
            </a:r>
            <a:endParaRPr lang="sr-Cyrl-BA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sl-SI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Вербално охрабрење</a:t>
            </a:r>
            <a:endParaRPr lang="sr-Cyrl-R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-Браво! Данас си одлично ходао ходником.</a:t>
            </a:r>
            <a:endParaRPr lang="sr-Cyrl-BA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sl-SI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Повећање интереса</a:t>
            </a:r>
            <a:endParaRPr lang="sr-Cyrl-R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-кад се смањује заинтересованост код ученика за учење, наставник баш тада показује интерес за тог ученика….</a:t>
            </a:r>
            <a:endParaRPr lang="sr-Cyrl-BA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hr-H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Директна контрола</a:t>
            </a:r>
            <a:endParaRPr lang="sr-Cyrl-R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-наставник физички близу ученика … рука на рамену … настављање започете активности… одговорније понашање</a:t>
            </a:r>
          </a:p>
          <a:p>
            <a:pPr algn="just"/>
            <a:endParaRPr lang="sr-Latn-B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0"/>
            <a:ext cx="8610160" cy="548680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УПРАВЉАЊЕ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РАЗРЕДОМ/ОДЈЕЉЕЊЕМ</a:t>
            </a:r>
            <a:b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F529-A212-4D02-8FA0-527346FE8602}" type="slidenum">
              <a:rPr lang="en-GB" smtClean="0"/>
              <a:pPr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r>
              <a:rPr lang="en-GB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2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1200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Willia</a:t>
            </a:r>
            <a:endParaRPr lang="en-GB" sz="12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47800"/>
            <a:ext cx="8034096" cy="4800600"/>
          </a:xfrm>
        </p:spPr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539552" y="260647"/>
            <a:ext cx="8352928" cy="439248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algn="ctr" fontAlgn="base">
              <a:lnSpc>
                <a:spcPct val="115000"/>
              </a:lnSpc>
              <a:spcAft>
                <a:spcPts val="0"/>
              </a:spcAft>
            </a:pPr>
            <a:r>
              <a:rPr lang="sr-Cyrl-RS" sz="28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ЖИВОТНЕ ВЈЕШТИНЕ (ЖВ)</a:t>
            </a:r>
          </a:p>
          <a:p>
            <a:pPr marL="457200" algn="ctr" fontAlgn="base">
              <a:lnSpc>
                <a:spcPct val="115000"/>
              </a:lnSpc>
              <a:spcAft>
                <a:spcPts val="0"/>
              </a:spcAft>
            </a:pPr>
            <a:r>
              <a:rPr lang="en-US" sz="24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Животне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вјештине</a:t>
            </a:r>
            <a:r>
              <a:rPr lang="sr-Cyrl-RS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су потребне сваком од нас, </a:t>
            </a:r>
          </a:p>
          <a:p>
            <a:pPr marL="457200" algn="ctr" fontAlgn="base">
              <a:lnSpc>
                <a:spcPct val="115000"/>
              </a:lnSpc>
              <a:spcAft>
                <a:spcPts val="0"/>
              </a:spcAft>
            </a:pPr>
            <a:r>
              <a:rPr lang="sr-Cyrl-RS" sz="24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</a:t>
            </a:r>
            <a:r>
              <a:rPr lang="en-US" sz="2400" dirty="0" err="1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тичемо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sr-Cyrl-RS" sz="24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 </a:t>
            </a:r>
            <a:r>
              <a:rPr lang="en-US" sz="2400" dirty="0" err="1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развијамо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их</a:t>
            </a:r>
            <a:r>
              <a:rPr lang="en-US" sz="2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током</a:t>
            </a:r>
            <a:r>
              <a:rPr lang="en-US" sz="2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живота</a:t>
            </a:r>
            <a:r>
              <a:rPr lang="en-US" sz="2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. </a:t>
            </a:r>
            <a:endParaRPr lang="sr-Cyrl-RS" sz="2400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marL="457200" algn="ctr" fontAlgn="base">
              <a:lnSpc>
                <a:spcPct val="115000"/>
              </a:lnSpc>
              <a:spcAft>
                <a:spcPts val="0"/>
              </a:spcAft>
            </a:pPr>
            <a:r>
              <a:rPr lang="en-US" sz="2400" dirty="0" err="1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Оне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нису</a:t>
            </a:r>
            <a:r>
              <a:rPr lang="en-US" sz="2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ништа</a:t>
            </a:r>
            <a:r>
              <a:rPr lang="en-US" sz="2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компликовано</a:t>
            </a:r>
            <a:r>
              <a:rPr lang="en-US" sz="2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недостижно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,</a:t>
            </a:r>
            <a:endParaRPr lang="sr-Cyrl-RS" sz="2400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marL="457200" algn="ctr" fontAlgn="base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напротив</a:t>
            </a:r>
            <a:r>
              <a:rPr lang="en-US" sz="2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врло</a:t>
            </a:r>
            <a:r>
              <a:rPr lang="en-US" sz="2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су</a:t>
            </a:r>
            <a:r>
              <a:rPr lang="en-US" sz="2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једноставне</a:t>
            </a:r>
            <a:r>
              <a:rPr lang="en-US" sz="2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.  </a:t>
            </a:r>
            <a:endParaRPr lang="sr-Cyrl-RS" sz="2400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marL="457200" algn="ctr" fontAlgn="base">
              <a:lnSpc>
                <a:spcPct val="115000"/>
              </a:lnSpc>
              <a:spcAft>
                <a:spcPts val="0"/>
              </a:spcAft>
            </a:pPr>
            <a:r>
              <a:rPr lang="sr-Cyrl-RS" sz="24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Стварати и налазити се у </a:t>
            </a:r>
            <a:r>
              <a:rPr lang="en-US" sz="2400" dirty="0" err="1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ситуацијама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које</a:t>
            </a:r>
            <a:r>
              <a:rPr lang="en-US" sz="2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омогућују</a:t>
            </a:r>
            <a:r>
              <a:rPr lang="en-US" sz="2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развој</a:t>
            </a:r>
            <a:r>
              <a:rPr lang="en-US" sz="2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неке</a:t>
            </a:r>
            <a:r>
              <a:rPr lang="en-US" sz="2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од</a:t>
            </a:r>
            <a:r>
              <a:rPr lang="en-US" sz="2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животних</a:t>
            </a:r>
            <a:r>
              <a:rPr lang="en-US" sz="2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вјештина</a:t>
            </a:r>
            <a:r>
              <a:rPr lang="en-US" sz="2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. </a:t>
            </a:r>
            <a:endParaRPr lang="sr-Cyrl-RS" sz="2400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marL="457200" algn="ctr" fontAlgn="base">
              <a:lnSpc>
                <a:spcPct val="115000"/>
              </a:lnSpc>
              <a:spcAft>
                <a:spcPts val="0"/>
              </a:spcAft>
            </a:pPr>
            <a:r>
              <a:rPr lang="sr-Cyrl-RS" sz="24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Развијеност животне вјештине омогућава </a:t>
            </a:r>
          </a:p>
          <a:p>
            <a:pPr marL="457200" algn="ctr" fontAlgn="base">
              <a:lnSpc>
                <a:spcPct val="115000"/>
              </a:lnSpc>
              <a:spcAft>
                <a:spcPts val="0"/>
              </a:spcAft>
            </a:pPr>
            <a:r>
              <a:rPr lang="sr-Cyrl-RS" sz="24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квалитетније и ефикасније сналажење </a:t>
            </a:r>
          </a:p>
          <a:p>
            <a:pPr marL="457200" algn="ctr" fontAlgn="base">
              <a:lnSpc>
                <a:spcPct val="115000"/>
              </a:lnSpc>
              <a:spcAft>
                <a:spcPts val="0"/>
              </a:spcAft>
            </a:pPr>
            <a:r>
              <a:rPr lang="sr-Cyrl-RS" sz="24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у различитим животним ситуацијама.</a:t>
            </a:r>
          </a:p>
        </p:txBody>
      </p:sp>
      <p:sp>
        <p:nvSpPr>
          <p:cNvPr id="12" name="Flowchart: Alternate Process 11"/>
          <p:cNvSpPr/>
          <p:nvPr/>
        </p:nvSpPr>
        <p:spPr>
          <a:xfrm>
            <a:off x="539552" y="5013176"/>
            <a:ext cx="8424936" cy="1440160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algn="ctr" fontAlgn="base">
              <a:lnSpc>
                <a:spcPct val="115000"/>
              </a:lnSpc>
            </a:pPr>
            <a:r>
              <a:rPr lang="sr-Cyrl-RS" sz="2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огућности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подстицања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развоја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животних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вјештина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у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школи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током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свакодневног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процеса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sr-Cyrl-RS" sz="2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учења и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</a:t>
            </a:r>
            <a:r>
              <a:rPr lang="sr-Cyrl-RS" sz="2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чавања</a:t>
            </a:r>
            <a:r>
              <a:rPr lang="sr-Cyrl-RS" sz="2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су многобројне и присутне,  само их треба препознати .</a:t>
            </a:r>
            <a:endParaRPr lang="bs-Latn-BA" sz="2400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 algn="ctr"/>
            <a:r>
              <a:rPr lang="sr-Cyrl-RS" dirty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  <a:endParaRPr lang="en-GB" sz="1100" dirty="0">
              <a:solidFill>
                <a:prstClr val="black"/>
              </a:solidFill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F529-A212-4D02-8FA0-527346FE8602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018"/>
          </a:xfrm>
        </p:spPr>
        <p:txBody>
          <a:bodyPr>
            <a:normAutofit fontScale="90000"/>
          </a:bodyPr>
          <a:lstStyle/>
          <a:p>
            <a: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r>
              <a:rPr lang="en-GB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en-GB" sz="12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47800"/>
            <a:ext cx="8034096" cy="4800600"/>
          </a:xfrm>
        </p:spPr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251520" y="836712"/>
            <a:ext cx="8640960" cy="602128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320" lvl="0" indent="-274320" algn="just">
              <a:spcBef>
                <a:spcPts val="600"/>
              </a:spcBef>
              <a:buSzPct val="70000"/>
              <a:buFont typeface="Wingdings" pitchFamily="2" charset="2"/>
              <a:buChar char="q"/>
            </a:pP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Понашање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дјетета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увијек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има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неко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значење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смисао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и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резултат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настојања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искомуницира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одређена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потреба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жеља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r-Cyrl-BA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lvl="0" indent="-274320" algn="just">
              <a:spcBef>
                <a:spcPts val="600"/>
              </a:spcBef>
              <a:buSzPct val="70000"/>
              <a:buFont typeface="Wingdings" pitchFamily="2" charset="2"/>
              <a:buChar char="q"/>
            </a:pP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Дијете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понавља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пона</a:t>
            </a:r>
            <a:r>
              <a:rPr lang="sr-Cyrl-R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ња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која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добија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подршку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која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му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доносе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осећај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успјешности</a:t>
            </a:r>
            <a:r>
              <a:rPr lang="hr-BA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r-Latn-BA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lvl="0" indent="-274320" algn="just">
              <a:spcBef>
                <a:spcPts val="600"/>
              </a:spcBef>
              <a:buSzPct val="70000"/>
              <a:buFont typeface="Wingdings" pitchFamily="2" charset="2"/>
              <a:buChar char="q"/>
            </a:pP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Дијете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обесхрабрује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фрустрира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када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његово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понашање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доводи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жељеног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циља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па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тада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реагује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неадекватним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неприхватљивим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понашањем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уколико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га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подучимо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другим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прихватљивим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начинима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hr-BA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r-Latn-BA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467544" y="0"/>
            <a:ext cx="8676456" cy="692696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УПРАВЉАЊЕ РАЗРЕДОМ/ОДЈЕЉЕЊЕМ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F529-A212-4D02-8FA0-527346FE8602}" type="slidenum">
              <a:rPr lang="en-GB" smtClean="0"/>
              <a:pPr/>
              <a:t>30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018"/>
          </a:xfrm>
        </p:spPr>
        <p:txBody>
          <a:bodyPr>
            <a:normAutofit fontScale="90000"/>
          </a:bodyPr>
          <a:lstStyle/>
          <a:p>
            <a: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r>
              <a:rPr lang="en-GB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en-GB" sz="12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47800"/>
            <a:ext cx="8034096" cy="4800600"/>
          </a:xfrm>
        </p:spPr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251520" y="836712"/>
            <a:ext cx="8640960" cy="576064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320" lvl="0" indent="-274320" algn="just">
              <a:spcBef>
                <a:spcPts val="600"/>
              </a:spcBef>
              <a:buSzPct val="70000"/>
              <a:buFont typeface="Wingdings" pitchFamily="2" charset="2"/>
              <a:buChar char="q"/>
            </a:pP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понашање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утиче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степен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самопоуздања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самопоштовања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дјетета</a:t>
            </a:r>
            <a:r>
              <a:rPr lang="hr-BA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r-Latn-BA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lvl="0" indent="-274320" algn="just">
              <a:spcBef>
                <a:spcPts val="600"/>
              </a:spcBef>
              <a:buSzPct val="70000"/>
              <a:buFont typeface="Wingdings" pitchFamily="2" charset="2"/>
              <a:buChar char="q"/>
            </a:pP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Понашање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контекстуално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Сврха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значење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понашања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барем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једним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дијелом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повезани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окружењем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којем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дешава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r-Latn-BA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467544" y="0"/>
            <a:ext cx="8676456" cy="692696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УПРАВЉАЊЕ РАЗРЕДОМ/ОДЈЕЉЕЊЕМ</a:t>
            </a:r>
            <a:endParaRPr lang="sr-Cyrl-R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F529-A212-4D02-8FA0-527346FE8602}" type="slidenum">
              <a:rPr lang="en-GB" smtClean="0"/>
              <a:pPr/>
              <a:t>31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018"/>
          </a:xfrm>
        </p:spPr>
        <p:txBody>
          <a:bodyPr>
            <a:normAutofit fontScale="90000"/>
          </a:bodyPr>
          <a:lstStyle/>
          <a:p>
            <a: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r>
              <a:rPr lang="en-GB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en-GB" sz="12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47800"/>
            <a:ext cx="8034096" cy="4800600"/>
          </a:xfrm>
        </p:spPr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251520" y="1124744"/>
            <a:ext cx="8640960" cy="547260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320" lvl="0" indent="-274320" algn="just">
              <a:spcBef>
                <a:spcPts val="600"/>
              </a:spcBef>
              <a:buSzPct val="70000"/>
              <a:buFont typeface="Wingdings" pitchFamily="2" charset="2"/>
              <a:buChar char="q"/>
            </a:pPr>
            <a:endParaRPr lang="sr-Latn-BA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F529-A212-4D02-8FA0-527346FE8602}" type="slidenum">
              <a:rPr lang="en-GB" smtClean="0"/>
              <a:pPr/>
              <a:t>32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95536" y="692696"/>
          <a:ext cx="8280920" cy="6480720"/>
        </p:xfrm>
        <a:graphic>
          <a:graphicData uri="http://schemas.openxmlformats.org/drawingml/2006/table">
            <a:tbl>
              <a:tblPr/>
              <a:tblGrid>
                <a:gridCol w="1627873"/>
                <a:gridCol w="747801"/>
                <a:gridCol w="2918685"/>
                <a:gridCol w="2986561"/>
              </a:tblGrid>
              <a:tr h="1530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600" dirty="0">
                          <a:latin typeface="Times New Roman"/>
                          <a:ea typeface="Times New Roman"/>
                          <a:cs typeface="Times New Roman"/>
                        </a:rPr>
                        <a:t>Датум16.5.2019.:</a:t>
                      </a:r>
                      <a:endParaRPr lang="en-GB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80" marR="38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600" b="1" dirty="0">
                          <a:latin typeface="Times New Roman"/>
                          <a:ea typeface="Times New Roman"/>
                          <a:cs typeface="Times New Roman"/>
                        </a:rPr>
                        <a:t>Први разред</a:t>
                      </a:r>
                      <a:endParaRPr lang="en-GB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80" marR="38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600" b="1" dirty="0">
                          <a:latin typeface="Times New Roman"/>
                          <a:ea typeface="Times New Roman"/>
                          <a:cs typeface="Times New Roman"/>
                        </a:rPr>
                        <a:t>Други</a:t>
                      </a:r>
                      <a:r>
                        <a:rPr lang="sr-Latn-CS" sz="600" b="1" dirty="0">
                          <a:latin typeface="Times New Roman"/>
                          <a:ea typeface="Times New Roman"/>
                          <a:cs typeface="Times New Roman"/>
                        </a:rPr>
                        <a:t> разред</a:t>
                      </a:r>
                      <a:endParaRPr lang="en-GB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80" marR="38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600" b="1" dirty="0">
                          <a:latin typeface="Times New Roman"/>
                          <a:ea typeface="Times New Roman"/>
                          <a:cs typeface="Times New Roman"/>
                        </a:rPr>
                        <a:t>Пети </a:t>
                      </a:r>
                      <a:r>
                        <a:rPr lang="sr-Latn-CS" sz="600" b="1" dirty="0">
                          <a:latin typeface="Times New Roman"/>
                          <a:ea typeface="Times New Roman"/>
                          <a:cs typeface="Times New Roman"/>
                        </a:rPr>
                        <a:t>разред</a:t>
                      </a:r>
                      <a:endParaRPr lang="en-GB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80" marR="38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18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400" dirty="0">
                          <a:latin typeface="Times New Roman"/>
                          <a:ea typeface="Times New Roman"/>
                          <a:cs typeface="Times New Roman"/>
                        </a:rPr>
                        <a:t>Предметно подручје:</a:t>
                      </a:r>
                      <a:endParaRPr lang="en-GB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400" dirty="0">
                          <a:latin typeface="Times New Roman"/>
                          <a:ea typeface="Times New Roman"/>
                          <a:cs typeface="Times New Roman"/>
                        </a:rPr>
                        <a:t>Наставни  предмет:</a:t>
                      </a:r>
                      <a:endParaRPr lang="en-GB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80" marR="38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1.М</a:t>
                      </a:r>
                      <a:r>
                        <a:rPr lang="sr-Cyrl-R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en-GB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2.Г</a:t>
                      </a:r>
                      <a:r>
                        <a:rPr lang="sr-Cyrl-R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ИС</a:t>
                      </a:r>
                      <a:endParaRPr lang="en-GB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400" dirty="0">
                          <a:latin typeface="Times New Roman"/>
                          <a:ea typeface="Times New Roman"/>
                          <a:cs typeface="Times New Roman"/>
                        </a:rPr>
                        <a:t>3. </a:t>
                      </a:r>
                      <a:r>
                        <a:rPr lang="sr-Cyrl-R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ФВРМ</a:t>
                      </a:r>
                      <a:endParaRPr lang="en-GB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80" marR="38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400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r>
                        <a:rPr lang="sr-Cyrl-BA" sz="1400" dirty="0">
                          <a:latin typeface="Times New Roman"/>
                          <a:ea typeface="Times New Roman"/>
                          <a:cs typeface="Times New Roman"/>
                        </a:rPr>
                        <a:t>Српски језик</a:t>
                      </a:r>
                      <a:endParaRPr lang="en-GB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sr-Cyrl-R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..........</a:t>
                      </a:r>
                      <a:r>
                        <a:rPr lang="sr-Latn-C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GB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80" marR="38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400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r>
                        <a:rPr lang="sr-Cyrl-BA" sz="1400" dirty="0">
                          <a:latin typeface="Times New Roman"/>
                          <a:ea typeface="Times New Roman"/>
                          <a:cs typeface="Times New Roman"/>
                        </a:rPr>
                        <a:t>Српски језик</a:t>
                      </a:r>
                      <a:endParaRPr lang="en-GB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r-Cyrl-BA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sr-Cyrl-B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............</a:t>
                      </a:r>
                      <a:endParaRPr lang="en-GB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80" marR="38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885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400" dirty="0">
                          <a:latin typeface="Times New Roman"/>
                          <a:ea typeface="Times New Roman"/>
                          <a:cs typeface="Times New Roman"/>
                        </a:rPr>
                        <a:t>Наставне активности:</a:t>
                      </a:r>
                      <a:endParaRPr lang="en-GB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400" dirty="0">
                          <a:latin typeface="Times New Roman"/>
                          <a:ea typeface="Times New Roman"/>
                          <a:cs typeface="Times New Roman"/>
                        </a:rPr>
                        <a:t>Наставне јединице:</a:t>
                      </a:r>
                      <a:endParaRPr lang="en-GB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80" marR="38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r-Latn-C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80" marR="38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1. Књижевност: ,,Намерно и случајно</a:t>
                      </a:r>
                      <a:r>
                        <a:rPr lang="sr-Latn-BA" sz="1400" dirty="0">
                          <a:latin typeface="Times New Roman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sr-Cyrl-BA" sz="1400" dirty="0">
                          <a:latin typeface="Times New Roman"/>
                          <a:ea typeface="Times New Roman"/>
                          <a:cs typeface="Times New Roman"/>
                        </a:rPr>
                        <a:t>(у)</a:t>
                      </a:r>
                      <a:endParaRPr lang="en-GB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....</a:t>
                      </a:r>
                      <a:endParaRPr lang="en-GB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80" marR="38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Правопис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: Писање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упра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вног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говора (В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GB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80" marR="38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11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400" dirty="0">
                          <a:latin typeface="Times New Roman"/>
                          <a:ea typeface="Times New Roman"/>
                          <a:cs typeface="Times New Roman"/>
                        </a:rPr>
                        <a:t>Очекивани исходи учења:</a:t>
                      </a:r>
                      <a:endParaRPr lang="en-GB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80" marR="38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80" marR="38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Ученик може да: Тумачи прочитани текст, разликује пјесму и причу, усмено и писмено исказује доживљај књижевног текста. КОМУНИКАЦИЈСКЕ ВЈЕШТИНЕ : Има богат ријечник, јасно изражава мисли, ставове, пажљиво слуша друге, дозвољава другима да изнесу своје мишљење. КРИТИЧКО МИШЉЕЊЕ: Сагледа ситуацију из различитих углова, истражује и проширује знања везана за тему, брзо закључује и провјерава са другим властите идеје и замисли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38180" marR="38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Ученик може да:</a:t>
                      </a: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Исправно записује управни говор ( на три начина)</a:t>
                      </a: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КОМУНИКАЦИЈСКЕ ВЈЕШТИНЕ: Прати тему разговора, уважава мишљења других, испољава сигурност током излагања, не прекида друге док говоре.</a:t>
                      </a: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КРИТИЧКО МИШЉЕЊЕ:</a:t>
                      </a: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Лако и брзо схвата задатак, провјерава са другима властите идеје и замисли.</a:t>
                      </a: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80" marR="38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Flowchart: Alternate Process 8"/>
          <p:cNvSpPr/>
          <p:nvPr/>
        </p:nvSpPr>
        <p:spPr>
          <a:xfrm>
            <a:off x="467544" y="0"/>
            <a:ext cx="8676456" cy="548680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Исходи учења везани за развој животних вјештина код ученика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r>
              <a:rPr lang="en-GB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2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1200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Willia</a:t>
            </a:r>
            <a:endParaRPr lang="en-GB" sz="12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47800"/>
            <a:ext cx="8034096" cy="4800600"/>
          </a:xfrm>
        </p:spPr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791072" y="188640"/>
            <a:ext cx="8173416" cy="496855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>
              <a:spcBef>
                <a:spcPts val="600"/>
              </a:spcBef>
              <a:buClr>
                <a:schemeClr val="tx2">
                  <a:lumMod val="75000"/>
                </a:schemeClr>
              </a:buClr>
              <a:buSzPct val="70000"/>
              <a:buFont typeface="Wingdings" panose="05000000000000000000" pitchFamily="2" charset="2"/>
              <a:buChar char="q"/>
            </a:pPr>
            <a:endParaRPr lang="sr-Cyrl-RS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buClr>
                <a:schemeClr val="tx2">
                  <a:lumMod val="75000"/>
                </a:schemeClr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Свјетска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здравствена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организација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(WХО</a:t>
            </a:r>
            <a:r>
              <a:rPr lang="sr-Cyrl-R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дефинише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животне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вјештине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као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адаптивног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позитивног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понашања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које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омогућују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појединцима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ефикасно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носе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захтјевима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изазовима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свакодневног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живота</a:t>
            </a:r>
            <a:r>
              <a:rPr lang="sr-Cyrl-R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(1993)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RS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buClr>
                <a:schemeClr val="tx2">
                  <a:lumMod val="75000"/>
                </a:schemeClr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Појам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животне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вјештине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односи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</a:t>
            </a:r>
            <a:r>
              <a:rPr lang="sr-Cyrl-BA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скуп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психосоцијалних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међуљудских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вјештина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које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промовиш</a:t>
            </a:r>
            <a:r>
              <a:rPr lang="sr-Cyrl-BA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ментално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благостање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појединца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осигуравају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води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продуктиван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RS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buClr>
                <a:schemeClr val="tx2">
                  <a:lumMod val="75000"/>
                </a:schemeClr>
              </a:buClr>
              <a:buSzPct val="70000"/>
              <a:buFont typeface="Wingdings" panose="05000000000000000000" pitchFamily="2" charset="2"/>
              <a:buChar char="q"/>
            </a:pPr>
            <a:endParaRPr lang="sr-Cyrl-BA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467544" y="5417840"/>
            <a:ext cx="8676456" cy="1440160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ts val="600"/>
              </a:spcBef>
              <a:buClr>
                <a:schemeClr val="tx2">
                  <a:lumMod val="75000"/>
                </a:schemeClr>
              </a:buClr>
              <a:buSzPct val="70000"/>
            </a:pPr>
            <a:r>
              <a:rPr lang="sr-Cyrl-R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 су личних активности, </a:t>
            </a:r>
          </a:p>
          <a:p>
            <a:pPr marL="342900" lvl="0" indent="-342900" algn="ctr">
              <a:spcBef>
                <a:spcPts val="600"/>
              </a:spcBef>
              <a:buClr>
                <a:schemeClr val="tx2">
                  <a:lumMod val="75000"/>
                </a:schemeClr>
              </a:buClr>
              <a:buSzPct val="70000"/>
            </a:pPr>
            <a:r>
              <a:rPr lang="sr-Cyrl-R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 усмјерених ка другима и </a:t>
            </a:r>
          </a:p>
          <a:p>
            <a:pPr marL="342900" lvl="0" indent="-342900" algn="ctr">
              <a:spcBef>
                <a:spcPts val="600"/>
              </a:spcBef>
              <a:buClr>
                <a:schemeClr val="tx2">
                  <a:lumMod val="75000"/>
                </a:schemeClr>
              </a:buClr>
              <a:buSzPct val="70000"/>
            </a:pPr>
            <a:r>
              <a:rPr lang="sr-Cyrl-R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оних усмјерених ка промјени околине у којој живимо</a:t>
            </a:r>
            <a:r>
              <a:rPr lang="hr-B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F529-A212-4D02-8FA0-527346FE8602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r>
              <a:rPr lang="en-GB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2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1200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Willia</a:t>
            </a:r>
            <a:endParaRPr lang="en-GB" sz="12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47800"/>
            <a:ext cx="8034096" cy="4800600"/>
          </a:xfrm>
        </p:spPr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791072" y="188640"/>
            <a:ext cx="8173416" cy="496855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ts val="600"/>
              </a:spcBef>
              <a:buClr>
                <a:schemeClr val="tx2">
                  <a:lumMod val="75000"/>
                </a:schemeClr>
              </a:buClr>
              <a:buSzPct val="70000"/>
              <a:buFont typeface="Wingdings" panose="05000000000000000000" pitchFamily="2" charset="2"/>
              <a:buChar char="q"/>
            </a:pPr>
            <a:endParaRPr lang="sr-Cyrl-RS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buClr>
                <a:schemeClr val="tx2">
                  <a:lumMod val="75000"/>
                </a:schemeClr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</a:t>
            </a:r>
            <a:r>
              <a:rPr lang="sr-Cyrl-R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звијању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увјежбавању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животних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вјештина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дјеце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није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ништа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друго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него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реализација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циљева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задатака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исхода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васпитања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образовања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односно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обавеза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свих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RS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buClr>
                <a:schemeClr val="tx2">
                  <a:lumMod val="75000"/>
                </a:schemeClr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Кроз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развој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животних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вјештина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дјеца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млади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ће</a:t>
            </a:r>
            <a:r>
              <a:rPr lang="sr-Cyrl-R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постати свјесни својих потенцијала/ресурса и рационално их користити,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идентификоваће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своју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улогу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важност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одредити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жељену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професију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али ће успјети</a:t>
            </a:r>
            <a:r>
              <a:rPr lang="sr-Latn-R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пребродити неке од   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</a:t>
            </a:r>
            <a:r>
              <a:rPr lang="sr-Cyrl-R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потешкоћ</a:t>
            </a:r>
            <a:r>
              <a:rPr lang="sr-Cyrl-R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 </a:t>
            </a:r>
          </a:p>
          <a:p>
            <a:pPr marL="342900" lvl="0" indent="-342900">
              <a:spcBef>
                <a:spcPts val="600"/>
              </a:spcBef>
              <a:buClr>
                <a:schemeClr val="tx2">
                  <a:lumMod val="75000"/>
                </a:schemeClr>
              </a:buClr>
              <a:buSzPct val="70000"/>
              <a:buFont typeface="Wingdings" panose="05000000000000000000" pitchFamily="2" charset="2"/>
              <a:buChar char="q"/>
            </a:pPr>
            <a:endParaRPr lang="sr-Cyrl-R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467544" y="5417840"/>
            <a:ext cx="8676456" cy="1440160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ts val="600"/>
              </a:spcBef>
              <a:buClr>
                <a:schemeClr val="tx2">
                  <a:lumMod val="75000"/>
                </a:schemeClr>
              </a:buClr>
              <a:buSzPct val="70000"/>
            </a:pPr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Оспособиће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самосталан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продуктиван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Cyrl-R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spcBef>
                <a:spcPts val="600"/>
              </a:spcBef>
              <a:buClr>
                <a:schemeClr val="tx2">
                  <a:lumMod val="75000"/>
                </a:schemeClr>
              </a:buClr>
              <a:buSzPct val="70000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заједници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B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F529-A212-4D02-8FA0-527346FE8602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r>
              <a:rPr lang="en-GB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2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1200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Willia</a:t>
            </a:r>
            <a:endParaRPr lang="en-GB" sz="12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47800"/>
            <a:ext cx="8034096" cy="4800600"/>
          </a:xfrm>
        </p:spPr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539552" y="1628800"/>
            <a:ext cx="8352928" cy="496855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Члан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Циљ </a:t>
            </a:r>
            <a:r>
              <a:rPr lang="sr-Cyrl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основног васпитања и образовања у Републици је да подстиче </a:t>
            </a:r>
            <a:r>
              <a:rPr lang="sr-Cyrl-B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цјеловит и хармоничан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интелектуални, морални, физички, емоционални и</a:t>
            </a:r>
            <a:r>
              <a:rPr lang="sr-Cyrl-B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социјални развој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самосвјес</a:t>
            </a:r>
            <a:r>
              <a:rPr lang="sr-Cyrl-B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ног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незави</a:t>
            </a:r>
            <a:r>
              <a:rPr lang="sr-Cyrl-B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сног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иницијативн</a:t>
            </a:r>
            <a:r>
              <a:rPr lang="sr-Cyrl-B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одговорн</a:t>
            </a:r>
            <a:r>
              <a:rPr lang="sr-Cyrl-B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 ученика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спремн</a:t>
            </a:r>
            <a:r>
              <a:rPr lang="sr-Cyrl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да учи, да брани и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 другима усаглашава своје ставове</a:t>
            </a:r>
            <a:r>
              <a:rPr lang="sr-Cyrl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способ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sr-Cyrl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наставак </a:t>
            </a:r>
            <a:r>
              <a:rPr lang="sr-Cyrl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школовања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кој</a:t>
            </a:r>
            <a:r>
              <a:rPr lang="sr-Cyrl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 да проналази и примјењује знања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да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креативно мисли и ствара</a:t>
            </a:r>
            <a:r>
              <a:rPr lang="sr-Cyrl-B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GB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467544" y="188640"/>
            <a:ext cx="8676456" cy="1152128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Извод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Закона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основном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васпитању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образовању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(„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Службени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гласник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Републике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Српске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 бр.44/17)</a:t>
            </a:r>
            <a:endParaRPr lang="en-GB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F529-A212-4D02-8FA0-527346FE8602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018"/>
          </a:xfrm>
        </p:spPr>
        <p:txBody>
          <a:bodyPr>
            <a:normAutofit fontScale="90000"/>
          </a:bodyPr>
          <a:lstStyle/>
          <a:p>
            <a: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r>
              <a:rPr lang="en-GB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en-GB" sz="12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47800"/>
            <a:ext cx="8034096" cy="4800600"/>
          </a:xfrm>
        </p:spPr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395536" y="1340768"/>
            <a:ext cx="8496944" cy="525658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Стратешки циљеви (2 и 3): </a:t>
            </a:r>
          </a:p>
          <a:p>
            <a:pPr>
              <a:buFont typeface="Wingdings" pitchFamily="2" charset="2"/>
              <a:buChar char="q"/>
            </a:pPr>
            <a:r>
              <a:rPr lang="sr-Cyrl-B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Подизање квалитета основног васпитања и образовања</a:t>
            </a:r>
          </a:p>
          <a:p>
            <a:pPr>
              <a:buFont typeface="Wingdings" pitchFamily="2" charset="2"/>
              <a:buChar char="q"/>
            </a:pPr>
            <a:r>
              <a:rPr lang="sr-Cyrl-B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Унапређивање услова рада школе и модернизација процеса наставе у основном васпитању и образовању </a:t>
            </a:r>
          </a:p>
          <a:p>
            <a:endParaRPr lang="sr-Cyrl-BA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B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наведеним циљевима могуће је наћи упориште за јачање компетенција наставника и њихово оспособљавање за развој животних вјештина ученика. </a:t>
            </a:r>
          </a:p>
          <a:p>
            <a:pPr algn="just"/>
            <a:r>
              <a:rPr lang="sr-Cyrl-B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Истовремено и за утицај на развијање позитивних ставова наставника, да је развој животних вјештина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императив савремене школе</a:t>
            </a:r>
            <a:r>
              <a:rPr lang="sr-Cyrl-B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те начин да наставну и уопште васпитно-образовни праксу/рад учини ефикаснијим и квалитетнијим.</a:t>
            </a:r>
          </a:p>
          <a:p>
            <a:pPr algn="just"/>
            <a:endParaRPr lang="sr-Cyrl-BA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467544" y="188640"/>
            <a:ext cx="8676456" cy="980728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Стратегија развоја образовања Републике Српске</a:t>
            </a: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B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период 2016–2021. године</a:t>
            </a: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F529-A212-4D02-8FA0-527346FE8602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322128" cy="634082"/>
          </a:xfr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sr-Cyrl-RS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Темељне животне вјештине</a:t>
            </a:r>
            <a:endParaRPr lang="en-GB" sz="3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3"/>
          <p:cNvSpPr>
            <a:spLocks noGrp="1" noChangeArrowheads="1"/>
          </p:cNvSpPr>
          <p:nvPr>
            <p:ph idx="1"/>
          </p:nvPr>
        </p:nvSpPr>
        <p:spPr bwMode="auto">
          <a:xfrm>
            <a:off x="1043608" y="2204864"/>
            <a:ext cx="7776864" cy="973088"/>
          </a:xfrm>
          <a:prstGeom prst="leftRightArrow">
            <a:avLst>
              <a:gd name="adj1" fmla="val 50000"/>
              <a:gd name="adj2" fmla="val 115313"/>
            </a:avLst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r-Cyrl-RS" sz="2800" b="1" i="0" u="none" strike="noStrike" cap="none" normalizeH="0" baseline="0" dirty="0" smtClean="0">
                <a:ln>
                  <a:noFill/>
                </a:ln>
                <a:latin typeface="Times New Roman" pitchFamily="18" charset="0"/>
                <a:cs typeface="Times New Roman" pitchFamily="18" charset="0"/>
              </a:rPr>
              <a:t>Комуникација</a:t>
            </a:r>
            <a:endParaRPr kumimoji="0" lang="en-US" sz="2800" b="1" i="0" u="none" strike="noStrike" cap="none" normalizeH="0" baseline="0" dirty="0" smtClean="0">
              <a:ln>
                <a:noFill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43608" y="908720"/>
            <a:ext cx="7632848" cy="1152128"/>
          </a:xfrm>
          <a:prstGeom prst="leftRightArrow">
            <a:avLst>
              <a:gd name="adj1" fmla="val 50000"/>
              <a:gd name="adj2" fmla="val 96723"/>
            </a:avLst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r-Cyrl-R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УПРАВЉАЊЕ  ЕМОЦИЈАМА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043608" y="4365104"/>
            <a:ext cx="7704856" cy="1224136"/>
          </a:xfrm>
          <a:prstGeom prst="leftRightArrow">
            <a:avLst>
              <a:gd name="adj1" fmla="val 50000"/>
              <a:gd name="adj2" fmla="val 91209"/>
            </a:avLst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r-Cyrl-R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Друштвена</a:t>
            </a:r>
            <a:r>
              <a:rPr kumimoji="0" lang="sr-Cyrl-R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sr-Cyrl-R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одговорност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043608" y="3284984"/>
            <a:ext cx="7704856" cy="936104"/>
          </a:xfrm>
          <a:prstGeom prst="leftRightArrow">
            <a:avLst>
              <a:gd name="adj1" fmla="val 50000"/>
              <a:gd name="adj2" fmla="val 113565"/>
            </a:avLst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r-Cyrl-R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Изградња</a:t>
            </a:r>
            <a:r>
              <a:rPr kumimoji="0" lang="sr-Cyrl-R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sr-Cyrl-R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односа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1043608" y="5661248"/>
            <a:ext cx="7776864" cy="1196752"/>
          </a:xfrm>
          <a:prstGeom prst="leftRightArrow">
            <a:avLst>
              <a:gd name="adj1" fmla="val 50000"/>
              <a:gd name="adj2" fmla="val 96723"/>
            </a:avLst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r-Cyrl-R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Критичко</a:t>
            </a:r>
            <a:r>
              <a:rPr kumimoji="0" lang="sr-Cyrl-R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sr-Cyrl-R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мишљење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F529-A212-4D02-8FA0-527346FE8602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018"/>
          </a:xfrm>
        </p:spPr>
        <p:txBody>
          <a:bodyPr>
            <a:normAutofit fontScale="90000"/>
          </a:bodyPr>
          <a:lstStyle/>
          <a:p>
            <a: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RS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r>
              <a:rPr lang="en-GB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en-GB" sz="12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47800"/>
            <a:ext cx="8034096" cy="4800600"/>
          </a:xfrm>
        </p:spPr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395536" y="1340768"/>
            <a:ext cx="8496944" cy="525658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sr-Cyrl-R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R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R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R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R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Процјена вршена на основу личног  дојма и утиска није увијек поуздана.</a:t>
            </a:r>
          </a:p>
          <a:p>
            <a:pPr algn="just"/>
            <a:endParaRPr lang="sr-Cyrl-R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Процјена/самопроцјена на основу познавања индикатора/ показатеља, јасних и добро дефинисаних олакшава процес самопроцјене и/или процјене развијености темељних животних вјештина.</a:t>
            </a:r>
          </a:p>
          <a:p>
            <a:pPr algn="just"/>
            <a:endParaRPr lang="sr-Cyrl-R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R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R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R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R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R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R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R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467544" y="188640"/>
            <a:ext cx="8676456" cy="980728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Процјена/самопроцјена развијености одређене животне вјештине </a:t>
            </a: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F529-A212-4D02-8FA0-527346FE8602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Kancelarij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arij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arij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3964</TotalTime>
  <Words>2795</Words>
  <Application>Microsoft Office PowerPoint</Application>
  <PresentationFormat>On-screen Show (4:3)</PresentationFormat>
  <Paragraphs>432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Solstice</vt:lpstr>
      <vt:lpstr>        РЕПУБЛИКА СРПСКА МИНИСТАРСТВО ПРОСВЈЕТЕ И КУЛТУРЕ РЕПУБЛИЧКИ ПЕДАГОШКИ ЗАВОД    Једнодневно савјетовање за наставнике разредне наставе  Регија Добој и Регија Бијељина    Развој животних вјештина  код ученика </vt:lpstr>
      <vt:lpstr>Програм савјетовања</vt:lpstr>
      <vt:lpstr>                                                                   (Willia</vt:lpstr>
      <vt:lpstr>                                                                   (Willia</vt:lpstr>
      <vt:lpstr>                                                                   (Willia</vt:lpstr>
      <vt:lpstr>                                                                   (Willia</vt:lpstr>
      <vt:lpstr>                                                                   </vt:lpstr>
      <vt:lpstr>Темељне животне вјештине</vt:lpstr>
      <vt:lpstr>                                                                   </vt:lpstr>
      <vt:lpstr>                                                                   </vt:lpstr>
      <vt:lpstr>                                                                   </vt:lpstr>
      <vt:lpstr>                                                                   </vt:lpstr>
      <vt:lpstr>                                                                   </vt:lpstr>
      <vt:lpstr>                                                                   </vt:lpstr>
      <vt:lpstr>                                                                   </vt:lpstr>
      <vt:lpstr>                                                                   </vt:lpstr>
      <vt:lpstr>                                                                   </vt:lpstr>
      <vt:lpstr>                                                                   </vt:lpstr>
      <vt:lpstr>                                                                   </vt:lpstr>
      <vt:lpstr>                                                                   </vt:lpstr>
      <vt:lpstr>                                                                   </vt:lpstr>
      <vt:lpstr>Slide 22</vt:lpstr>
      <vt:lpstr>Slide 23</vt:lpstr>
      <vt:lpstr>Slide 24</vt:lpstr>
      <vt:lpstr>УПРАВЉАЊЕ РАЗРЕДОМ/ОДЈЕЉЕЊЕМ</vt:lpstr>
      <vt:lpstr>УПРАВЉАЊЕ РАЗРЕДОМ/ОДЈЕЉЕЊЕМ</vt:lpstr>
      <vt:lpstr>УПРАВЉАЊЕ РАЗРЕДОМ/ОДЈЕЉЕЊЕМ</vt:lpstr>
      <vt:lpstr>  УПРАВЉАЊЕ РАЗРЕДОМ/ОДЈЕЉЕЊЕМ   </vt:lpstr>
      <vt:lpstr>  УПРАВЉАЊЕ РАЗРЕДОМ/ОДЈЕЉЕЊЕМ   </vt:lpstr>
      <vt:lpstr>                                                                   </vt:lpstr>
      <vt:lpstr>                                                                   </vt:lpstr>
      <vt:lpstr>                                                                   </vt:lpstr>
    </vt:vector>
  </TitlesOfParts>
  <Company>Republicki pedagoski zavod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РЕПУБЛИКА СРПСКА МИНИСТАРСТВО ПРОСВЈЕТЕ И КУЛТУРЕ РЕПУБЛИЧКИ ПЕДАГОШКИ ЗАВОД  ЈЕДНОДНЕВНО САВЈЕТОВАЊЕ ЗА НАСТАВНИКЕ РАЗРЕДНЕ НАСТАВЕ  РЕГИЈА ДОБОЈ    ПРАЋЕЊЕ, ВРЕДНОВАЊЕ И ОЦЈЕЊИВАЊЕ УЧЕНИКА У НАСТАВИ МУЗИЧКЕ КУЛТУРЕ, ЛИКОВНЕ КУЛТУРЕ И ФИЗИЧКОГ ВАСПИТАЊА  </dc:title>
  <dc:creator>Gordana Popadic</dc:creator>
  <cp:lastModifiedBy>Gordana Popadic</cp:lastModifiedBy>
  <cp:revision>468</cp:revision>
  <dcterms:created xsi:type="dcterms:W3CDTF">2017-07-20T10:14:00Z</dcterms:created>
  <dcterms:modified xsi:type="dcterms:W3CDTF">2019-08-28T09:40:12Z</dcterms:modified>
</cp:coreProperties>
</file>