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6" r:id="rId17"/>
    <p:sldId id="271" r:id="rId18"/>
    <p:sldId id="272" r:id="rId19"/>
    <p:sldId id="273" r:id="rId20"/>
    <p:sldId id="274" r:id="rId21"/>
    <p:sldId id="275" r:id="rId22"/>
    <p:sldId id="277" r:id="rId23"/>
    <p:sldId id="278" r:id="rId24"/>
    <p:sldId id="282" r:id="rId25"/>
    <p:sldId id="279" r:id="rId26"/>
    <p:sldId id="280" r:id="rId27"/>
    <p:sldId id="281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44146" y="1061156"/>
            <a:ext cx="8915399" cy="5633155"/>
          </a:xfrm>
        </p:spPr>
        <p:txBody>
          <a:bodyPr>
            <a:normAutofit fontScale="90000"/>
          </a:bodyPr>
          <a:lstStyle/>
          <a:p>
            <a:pPr algn="ctr"/>
            <a:r>
              <a:rPr lang="sr-Cyrl-BA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/>
            </a:r>
            <a:br>
              <a:rPr lang="sr-Cyrl-BA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sr-Cyrl-BA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/>
            </a:r>
            <a:br>
              <a:rPr lang="sr-Cyrl-BA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sr-Cyrl-BA" dirty="0" smtClean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Примјери добре праксе – дисциплина дјеце у Продуженом боравку</a:t>
            </a:r>
            <a:r>
              <a:rPr lang="sr-Latn-BA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/>
            </a:r>
            <a:br>
              <a:rPr lang="sr-Latn-BA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sr-Cyrl-BA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/>
            </a:r>
            <a:br>
              <a:rPr lang="sr-Cyrl-BA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sr-Cyrl-BA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/>
            </a:r>
            <a:br>
              <a:rPr lang="sr-Cyrl-BA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sr-Cyrl-BA" sz="36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ЈУ ОШ „Милан Ракић“, Буковица Велика</a:t>
            </a:r>
            <a:r>
              <a:rPr lang="sr-Latn-BA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/>
            </a:r>
            <a:br>
              <a:rPr lang="sr-Latn-BA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endParaRPr lang="en-US" dirty="0">
              <a:solidFill>
                <a:srgbClr val="00206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956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1512710"/>
            <a:ext cx="8911687" cy="1546579"/>
          </a:xfrm>
        </p:spPr>
        <p:txBody>
          <a:bodyPr>
            <a:normAutofit/>
          </a:bodyPr>
          <a:lstStyle/>
          <a:p>
            <a:pPr algn="ctr"/>
            <a:r>
              <a:rPr lang="sr-Cyrl-BA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Израдили смо картице „пријатељ дана“, „ученик дана“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3330222"/>
            <a:ext cx="8915400" cy="2581000"/>
          </a:xfrm>
        </p:spPr>
        <p:txBody>
          <a:bodyPr/>
          <a:lstStyle/>
          <a:p>
            <a:r>
              <a:rPr lang="sr-Cyrl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Сваки дан најбољи пријатељ и најбољи ученик, добијали би картицу као знак похвале</a:t>
            </a:r>
          </a:p>
          <a:p>
            <a:r>
              <a:rPr lang="sr-Cyrl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Картице са писменим признањем су се показале као добра пракса јер су се ученици заиста трудили да добију једну од ових картица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133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BA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И најважније од свега...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sr-Cyrl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Дисциплина се одржава смјеном различитих активности које водитељ организује</a:t>
            </a:r>
          </a:p>
          <a:p>
            <a:pPr algn="just"/>
            <a:r>
              <a:rPr lang="sr-Cyrl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Позитивна атмосфера се постиже тако што ћемо час учинити занимљивим и прилагодити га ученичким интересима</a:t>
            </a:r>
          </a:p>
          <a:p>
            <a:pPr algn="just"/>
            <a:r>
              <a:rPr lang="sr-Cyrl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Ученике треба укључити у рад</a:t>
            </a:r>
          </a:p>
          <a:p>
            <a:pPr algn="just"/>
            <a:r>
              <a:rPr lang="sr-Cyrl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Ученик треба да буде активан, да учествује, а водитељ треба да смјењује/мијења различите методе поучавања</a:t>
            </a:r>
          </a:p>
          <a:p>
            <a:pPr algn="just"/>
            <a:r>
              <a:rPr lang="sr-Cyrl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Треба избјегавати „празан ход“ јер је он најпогоднији за појаву недисциплине</a:t>
            </a:r>
          </a:p>
          <a:p>
            <a:pPr algn="just"/>
            <a:r>
              <a:rPr lang="sr-Cyrl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Када је ученик запослен  нечим захтјевним и занимљивим, мање је склон прављењу дисциплинског проблема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816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2370666"/>
            <a:ext cx="8911687" cy="2460977"/>
          </a:xfrm>
        </p:spPr>
        <p:txBody>
          <a:bodyPr/>
          <a:lstStyle/>
          <a:p>
            <a:r>
              <a:rPr lang="sr-Cyrl-BA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Какве радионице смо ми организовали у претходној школској години?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323" y="3601154"/>
            <a:ext cx="2551289" cy="255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43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BA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Обиљежили смо почетак јесени...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1324" y="1399824"/>
            <a:ext cx="5037666" cy="47300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768" y="1399823"/>
            <a:ext cx="3849511" cy="473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24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BA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Европски дан јабуке, 20. октобра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1910" y="1399821"/>
            <a:ext cx="8297335" cy="502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02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2643" y="556377"/>
            <a:ext cx="8911687" cy="1280890"/>
          </a:xfrm>
        </p:spPr>
        <p:txBody>
          <a:bodyPr/>
          <a:lstStyle/>
          <a:p>
            <a:pPr algn="ctr"/>
            <a:r>
              <a:rPr lang="sr-Cyrl-BA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Дан дјечијих права, 20.новембра 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037" y="1287380"/>
            <a:ext cx="5494226" cy="51856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287380"/>
            <a:ext cx="5791200" cy="518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49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BA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Свјетски дан заштите животне средине, 5. јуна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769" y="2039584"/>
            <a:ext cx="4875564" cy="412432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435" y="2039585"/>
            <a:ext cx="5495925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33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BA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Уређивали учионицу за долазак Нове године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4707" y="1825977"/>
            <a:ext cx="5114061" cy="47364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4333" y="1825977"/>
            <a:ext cx="4752473" cy="473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71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BA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Учили о свим годишњим добима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1414" y="1467853"/>
            <a:ext cx="4190003" cy="44319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896" y="1467853"/>
            <a:ext cx="4844716" cy="443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365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7152" y="877479"/>
            <a:ext cx="4982150" cy="5370512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48178" y="866190"/>
            <a:ext cx="5078068" cy="537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87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6123" y="998958"/>
            <a:ext cx="7939608" cy="832158"/>
          </a:xfrm>
        </p:spPr>
        <p:txBody>
          <a:bodyPr/>
          <a:lstStyle/>
          <a:p>
            <a:r>
              <a:rPr lang="sr-Cyrl-BA" dirty="0" smtClean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Продужени боравак у нашој школи</a:t>
            </a:r>
            <a:endParaRPr lang="en-US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359378"/>
            <a:ext cx="8915400" cy="3070578"/>
          </a:xfrm>
        </p:spPr>
        <p:txBody>
          <a:bodyPr>
            <a:normAutofit lnSpcReduction="10000"/>
          </a:bodyPr>
          <a:lstStyle/>
          <a:p>
            <a:pPr algn="just"/>
            <a:r>
              <a:rPr lang="sr-Cyrl-BA" sz="2000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У</a:t>
            </a:r>
            <a:r>
              <a:rPr lang="sr-Cyrl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нашој школи Продужени боравак постоји од школске 2017/18. године</a:t>
            </a:r>
          </a:p>
          <a:p>
            <a:pPr algn="just"/>
            <a:r>
              <a:rPr lang="sr-Cyrl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Ради у двије школе: у централној школи у Буковици Великој и у ПО Которско</a:t>
            </a:r>
          </a:p>
          <a:p>
            <a:pPr algn="just"/>
            <a:r>
              <a:rPr lang="sr-Cyrl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Реализује се у учионицама које су намјенски опремљење стварима потребним за продужени боравак</a:t>
            </a:r>
          </a:p>
          <a:p>
            <a:pPr algn="just"/>
            <a:r>
              <a:rPr lang="sr-Cyrl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Свака учионица има ТВ, тепих, паное за изложбу радова, мање столове и столице, а водитељ продуженог боравка може користити и рачунар, микроскоп, пројектор, лопте за игру, салу, библиотеку..</a:t>
            </a:r>
          </a:p>
          <a:p>
            <a:endParaRPr lang="sr-Cyrl-BA" sz="20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sr-Cyrl-BA" sz="2000" dirty="0" smtClean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sr-Cyrl-BA" sz="20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sr-Cyrl-BA" sz="2000" dirty="0" smtClean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sr-Cyrl-BA" sz="2000" dirty="0" smtClean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22" y="419498"/>
            <a:ext cx="2573271" cy="171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795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Cyrl-BA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Не заборавимо старе трикове за успостављање дисциплине, које можемо користити и на часу, у ходнику, испред школе, па тако и на Продуженом боравку 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3115733"/>
            <a:ext cx="8915400" cy="3296356"/>
          </a:xfrm>
        </p:spPr>
        <p:txBody>
          <a:bodyPr>
            <a:normAutofit/>
          </a:bodyPr>
          <a:lstStyle/>
          <a:p>
            <a:pPr algn="just"/>
            <a:r>
              <a:rPr lang="sr-Cyrl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Изрецимо приговор, пазећи да се приговор односи на понашање, а не на ученика</a:t>
            </a:r>
          </a:p>
          <a:p>
            <a:pPr algn="just"/>
            <a:r>
              <a:rPr lang="sr-Cyrl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Не одуговлачите, приговор изнесите непосредно након понашања</a:t>
            </a:r>
          </a:p>
          <a:p>
            <a:pPr algn="just"/>
            <a:r>
              <a:rPr lang="sr-Cyrl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Користите различите невербалне реакције на неодговарајуће понашање (нпр. прст на уста)</a:t>
            </a:r>
          </a:p>
          <a:p>
            <a:pPr algn="just"/>
            <a:r>
              <a:rPr lang="sr-Cyrl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Са свим ученицима успостављати контакт очима</a:t>
            </a:r>
          </a:p>
          <a:p>
            <a:pPr algn="just"/>
            <a:r>
              <a:rPr lang="sr-Cyrl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Допустите свима да учествују у играма и свим осталим активностима</a:t>
            </a:r>
            <a:endParaRPr lang="sr-Latn-BA" sz="2000" dirty="0" smtClean="0">
              <a:solidFill>
                <a:srgbClr val="00206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603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3932" y="601531"/>
            <a:ext cx="8911687" cy="162237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И наравно, будите и ви учесник у активностима (тада су дјеца мање склона недисциплини)</a:t>
            </a:r>
            <a:r>
              <a:rPr lang="ru-RU" dirty="0"/>
              <a:t/>
            </a:r>
            <a:br>
              <a:rPr lang="ru-RU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1170" y="2361235"/>
            <a:ext cx="5095033" cy="41668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776" y="2361235"/>
            <a:ext cx="4896091" cy="416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88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5949244" y="1904999"/>
            <a:ext cx="5881512" cy="3378201"/>
          </a:xfrm>
        </p:spPr>
        <p:txBody>
          <a:bodyPr>
            <a:normAutofit/>
          </a:bodyPr>
          <a:lstStyle/>
          <a:p>
            <a:pPr algn="ctr"/>
            <a:r>
              <a:rPr lang="sr-Cyrl-BA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/>
            </a:r>
            <a:br>
              <a:rPr lang="sr-Cyrl-BA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sr-Cyrl-BA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Зашто је продужени боравак добар за дјецу? Које су његове добре стране?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7156" y="1382891"/>
            <a:ext cx="5949242" cy="4334932"/>
          </a:xfrm>
        </p:spPr>
      </p:pic>
    </p:spTree>
    <p:extLst>
      <p:ext uri="{BB962C8B-B14F-4D97-AF65-F5344CB8AC3E}">
        <p14:creationId xmlns:p14="http://schemas.microsoft.com/office/powerpoint/2010/main" val="24252850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7502" y="556377"/>
            <a:ext cx="8911687" cy="1280890"/>
          </a:xfrm>
        </p:spPr>
        <p:txBody>
          <a:bodyPr/>
          <a:lstStyle/>
          <a:p>
            <a:pPr algn="ctr"/>
            <a:r>
              <a:rPr lang="sr-Cyrl-BA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Продужени боравак...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603023"/>
            <a:ext cx="8915400" cy="4357510"/>
          </a:xfrm>
        </p:spPr>
        <p:txBody>
          <a:bodyPr>
            <a:normAutofit/>
          </a:bodyPr>
          <a:lstStyle/>
          <a:p>
            <a:pPr algn="just"/>
            <a:r>
              <a:rPr lang="sr-Cyrl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Омогућава дјетету живот пун активности кроз које открива своје потенцијале</a:t>
            </a:r>
            <a:endParaRPr lang="sr-Cyrl-BA" sz="2000" dirty="0">
              <a:solidFill>
                <a:srgbClr val="00206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just"/>
            <a:r>
              <a:rPr lang="sr-Cyrl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Омогућава дјетету његов развој као социјалног бића </a:t>
            </a:r>
          </a:p>
          <a:p>
            <a:pPr algn="just"/>
            <a:r>
              <a:rPr lang="sr-Cyrl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Омогућава дјетету дружење са дјецом свог узраста, али и млађом и старијом од њега</a:t>
            </a:r>
          </a:p>
          <a:p>
            <a:pPr algn="just"/>
            <a:r>
              <a:rPr lang="sr-Cyrl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Омогућава дјетету рад у хетерогеним групама</a:t>
            </a:r>
          </a:p>
          <a:p>
            <a:pPr algn="just"/>
            <a:r>
              <a:rPr lang="sr-Cyrl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Припрема дијете за даље образовање, учење, сналажење у многим ситуацијама</a:t>
            </a:r>
            <a:endParaRPr lang="sr-Latn-BA" sz="2000" dirty="0" smtClean="0">
              <a:solidFill>
                <a:srgbClr val="00206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just"/>
            <a:r>
              <a:rPr lang="sr-Cyrl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Омогућава дјетету да развије своју креативност или неки таленат</a:t>
            </a:r>
          </a:p>
          <a:p>
            <a:pPr algn="just"/>
            <a:r>
              <a:rPr lang="sr-Cyrl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Омогућава дјетету да јача самопоуздање и усваја навике здраве исхране</a:t>
            </a:r>
          </a:p>
        </p:txBody>
      </p:sp>
    </p:spTree>
    <p:extLst>
      <p:ext uri="{BB962C8B-B14F-4D97-AF65-F5344CB8AC3E}">
        <p14:creationId xmlns:p14="http://schemas.microsoft.com/office/powerpoint/2010/main" val="1090860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9503" y="1535289"/>
            <a:ext cx="8911687" cy="4086577"/>
          </a:xfrm>
        </p:spPr>
        <p:txBody>
          <a:bodyPr/>
          <a:lstStyle/>
          <a:p>
            <a:pPr algn="ctr"/>
            <a:r>
              <a:rPr lang="sr-Cyrl-BA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Која је предност Продуженог боравка?</a:t>
            </a:r>
            <a:br>
              <a:rPr lang="sr-Cyrl-BA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sr-Cyrl-BA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/>
            </a:r>
            <a:br>
              <a:rPr lang="sr-Cyrl-BA" dirty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sr-Cyrl-BA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Какве активности се реализују на Продуженом боравку, а нису честе на часовима редовне наставе?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9962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Cyrl-BA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Дијете на продуженом боравку може да припрема храну и здраво се храни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901" y="1794933"/>
            <a:ext cx="8703733" cy="4876800"/>
          </a:xfrm>
        </p:spPr>
      </p:pic>
    </p:spTree>
    <p:extLst>
      <p:ext uri="{BB962C8B-B14F-4D97-AF65-F5344CB8AC3E}">
        <p14:creationId xmlns:p14="http://schemas.microsoft.com/office/powerpoint/2010/main" val="23498890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290" y="474133"/>
            <a:ext cx="4244622" cy="45453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9990" y="474133"/>
            <a:ext cx="3680178" cy="45453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5441244"/>
            <a:ext cx="8915400" cy="469978"/>
          </a:xfrm>
        </p:spPr>
        <p:txBody>
          <a:bodyPr/>
          <a:lstStyle/>
          <a:p>
            <a:pPr algn="ctr"/>
            <a:r>
              <a:rPr lang="sr-Cyrl-BA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Наша дјеца након што су припремила воћну салату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2134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5903" y="612821"/>
            <a:ext cx="8911687" cy="1280890"/>
          </a:xfrm>
        </p:spPr>
        <p:txBody>
          <a:bodyPr/>
          <a:lstStyle/>
          <a:p>
            <a:pPr algn="ctr"/>
            <a:r>
              <a:rPr lang="sr-Cyrl-BA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Могу да науче да раде на рачунару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6258" y="1792112"/>
            <a:ext cx="5037666" cy="44732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466" y="1792112"/>
            <a:ext cx="5102577" cy="447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07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BA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Могу да његују и вјежбају таленат који имају (нпр. глуму)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78434" y="2109655"/>
            <a:ext cx="4306712" cy="406109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32815" y="2092326"/>
            <a:ext cx="4306711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920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2614" y="545088"/>
            <a:ext cx="8911687" cy="1280890"/>
          </a:xfrm>
        </p:spPr>
        <p:txBody>
          <a:bodyPr/>
          <a:lstStyle/>
          <a:p>
            <a:pPr algn="ctr"/>
            <a:r>
              <a:rPr lang="sr-Cyrl-BA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Могу да науче неки страни језик</a:t>
            </a:r>
            <a:br>
              <a:rPr lang="sr-Cyrl-BA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sr-Cyrl-BA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(Европски дан језика, 26. септембар)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video-24d365e5c52cdac10d15c49f7f6fb9cf-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7763" y="2133600"/>
            <a:ext cx="6716712" cy="3778250"/>
          </a:xfrm>
        </p:spPr>
      </p:pic>
    </p:spTree>
    <p:extLst>
      <p:ext uri="{BB962C8B-B14F-4D97-AF65-F5344CB8AC3E}">
        <p14:creationId xmlns:p14="http://schemas.microsoft.com/office/powerpoint/2010/main" val="43952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39394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0589" y="914400"/>
            <a:ext cx="8915400" cy="5448378"/>
          </a:xfrm>
        </p:spPr>
        <p:txBody>
          <a:bodyPr>
            <a:norm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У претходној школској години, за продужени боравак била су задужена четири </a:t>
            </a:r>
            <a:r>
              <a:rPr lang="ru-RU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наставника (два у једној, два у другој школи)</a:t>
            </a:r>
            <a:endParaRPr lang="sr-Cyrl-BA" sz="2000" dirty="0" smtClean="0">
              <a:solidFill>
                <a:srgbClr val="00206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just"/>
            <a:r>
              <a:rPr lang="sr-Cyrl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Број дјеце која су ишла на Продужени боравак био је између 60 и 70 ученика</a:t>
            </a:r>
          </a:p>
          <a:p>
            <a:pPr algn="just"/>
            <a:r>
              <a:rPr lang="sr-Cyrl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У централној школи група је подразумијевала ученике 1. и 2. разреда, док је у ПО Которско било дјеце од 1. до 5. разреда (због путника)</a:t>
            </a:r>
          </a:p>
          <a:p>
            <a:pPr algn="just"/>
            <a:r>
              <a:rPr lang="sr-Cyrl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Радно вријеме продуженог боравка је од 6:30 до 15:30</a:t>
            </a:r>
          </a:p>
          <a:p>
            <a:pPr marL="0" indent="0">
              <a:buNone/>
            </a:pPr>
            <a:endParaRPr lang="sr-Cyrl-BA" sz="2000" dirty="0" smtClean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just"/>
            <a:r>
              <a:rPr lang="sr-Cyrl-BA" sz="2000" dirty="0" smtClean="0">
                <a:solidFill>
                  <a:srgbClr val="FF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Колико је Продужени боравак заиста добар, говори чињеница да број дјеце у Продуженом не опада из године у годину, него остаје исти или се повећава. Нарочито, када је у питању наше подручно одјељење у Которском, које броји само 60ак ученика од првог до петог разреда, што значи да половина њих иде на Продужени.</a:t>
            </a:r>
            <a:endParaRPr lang="en-US" sz="2000" dirty="0">
              <a:solidFill>
                <a:srgbClr val="FF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6510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BA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И што је најважније од свега, могу да се друже и да буду срећни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2" y="2088443"/>
            <a:ext cx="4876800" cy="4252888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102" y="2167467"/>
            <a:ext cx="5037666" cy="4173864"/>
          </a:xfrm>
        </p:spPr>
      </p:pic>
    </p:spTree>
    <p:extLst>
      <p:ext uri="{BB962C8B-B14F-4D97-AF65-F5344CB8AC3E}">
        <p14:creationId xmlns:p14="http://schemas.microsoft.com/office/powerpoint/2010/main" val="16768967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BA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На које потешкоће смо наилазили ?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 algn="just">
              <a:buAutoNum type="arabicPeriod"/>
            </a:pPr>
            <a:r>
              <a:rPr lang="sr-Cyrl-B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Недостатак стручне литературе о раду у Продуженом боравку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sr-Cyrl-BA" sz="20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sr-Cyrl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тај проблем се појавио прве године рада Продуженог боравка у нашој школи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sr-Cyrl-BA" sz="2000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sr-Cyrl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у сарадњи са учитељима ускладили смо дневне активности са градивом које раде дјеца на часовима редовне наставе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sr-Cyrl-BA" sz="2000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sr-Cyrl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до првог Семинара за водитеље продуженог боравка, израдили смо своје мјесечне, а потом их дорадили и већ трећу годину радимо по њима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sr-Cyrl-BA" sz="2000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sr-Cyrl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оформили смо Актив водитеља Продуженог боравка и на састанцима (једном мјесечно) размјењивали идеје, допуњавали планове, уводили нове активности и ове године је заиста све много лакше</a:t>
            </a:r>
            <a:r>
              <a:rPr lang="sr-Cyrl-BA" sz="2000" b="1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endParaRPr lang="sr-Cyrl-BA" sz="2000" dirty="0" smtClean="0">
              <a:solidFill>
                <a:srgbClr val="00206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1562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666044"/>
            <a:ext cx="8915400" cy="5245178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2. Неупућеност родитеља у рад и сврху Продуженог 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боравка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</a:t>
            </a:r>
            <a:r>
              <a:rPr lang="ru-RU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во смо превазишли одржавањем родитељских састанака за родитеље чија дјеце долазе на Продужени боравак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Родитељски се одржи на почетку школске године, а уколико се укаже потреба за још неким, водитељ Продуженог боравка присуствује родитељским састанцима које организују учитељи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ru-RU" sz="2000" dirty="0">
              <a:solidFill>
                <a:srgbClr val="00206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indent="0" algn="just">
              <a:buNone/>
            </a:pPr>
            <a:r>
              <a:rPr 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3. Рад у хетерогеним групама (дјеца од 1-4. разреда)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Заиста је потребно добро осмислити радионицу/активност која ће одговарати сваком узрасту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Ово смо ријешили јасном подјелом задатака током </a:t>
            </a:r>
            <a:r>
              <a:rPr lang="ru-RU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активности</a:t>
            </a:r>
            <a:r>
              <a:rPr lang="sr-Latn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(1</a:t>
            </a:r>
            <a:r>
              <a:rPr lang="ru-RU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. разред боји, 2. кружи, трећи црта, четврти објашњава...)</a:t>
            </a:r>
            <a:endParaRPr lang="ru-RU" sz="2000" dirty="0">
              <a:solidFill>
                <a:srgbClr val="00206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9672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66044"/>
            <a:ext cx="8911687" cy="1388534"/>
          </a:xfrm>
        </p:spPr>
        <p:txBody>
          <a:bodyPr>
            <a:normAutofit/>
          </a:bodyPr>
          <a:lstStyle/>
          <a:p>
            <a:pPr algn="ctr"/>
            <a:r>
              <a:rPr lang="sr-Cyrl-BA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Са дјецом је потребна чашица мудрости, бачва разума и море стрпљења.</a:t>
            </a:r>
            <a:endParaRPr lang="en-US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46397" y="1772353"/>
            <a:ext cx="8286045" cy="4560714"/>
          </a:xfrm>
        </p:spPr>
      </p:pic>
    </p:spTree>
    <p:extLst>
      <p:ext uri="{BB962C8B-B14F-4D97-AF65-F5344CB8AC3E}">
        <p14:creationId xmlns:p14="http://schemas.microsoft.com/office/powerpoint/2010/main" val="32012983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428978"/>
            <a:ext cx="8915400" cy="57121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r-Cyrl-BA" dirty="0"/>
          </a:p>
          <a:p>
            <a:pPr marL="0" indent="0" algn="ctr">
              <a:buNone/>
            </a:pPr>
            <a:endParaRPr lang="sr-Cyrl-BA" sz="8000" dirty="0" smtClean="0">
              <a:solidFill>
                <a:srgbClr val="00206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indent="0" algn="ctr">
              <a:buNone/>
            </a:pPr>
            <a:r>
              <a:rPr lang="sr-Cyrl-BA" sz="8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ХВАЛА НА ПАЖЊИ!</a:t>
            </a:r>
            <a:endParaRPr lang="en-US" sz="8000" dirty="0">
              <a:solidFill>
                <a:srgbClr val="00206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589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6258" y="533798"/>
            <a:ext cx="8911687" cy="1280890"/>
          </a:xfrm>
        </p:spPr>
        <p:txBody>
          <a:bodyPr/>
          <a:lstStyle/>
          <a:p>
            <a:pPr algn="ctr"/>
            <a:r>
              <a:rPr lang="sr-Cyrl-BA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Начин планирања и припремања водитеља за рад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2545" y="2156178"/>
            <a:ext cx="8915400" cy="4267200"/>
          </a:xfrm>
        </p:spPr>
        <p:txBody>
          <a:bodyPr>
            <a:noAutofit/>
          </a:bodyPr>
          <a:lstStyle/>
          <a:p>
            <a:pPr algn="just"/>
            <a:r>
              <a:rPr lang="sr-Cyrl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Прије почетка школске године, водитељи разраде годишњи програм рада Продуженог боравак</a:t>
            </a:r>
          </a:p>
          <a:p>
            <a:pPr algn="just"/>
            <a:r>
              <a:rPr lang="sr-Cyrl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Анализирају шта се добро показало прошле године, које новине треба унијети, као и како унаприједити сам рад Продуженог боравка</a:t>
            </a:r>
          </a:p>
          <a:p>
            <a:pPr algn="just"/>
            <a:r>
              <a:rPr lang="sr-Cyrl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Оперативни планови раде се на мјесечном нивоу, са јасно назначеним областима, активностима и очекиваним исходима</a:t>
            </a:r>
          </a:p>
          <a:p>
            <a:pPr algn="just"/>
            <a:r>
              <a:rPr lang="sr-Cyrl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Дневне активности планирају се на седмичном нивоу</a:t>
            </a:r>
          </a:p>
          <a:p>
            <a:pPr algn="just"/>
            <a:r>
              <a:rPr lang="sr-Cyrl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Највећи нагласак иде на организовање радионица</a:t>
            </a:r>
          </a:p>
          <a:p>
            <a:pPr algn="just"/>
            <a:r>
              <a:rPr lang="sr-Cyrl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У нашој школи функционише и Актив продуженог боравка, који се састаје једном мјесечно и разговара о унапређењу рада Продуженог боравка</a:t>
            </a:r>
            <a:endParaRPr lang="en-US" sz="2000" dirty="0">
              <a:solidFill>
                <a:srgbClr val="00206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327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09"/>
            <a:ext cx="8911687" cy="2469047"/>
          </a:xfrm>
        </p:spPr>
        <p:txBody>
          <a:bodyPr>
            <a:normAutofit/>
          </a:bodyPr>
          <a:lstStyle/>
          <a:p>
            <a:pPr algn="ctr"/>
            <a:r>
              <a:rPr lang="sr-Cyrl-BA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Примјер организовања активности у Продуженом боравку</a:t>
            </a:r>
            <a:r>
              <a:rPr lang="sr-Latn-BA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/>
            </a:r>
            <a:br>
              <a:rPr lang="sr-Latn-BA" dirty="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sr-Latn-BA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*</a:t>
            </a:r>
            <a:r>
              <a:rPr lang="sr-Latn-BA" sz="22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j</a:t>
            </a:r>
            <a:r>
              <a:rPr lang="sr-Cyrl-BA" sz="22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едном у полугодишту организује се „седмица радионица“</a:t>
            </a:r>
            <a:endParaRPr lang="en-US" sz="2200" dirty="0">
              <a:solidFill>
                <a:srgbClr val="00206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4912919" y="855707"/>
            <a:ext cx="4442177" cy="756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42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411111"/>
            <a:ext cx="8915400" cy="4500111"/>
          </a:xfrm>
        </p:spPr>
        <p:txBody>
          <a:bodyPr>
            <a:normAutofit/>
          </a:bodyPr>
          <a:lstStyle/>
          <a:p>
            <a:r>
              <a:rPr lang="sr-Cyrl-BA" sz="3600" dirty="0" smtClean="0"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Једно од основних питања код свих водитеља Продуженог боравка јесте како успоставити позитивну дисциплину код дјеце?</a:t>
            </a:r>
          </a:p>
          <a:p>
            <a:endParaRPr lang="sr-Cyrl-BA" sz="3600" dirty="0"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  <a:p>
            <a:r>
              <a:rPr lang="sr-Cyrl-BA" sz="3600" dirty="0" smtClean="0"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На које начине смо ми то радили?</a:t>
            </a:r>
            <a:endParaRPr lang="en-US" sz="3600" dirty="0"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527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BA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На почетку, са дјецом израдили смо правила понашања 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143022"/>
          </a:xfrm>
        </p:spPr>
        <p:txBody>
          <a:bodyPr>
            <a:noAutofit/>
          </a:bodyPr>
          <a:lstStyle/>
          <a:p>
            <a:pPr algn="just"/>
            <a:r>
              <a:rPr lang="sr-Cyrl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Свако је на папир написао једно правило којег се треба придржавати</a:t>
            </a:r>
          </a:p>
          <a:p>
            <a:pPr algn="just"/>
            <a:r>
              <a:rPr lang="sr-Cyrl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Сва правила ишчитали смо наглас</a:t>
            </a:r>
          </a:p>
          <a:p>
            <a:pPr algn="just"/>
            <a:r>
              <a:rPr lang="sr-Cyrl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Протумачили их, исписали на пано</a:t>
            </a:r>
          </a:p>
          <a:p>
            <a:pPr algn="just"/>
            <a:r>
              <a:rPr lang="sr-Cyrl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И наравно, одредили малу „казну“ за кршење правила</a:t>
            </a:r>
          </a:p>
          <a:p>
            <a:pPr algn="just"/>
            <a:r>
              <a:rPr lang="sr-Cyrl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Уколико ученик прекрши неко од правила, наглас ће ишчитати правило којег се није придржавао</a:t>
            </a:r>
          </a:p>
          <a:p>
            <a:pPr algn="just"/>
            <a:r>
              <a:rPr lang="sr-Cyrl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Дјеца се на овај начин упознавају са правилним понашањем и увјежбавају га</a:t>
            </a:r>
          </a:p>
        </p:txBody>
      </p:sp>
    </p:spTree>
    <p:extLst>
      <p:ext uri="{BB962C8B-B14F-4D97-AF65-F5344CB8AC3E}">
        <p14:creationId xmlns:p14="http://schemas.microsoft.com/office/powerpoint/2010/main" val="3887849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248" y="454776"/>
            <a:ext cx="7346352" cy="1280890"/>
          </a:xfrm>
        </p:spPr>
        <p:txBody>
          <a:bodyPr/>
          <a:lstStyle/>
          <a:p>
            <a:pPr algn="ctr"/>
            <a:r>
              <a:rPr lang="sr-Cyrl-BA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Наша правила изгледају овако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2403" y="1382188"/>
            <a:ext cx="54920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59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BA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Одредили смо тачан распоред сједења у учионици</a:t>
            </a:r>
            <a:endParaRPr lang="en-US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483556"/>
            <a:ext cx="8915400" cy="3427666"/>
          </a:xfrm>
        </p:spPr>
        <p:txBody>
          <a:bodyPr>
            <a:normAutofit/>
          </a:bodyPr>
          <a:lstStyle/>
          <a:p>
            <a:pPr algn="just"/>
            <a:r>
              <a:rPr lang="sr-Cyrl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Како не би долазило до неспоразума и несугласица када много ученика долази у Продужени, на столове смо залијепили картице са именима</a:t>
            </a:r>
          </a:p>
          <a:p>
            <a:pPr algn="just"/>
            <a:r>
              <a:rPr lang="sr-Cyrl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Дјеца када дођу на Продужени, знају тачно гдје сједе</a:t>
            </a:r>
          </a:p>
          <a:p>
            <a:pPr algn="just"/>
            <a:r>
              <a:rPr lang="sr-Cyrl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Ученици истих разреда сједе једни до других, како би једни другима помагали у изради домаће задаће, али и због тога јер се познају</a:t>
            </a:r>
          </a:p>
          <a:p>
            <a:pPr algn="just"/>
            <a:r>
              <a:rPr lang="sr-Cyrl-BA" sz="2000" dirty="0" smtClean="0">
                <a:solidFill>
                  <a:srgbClr val="00206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На овај начин, постиже се добра дисциплина ученика</a:t>
            </a:r>
            <a:endParaRPr lang="en-US" sz="2000" dirty="0">
              <a:solidFill>
                <a:srgbClr val="00206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424413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468</TotalTime>
  <Words>1114</Words>
  <Application>Microsoft Office PowerPoint</Application>
  <PresentationFormat>Widescreen</PresentationFormat>
  <Paragraphs>96</Paragraphs>
  <Slides>34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Century Gothic</vt:lpstr>
      <vt:lpstr>Segoe UI Black</vt:lpstr>
      <vt:lpstr>Segoe UI Semibold</vt:lpstr>
      <vt:lpstr>Wingdings</vt:lpstr>
      <vt:lpstr>Wingdings 3</vt:lpstr>
      <vt:lpstr>Wisp</vt:lpstr>
      <vt:lpstr>  Примјери добре праксе – дисциплина дјеце у Продуженом боравку   ЈУ ОШ „Милан Ракић“, Буковица Велика </vt:lpstr>
      <vt:lpstr>Продужени боравак у нашој школи</vt:lpstr>
      <vt:lpstr>PowerPoint Presentation</vt:lpstr>
      <vt:lpstr>Начин планирања и припремања водитеља за рад</vt:lpstr>
      <vt:lpstr>Примјер организовања активности у Продуженом боравку *jедном у полугодишту организује се „седмица радионица“</vt:lpstr>
      <vt:lpstr>PowerPoint Presentation</vt:lpstr>
      <vt:lpstr>На почетку, са дјецом израдили смо правила понашања </vt:lpstr>
      <vt:lpstr>Наша правила изгледају овако</vt:lpstr>
      <vt:lpstr>Одредили смо тачан распоред сједења у учионици</vt:lpstr>
      <vt:lpstr>Израдили смо картице „пријатељ дана“, „ученик дана“</vt:lpstr>
      <vt:lpstr>И најважније од свега...</vt:lpstr>
      <vt:lpstr>Какве радионице смо ми организовали у претходној школској години?</vt:lpstr>
      <vt:lpstr>Обиљежили смо почетак јесени...</vt:lpstr>
      <vt:lpstr>Европски дан јабуке, 20. октобра</vt:lpstr>
      <vt:lpstr>Дан дјечијих права, 20.новембра </vt:lpstr>
      <vt:lpstr>Свјетски дан заштите животне средине, 5. јуна</vt:lpstr>
      <vt:lpstr>Уређивали учионицу за долазак Нове године</vt:lpstr>
      <vt:lpstr>Учили о свим годишњим добима</vt:lpstr>
      <vt:lpstr>PowerPoint Presentation</vt:lpstr>
      <vt:lpstr>Не заборавимо старе трикове за успостављање дисциплине, које можемо користити и на часу, у ходнику, испред школе, па тако и на Продуженом боравку </vt:lpstr>
      <vt:lpstr>И наравно, будите и ви учесник у активностима (тада су дјеца мање склона недисциплини) </vt:lpstr>
      <vt:lpstr> Зашто је продужени боравак добар за дјецу? Које су његове добре стране?</vt:lpstr>
      <vt:lpstr>Продужени боравак...</vt:lpstr>
      <vt:lpstr>Која је предност Продуженог боравка?  Какве активности се реализују на Продуженом боравку, а нису честе на часовима редовне наставе?</vt:lpstr>
      <vt:lpstr>Дијете на продуженом боравку може да припрема храну и здраво се храни</vt:lpstr>
      <vt:lpstr>PowerPoint Presentation</vt:lpstr>
      <vt:lpstr>Могу да науче да раде на рачунару</vt:lpstr>
      <vt:lpstr>Могу да његују и вјежбају таленат који имају (нпр. глуму)</vt:lpstr>
      <vt:lpstr>Могу да науче неки страни језик (Европски дан језика, 26. септембар)</vt:lpstr>
      <vt:lpstr>И што је најважније од свега, могу да се друже и да буду срећни</vt:lpstr>
      <vt:lpstr>На које потешкоће смо наилазили ?</vt:lpstr>
      <vt:lpstr>PowerPoint Presentation</vt:lpstr>
      <vt:lpstr>Са дјецом је потребна чашица мудрости, бачва разума и море стрпљења.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Примјери добре праксе – дисциплина дјеце у Продуженом боравку</dc:title>
  <dc:creator>Gligoric</dc:creator>
  <cp:lastModifiedBy>Gligoric</cp:lastModifiedBy>
  <cp:revision>43</cp:revision>
  <dcterms:created xsi:type="dcterms:W3CDTF">2019-09-23T19:34:02Z</dcterms:created>
  <dcterms:modified xsi:type="dcterms:W3CDTF">2019-09-27T18:00:31Z</dcterms:modified>
</cp:coreProperties>
</file>