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79" r:id="rId9"/>
    <p:sldId id="280"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82" r:id="rId25"/>
    <p:sldId id="277" r:id="rId26"/>
    <p:sldId id="278" r:id="rId27"/>
    <p:sldId id="285"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rdana Popadić" initials="GP" lastIdx="17" clrIdx="0">
    <p:extLst>
      <p:ext uri="{19B8F6BF-5375-455C-9EA6-DF929625EA0E}">
        <p15:presenceInfo xmlns:p15="http://schemas.microsoft.com/office/powerpoint/2012/main" userId="S::gordana.popadic1@skolers.org::319ee882-99b8-4bd9-a9a8-7405b4a26e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256" autoAdjust="0"/>
  </p:normalViewPr>
  <p:slideViewPr>
    <p:cSldViewPr>
      <p:cViewPr varScale="1">
        <p:scale>
          <a:sx n="86" d="100"/>
          <a:sy n="86" d="100"/>
        </p:scale>
        <p:origin x="135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naslova">
    <p:spTree>
      <p:nvGrpSpPr>
        <p:cNvPr id="1" name=""/>
        <p:cNvGrpSpPr/>
        <p:nvPr/>
      </p:nvGrpSpPr>
      <p:grpSpPr>
        <a:xfrm>
          <a:off x="0" y="0"/>
          <a:ext cx="0" cy="0"/>
          <a:chOff x="0" y="0"/>
          <a:chExt cx="0" cy="0"/>
        </a:xfrm>
      </p:grpSpPr>
      <p:sp>
        <p:nvSpPr>
          <p:cNvPr id="7" name="Prava linija spajanja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Naslov 28"/>
          <p:cNvSpPr>
            <a:spLocks noGrp="1"/>
          </p:cNvSpPr>
          <p:nvPr>
            <p:ph type="ctrTitle"/>
          </p:nvPr>
        </p:nvSpPr>
        <p:spPr>
          <a:xfrm>
            <a:off x="381000" y="4853411"/>
            <a:ext cx="8458200" cy="1222375"/>
          </a:xfrm>
        </p:spPr>
        <p:txBody>
          <a:bodyPr anchor="t"/>
          <a:lstStyle/>
          <a:p>
            <a:r>
              <a:rPr kumimoji="0" lang="bs-Latn-BA"/>
              <a:t>Kliknite da uredite stilove prototipa naslova</a:t>
            </a:r>
            <a:endParaRPr kumimoji="0" lang="en-US"/>
          </a:p>
        </p:txBody>
      </p:sp>
      <p:sp>
        <p:nvSpPr>
          <p:cNvPr id="9" name="Podnaslov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bs-Latn-BA"/>
              <a:t>Kliknite da dodate stil podnaslova prototipa</a:t>
            </a:r>
            <a:endParaRPr kumimoji="0" lang="en-US"/>
          </a:p>
        </p:txBody>
      </p:sp>
      <p:sp>
        <p:nvSpPr>
          <p:cNvPr id="16" name="Čuvar mjesta podataka 15"/>
          <p:cNvSpPr>
            <a:spLocks noGrp="1"/>
          </p:cNvSpPr>
          <p:nvPr>
            <p:ph type="dt" sz="half" idx="10"/>
          </p:nvPr>
        </p:nvSpPr>
        <p:spPr/>
        <p:txBody>
          <a:bodyPr/>
          <a:lstStyle/>
          <a:p>
            <a:fld id="{1D8BD707-D9CF-40AE-B4C6-C98DA3205C09}" type="datetimeFigureOut">
              <a:rPr lang="en-US" smtClean="0"/>
              <a:pPr/>
              <a:t>2/21/2022</a:t>
            </a:fld>
            <a:endParaRPr lang="en-US"/>
          </a:p>
        </p:txBody>
      </p:sp>
      <p:sp>
        <p:nvSpPr>
          <p:cNvPr id="2" name="Čuvar mjesta podnožja 1"/>
          <p:cNvSpPr>
            <a:spLocks noGrp="1"/>
          </p:cNvSpPr>
          <p:nvPr>
            <p:ph type="ftr" sz="quarter" idx="11"/>
          </p:nvPr>
        </p:nvSpPr>
        <p:spPr/>
        <p:txBody>
          <a:bodyPr/>
          <a:lstStyle/>
          <a:p>
            <a:endParaRPr lang="en-US"/>
          </a:p>
        </p:txBody>
      </p:sp>
      <p:sp>
        <p:nvSpPr>
          <p:cNvPr id="15" name="Čuvar mjesta broja slajda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vertikaln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bs-Latn-BA"/>
              <a:t>Kliknite da uredite stilove prototipa naslova</a:t>
            </a:r>
            <a:endParaRPr kumimoji="0" lang="en-US"/>
          </a:p>
        </p:txBody>
      </p:sp>
      <p:sp>
        <p:nvSpPr>
          <p:cNvPr id="3" name="Čuvar mjesta vertikalnog teksta 2"/>
          <p:cNvSpPr>
            <a:spLocks noGrp="1"/>
          </p:cNvSpPr>
          <p:nvPr>
            <p:ph type="body" orient="vert" idx="1"/>
          </p:nvPr>
        </p:nvSpPr>
        <p:spPr/>
        <p:txBody>
          <a:bodyPr vert="eaVert"/>
          <a:lstStyle/>
          <a:p>
            <a:pPr lvl="0" eaLnBrk="1" latinLnBrk="0" hangingPunct="1"/>
            <a:r>
              <a:rPr lang="bs-Latn-BA"/>
              <a:t>Kliknite da uredite stilove teksta prototipa</a:t>
            </a:r>
          </a:p>
          <a:p>
            <a:pPr lvl="1" eaLnBrk="1" latinLnBrk="0" hangingPunct="1"/>
            <a:r>
              <a:rPr lang="bs-Latn-BA"/>
              <a:t>Drugi nivo</a:t>
            </a:r>
          </a:p>
          <a:p>
            <a:pPr lvl="2" eaLnBrk="1" latinLnBrk="0" hangingPunct="1"/>
            <a:r>
              <a:rPr lang="bs-Latn-BA"/>
              <a:t>Treći nivo</a:t>
            </a:r>
          </a:p>
          <a:p>
            <a:pPr lvl="3" eaLnBrk="1" latinLnBrk="0" hangingPunct="1"/>
            <a:r>
              <a:rPr lang="bs-Latn-BA"/>
              <a:t>Četvrti nivo</a:t>
            </a:r>
          </a:p>
          <a:p>
            <a:pPr lvl="4" eaLnBrk="1" latinLnBrk="0" hangingPunct="1"/>
            <a:r>
              <a:rPr lang="bs-Latn-BA"/>
              <a:t>Peti nivo</a:t>
            </a:r>
            <a:endParaRPr kumimoji="0" lang="en-US"/>
          </a:p>
        </p:txBody>
      </p:sp>
      <p:sp>
        <p:nvSpPr>
          <p:cNvPr id="4" name="Čuvar mjesta podataka 3"/>
          <p:cNvSpPr>
            <a:spLocks noGrp="1"/>
          </p:cNvSpPr>
          <p:nvPr>
            <p:ph type="dt" sz="half" idx="10"/>
          </p:nvPr>
        </p:nvSpPr>
        <p:spPr/>
        <p:txBody>
          <a:bodyPr/>
          <a:lstStyle/>
          <a:p>
            <a:fld id="{1D8BD707-D9CF-40AE-B4C6-C98DA3205C09}" type="datetimeFigureOut">
              <a:rPr lang="en-US" smtClean="0"/>
              <a:pPr/>
              <a:t>2/21/2022</a:t>
            </a:fld>
            <a:endParaRPr lang="en-US"/>
          </a:p>
        </p:txBody>
      </p:sp>
      <p:sp>
        <p:nvSpPr>
          <p:cNvPr id="5" name="Čuvar mjesta podnožja 4"/>
          <p:cNvSpPr>
            <a:spLocks noGrp="1"/>
          </p:cNvSpPr>
          <p:nvPr>
            <p:ph type="ftr" sz="quarter" idx="11"/>
          </p:nvPr>
        </p:nvSpPr>
        <p:spPr/>
        <p:txBody>
          <a:bodyPr/>
          <a:lstStyle/>
          <a:p>
            <a:endParaRPr lang="en-US"/>
          </a:p>
        </p:txBody>
      </p:sp>
      <p:sp>
        <p:nvSpPr>
          <p:cNvPr id="6" name="Čuvar mjesta broja slajda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ni naslov i tekst">
    <p:spTree>
      <p:nvGrpSpPr>
        <p:cNvPr id="1" name=""/>
        <p:cNvGrpSpPr/>
        <p:nvPr/>
      </p:nvGrpSpPr>
      <p:grpSpPr>
        <a:xfrm>
          <a:off x="0" y="0"/>
          <a:ext cx="0" cy="0"/>
          <a:chOff x="0" y="0"/>
          <a:chExt cx="0" cy="0"/>
        </a:xfrm>
      </p:grpSpPr>
      <p:sp>
        <p:nvSpPr>
          <p:cNvPr id="2" name="Vertikalni naslov 1"/>
          <p:cNvSpPr>
            <a:spLocks noGrp="1"/>
          </p:cNvSpPr>
          <p:nvPr>
            <p:ph type="title" orient="vert"/>
          </p:nvPr>
        </p:nvSpPr>
        <p:spPr>
          <a:xfrm>
            <a:off x="6858000" y="549276"/>
            <a:ext cx="1828800" cy="5851525"/>
          </a:xfrm>
        </p:spPr>
        <p:txBody>
          <a:bodyPr vert="eaVert"/>
          <a:lstStyle/>
          <a:p>
            <a:r>
              <a:rPr kumimoji="0" lang="bs-Latn-BA"/>
              <a:t>Kliknite da uredite stilove prototipa naslova</a:t>
            </a:r>
            <a:endParaRPr kumimoji="0" lang="en-US"/>
          </a:p>
        </p:txBody>
      </p:sp>
      <p:sp>
        <p:nvSpPr>
          <p:cNvPr id="3" name="Čuvar mjesta vertikalnog teksta 2"/>
          <p:cNvSpPr>
            <a:spLocks noGrp="1"/>
          </p:cNvSpPr>
          <p:nvPr>
            <p:ph type="body" orient="vert" idx="1"/>
          </p:nvPr>
        </p:nvSpPr>
        <p:spPr>
          <a:xfrm>
            <a:off x="457200" y="549276"/>
            <a:ext cx="6248400" cy="5851525"/>
          </a:xfrm>
        </p:spPr>
        <p:txBody>
          <a:bodyPr vert="eaVert"/>
          <a:lstStyle/>
          <a:p>
            <a:pPr lvl="0" eaLnBrk="1" latinLnBrk="0" hangingPunct="1"/>
            <a:r>
              <a:rPr lang="bs-Latn-BA"/>
              <a:t>Kliknite da uredite stilove teksta prototipa</a:t>
            </a:r>
          </a:p>
          <a:p>
            <a:pPr lvl="1" eaLnBrk="1" latinLnBrk="0" hangingPunct="1"/>
            <a:r>
              <a:rPr lang="bs-Latn-BA"/>
              <a:t>Drugi nivo</a:t>
            </a:r>
          </a:p>
          <a:p>
            <a:pPr lvl="2" eaLnBrk="1" latinLnBrk="0" hangingPunct="1"/>
            <a:r>
              <a:rPr lang="bs-Latn-BA"/>
              <a:t>Treći nivo</a:t>
            </a:r>
          </a:p>
          <a:p>
            <a:pPr lvl="3" eaLnBrk="1" latinLnBrk="0" hangingPunct="1"/>
            <a:r>
              <a:rPr lang="bs-Latn-BA"/>
              <a:t>Četvrti nivo</a:t>
            </a:r>
          </a:p>
          <a:p>
            <a:pPr lvl="4" eaLnBrk="1" latinLnBrk="0" hangingPunct="1"/>
            <a:r>
              <a:rPr lang="bs-Latn-BA"/>
              <a:t>Peti nivo</a:t>
            </a:r>
            <a:endParaRPr kumimoji="0" lang="en-US"/>
          </a:p>
        </p:txBody>
      </p:sp>
      <p:sp>
        <p:nvSpPr>
          <p:cNvPr id="4" name="Čuvar mjesta podataka 3"/>
          <p:cNvSpPr>
            <a:spLocks noGrp="1"/>
          </p:cNvSpPr>
          <p:nvPr>
            <p:ph type="dt" sz="half" idx="10"/>
          </p:nvPr>
        </p:nvSpPr>
        <p:spPr/>
        <p:txBody>
          <a:bodyPr/>
          <a:lstStyle/>
          <a:p>
            <a:fld id="{1D8BD707-D9CF-40AE-B4C6-C98DA3205C09}" type="datetimeFigureOut">
              <a:rPr lang="en-US" smtClean="0"/>
              <a:pPr/>
              <a:t>2/21/2022</a:t>
            </a:fld>
            <a:endParaRPr lang="en-US"/>
          </a:p>
        </p:txBody>
      </p:sp>
      <p:sp>
        <p:nvSpPr>
          <p:cNvPr id="5" name="Čuvar mjesta podnožja 4"/>
          <p:cNvSpPr>
            <a:spLocks noGrp="1"/>
          </p:cNvSpPr>
          <p:nvPr>
            <p:ph type="ftr" sz="quarter" idx="11"/>
          </p:nvPr>
        </p:nvSpPr>
        <p:spPr/>
        <p:txBody>
          <a:bodyPr/>
          <a:lstStyle/>
          <a:p>
            <a:endParaRPr lang="en-US"/>
          </a:p>
        </p:txBody>
      </p:sp>
      <p:sp>
        <p:nvSpPr>
          <p:cNvPr id="6" name="Čuvar mjesta broja slajda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2" name="Naslov 21"/>
          <p:cNvSpPr>
            <a:spLocks noGrp="1"/>
          </p:cNvSpPr>
          <p:nvPr>
            <p:ph type="title"/>
          </p:nvPr>
        </p:nvSpPr>
        <p:spPr/>
        <p:txBody>
          <a:bodyPr/>
          <a:lstStyle/>
          <a:p>
            <a:r>
              <a:rPr kumimoji="0" lang="bs-Latn-BA"/>
              <a:t>Kliknite da uredite stilove prototipa naslova</a:t>
            </a:r>
            <a:endParaRPr kumimoji="0" lang="en-US"/>
          </a:p>
        </p:txBody>
      </p:sp>
      <p:sp>
        <p:nvSpPr>
          <p:cNvPr id="27" name="Čuvar mjesta sadržaja 26"/>
          <p:cNvSpPr>
            <a:spLocks noGrp="1"/>
          </p:cNvSpPr>
          <p:nvPr>
            <p:ph idx="1"/>
          </p:nvPr>
        </p:nvSpPr>
        <p:spPr/>
        <p:txBody>
          <a:bodyPr/>
          <a:lstStyle/>
          <a:p>
            <a:pPr lvl="0" eaLnBrk="1" latinLnBrk="0" hangingPunct="1"/>
            <a:r>
              <a:rPr lang="bs-Latn-BA"/>
              <a:t>Kliknite da uredite stilove teksta prototipa</a:t>
            </a:r>
          </a:p>
          <a:p>
            <a:pPr lvl="1" eaLnBrk="1" latinLnBrk="0" hangingPunct="1"/>
            <a:r>
              <a:rPr lang="bs-Latn-BA"/>
              <a:t>Drugi nivo</a:t>
            </a:r>
          </a:p>
          <a:p>
            <a:pPr lvl="2" eaLnBrk="1" latinLnBrk="0" hangingPunct="1"/>
            <a:r>
              <a:rPr lang="bs-Latn-BA"/>
              <a:t>Treći nivo</a:t>
            </a:r>
          </a:p>
          <a:p>
            <a:pPr lvl="3" eaLnBrk="1" latinLnBrk="0" hangingPunct="1"/>
            <a:r>
              <a:rPr lang="bs-Latn-BA"/>
              <a:t>Četvrti nivo</a:t>
            </a:r>
          </a:p>
          <a:p>
            <a:pPr lvl="4" eaLnBrk="1" latinLnBrk="0" hangingPunct="1"/>
            <a:r>
              <a:rPr lang="bs-Latn-BA"/>
              <a:t>Peti nivo</a:t>
            </a:r>
            <a:endParaRPr kumimoji="0" lang="en-US"/>
          </a:p>
        </p:txBody>
      </p:sp>
      <p:sp>
        <p:nvSpPr>
          <p:cNvPr id="25" name="Čuvar mjesta podataka 24"/>
          <p:cNvSpPr>
            <a:spLocks noGrp="1"/>
          </p:cNvSpPr>
          <p:nvPr>
            <p:ph type="dt" sz="half" idx="10"/>
          </p:nvPr>
        </p:nvSpPr>
        <p:spPr/>
        <p:txBody>
          <a:bodyPr/>
          <a:lstStyle/>
          <a:p>
            <a:fld id="{1D8BD707-D9CF-40AE-B4C6-C98DA3205C09}" type="datetimeFigureOut">
              <a:rPr lang="en-US" smtClean="0"/>
              <a:pPr/>
              <a:t>2/21/2022</a:t>
            </a:fld>
            <a:endParaRPr lang="en-US"/>
          </a:p>
        </p:txBody>
      </p:sp>
      <p:sp>
        <p:nvSpPr>
          <p:cNvPr id="19" name="Čuvar mjesta podnožja 18"/>
          <p:cNvSpPr>
            <a:spLocks noGrp="1"/>
          </p:cNvSpPr>
          <p:nvPr>
            <p:ph type="ftr" sz="quarter" idx="11"/>
          </p:nvPr>
        </p:nvSpPr>
        <p:spPr>
          <a:xfrm>
            <a:off x="3581400" y="76200"/>
            <a:ext cx="2895600" cy="288925"/>
          </a:xfrm>
        </p:spPr>
        <p:txBody>
          <a:bodyPr/>
          <a:lstStyle/>
          <a:p>
            <a:endParaRPr lang="en-US"/>
          </a:p>
        </p:txBody>
      </p:sp>
      <p:sp>
        <p:nvSpPr>
          <p:cNvPr id="16" name="Čuvar mjesta broja slajda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aglavlje odlomka">
    <p:bg>
      <p:bgRef idx="1003">
        <a:schemeClr val="bg2"/>
      </p:bgRef>
    </p:bg>
    <p:spTree>
      <p:nvGrpSpPr>
        <p:cNvPr id="1" name=""/>
        <p:cNvGrpSpPr/>
        <p:nvPr/>
      </p:nvGrpSpPr>
      <p:grpSpPr>
        <a:xfrm>
          <a:off x="0" y="0"/>
          <a:ext cx="0" cy="0"/>
          <a:chOff x="0" y="0"/>
          <a:chExt cx="0" cy="0"/>
        </a:xfrm>
      </p:grpSpPr>
      <p:sp>
        <p:nvSpPr>
          <p:cNvPr id="7" name="Prava linija spajanja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Čuvar mjesta teksta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bs-Latn-BA"/>
              <a:t>Kliknite da uredite stilove teksta prototipa</a:t>
            </a:r>
          </a:p>
        </p:txBody>
      </p:sp>
      <p:sp>
        <p:nvSpPr>
          <p:cNvPr id="19" name="Čuvar mjesta podataka 18"/>
          <p:cNvSpPr>
            <a:spLocks noGrp="1"/>
          </p:cNvSpPr>
          <p:nvPr>
            <p:ph type="dt" sz="half" idx="10"/>
          </p:nvPr>
        </p:nvSpPr>
        <p:spPr/>
        <p:txBody>
          <a:bodyPr/>
          <a:lstStyle/>
          <a:p>
            <a:fld id="{1D8BD707-D9CF-40AE-B4C6-C98DA3205C09}" type="datetimeFigureOut">
              <a:rPr lang="en-US" smtClean="0"/>
              <a:pPr/>
              <a:t>2/21/2022</a:t>
            </a:fld>
            <a:endParaRPr lang="en-US"/>
          </a:p>
        </p:txBody>
      </p:sp>
      <p:sp>
        <p:nvSpPr>
          <p:cNvPr id="11" name="Čuvar mjesta podnožja 10"/>
          <p:cNvSpPr>
            <a:spLocks noGrp="1"/>
          </p:cNvSpPr>
          <p:nvPr>
            <p:ph type="ftr" sz="quarter" idx="11"/>
          </p:nvPr>
        </p:nvSpPr>
        <p:spPr/>
        <p:txBody>
          <a:bodyPr/>
          <a:lstStyle/>
          <a:p>
            <a:endParaRPr lang="en-US"/>
          </a:p>
        </p:txBody>
      </p:sp>
      <p:sp>
        <p:nvSpPr>
          <p:cNvPr id="16" name="Čuvar mjesta broja slajda 15"/>
          <p:cNvSpPr>
            <a:spLocks noGrp="1"/>
          </p:cNvSpPr>
          <p:nvPr>
            <p:ph type="sldNum" sz="quarter" idx="12"/>
          </p:nvPr>
        </p:nvSpPr>
        <p:spPr/>
        <p:txBody>
          <a:bodyPr/>
          <a:lstStyle/>
          <a:p>
            <a:fld id="{B6F15528-21DE-4FAA-801E-634DDDAF4B2B}" type="slidenum">
              <a:rPr lang="en-US" smtClean="0"/>
              <a:pPr/>
              <a:t>‹#›</a:t>
            </a:fld>
            <a:endParaRPr lang="en-US"/>
          </a:p>
        </p:txBody>
      </p:sp>
      <p:sp>
        <p:nvSpPr>
          <p:cNvPr id="8" name="Naslov 7"/>
          <p:cNvSpPr>
            <a:spLocks noGrp="1"/>
          </p:cNvSpPr>
          <p:nvPr>
            <p:ph type="title"/>
          </p:nvPr>
        </p:nvSpPr>
        <p:spPr>
          <a:xfrm>
            <a:off x="180475" y="2947085"/>
            <a:ext cx="8686800" cy="1184825"/>
          </a:xfrm>
        </p:spPr>
        <p:txBody>
          <a:bodyPr rtlCol="0" anchor="t"/>
          <a:lstStyle>
            <a:lvl1pPr algn="r">
              <a:defRPr/>
            </a:lvl1pPr>
          </a:lstStyle>
          <a:p>
            <a:r>
              <a:rPr kumimoji="0" lang="bs-Latn-BA"/>
              <a:t>Kliknite da uredite stilove prototipa naslova</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Naslov i 2 sadržaja">
    <p:spTree>
      <p:nvGrpSpPr>
        <p:cNvPr id="1" name=""/>
        <p:cNvGrpSpPr/>
        <p:nvPr/>
      </p:nvGrpSpPr>
      <p:grpSpPr>
        <a:xfrm>
          <a:off x="0" y="0"/>
          <a:ext cx="0" cy="0"/>
          <a:chOff x="0" y="0"/>
          <a:chExt cx="0" cy="0"/>
        </a:xfrm>
      </p:grpSpPr>
      <p:sp>
        <p:nvSpPr>
          <p:cNvPr id="20" name="Naslov 19"/>
          <p:cNvSpPr>
            <a:spLocks noGrp="1"/>
          </p:cNvSpPr>
          <p:nvPr>
            <p:ph type="title"/>
          </p:nvPr>
        </p:nvSpPr>
        <p:spPr>
          <a:xfrm>
            <a:off x="301752" y="457200"/>
            <a:ext cx="8686800" cy="841248"/>
          </a:xfrm>
        </p:spPr>
        <p:txBody>
          <a:bodyPr/>
          <a:lstStyle/>
          <a:p>
            <a:r>
              <a:rPr kumimoji="0" lang="bs-Latn-BA"/>
              <a:t>Kliknite da uredite stilove prototipa naslova</a:t>
            </a:r>
            <a:endParaRPr kumimoji="0" lang="en-US"/>
          </a:p>
        </p:txBody>
      </p:sp>
      <p:sp>
        <p:nvSpPr>
          <p:cNvPr id="14" name="Čuvar mjesta sadržaja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bs-Latn-BA"/>
              <a:t>Kliknite da uredite stilove teksta prototipa</a:t>
            </a:r>
          </a:p>
          <a:p>
            <a:pPr lvl="1" eaLnBrk="1" latinLnBrk="0" hangingPunct="1"/>
            <a:r>
              <a:rPr lang="bs-Latn-BA"/>
              <a:t>Drugi nivo</a:t>
            </a:r>
          </a:p>
          <a:p>
            <a:pPr lvl="2" eaLnBrk="1" latinLnBrk="0" hangingPunct="1"/>
            <a:r>
              <a:rPr lang="bs-Latn-BA"/>
              <a:t>Treći nivo</a:t>
            </a:r>
          </a:p>
          <a:p>
            <a:pPr lvl="3" eaLnBrk="1" latinLnBrk="0" hangingPunct="1"/>
            <a:r>
              <a:rPr lang="bs-Latn-BA"/>
              <a:t>Četvrti nivo</a:t>
            </a:r>
          </a:p>
          <a:p>
            <a:pPr lvl="4" eaLnBrk="1" latinLnBrk="0" hangingPunct="1"/>
            <a:r>
              <a:rPr lang="bs-Latn-BA"/>
              <a:t>Peti nivo</a:t>
            </a:r>
            <a:endParaRPr kumimoji="0" lang="en-US"/>
          </a:p>
        </p:txBody>
      </p:sp>
      <p:sp>
        <p:nvSpPr>
          <p:cNvPr id="13" name="Čuvar mjesta sadržaja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bs-Latn-BA"/>
              <a:t>Kliknite da uredite stilove teksta prototipa</a:t>
            </a:r>
          </a:p>
          <a:p>
            <a:pPr lvl="1" eaLnBrk="1" latinLnBrk="0" hangingPunct="1"/>
            <a:r>
              <a:rPr lang="bs-Latn-BA"/>
              <a:t>Drugi nivo</a:t>
            </a:r>
          </a:p>
          <a:p>
            <a:pPr lvl="2" eaLnBrk="1" latinLnBrk="0" hangingPunct="1"/>
            <a:r>
              <a:rPr lang="bs-Latn-BA"/>
              <a:t>Treći nivo</a:t>
            </a:r>
          </a:p>
          <a:p>
            <a:pPr lvl="3" eaLnBrk="1" latinLnBrk="0" hangingPunct="1"/>
            <a:r>
              <a:rPr lang="bs-Latn-BA"/>
              <a:t>Četvrti nivo</a:t>
            </a:r>
          </a:p>
          <a:p>
            <a:pPr lvl="4" eaLnBrk="1" latinLnBrk="0" hangingPunct="1"/>
            <a:r>
              <a:rPr lang="bs-Latn-BA"/>
              <a:t>Peti nivo</a:t>
            </a:r>
            <a:endParaRPr kumimoji="0" lang="en-US"/>
          </a:p>
        </p:txBody>
      </p:sp>
      <p:sp>
        <p:nvSpPr>
          <p:cNvPr id="21" name="Čuvar mjesta podataka 20"/>
          <p:cNvSpPr>
            <a:spLocks noGrp="1"/>
          </p:cNvSpPr>
          <p:nvPr>
            <p:ph type="dt" sz="half" idx="10"/>
          </p:nvPr>
        </p:nvSpPr>
        <p:spPr/>
        <p:txBody>
          <a:bodyPr/>
          <a:lstStyle/>
          <a:p>
            <a:fld id="{1D8BD707-D9CF-40AE-B4C6-C98DA3205C09}" type="datetimeFigureOut">
              <a:rPr lang="en-US" smtClean="0"/>
              <a:pPr/>
              <a:t>2/21/2022</a:t>
            </a:fld>
            <a:endParaRPr lang="en-US"/>
          </a:p>
        </p:txBody>
      </p:sp>
      <p:sp>
        <p:nvSpPr>
          <p:cNvPr id="10" name="Čuvar mjesta podnožja 9"/>
          <p:cNvSpPr>
            <a:spLocks noGrp="1"/>
          </p:cNvSpPr>
          <p:nvPr>
            <p:ph type="ftr" sz="quarter" idx="11"/>
          </p:nvPr>
        </p:nvSpPr>
        <p:spPr/>
        <p:txBody>
          <a:bodyPr/>
          <a:lstStyle/>
          <a:p>
            <a:endParaRPr lang="en-US"/>
          </a:p>
        </p:txBody>
      </p:sp>
      <p:sp>
        <p:nvSpPr>
          <p:cNvPr id="31" name="Čuvar mjesta broja slajda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Uporedba">
    <p:spTree>
      <p:nvGrpSpPr>
        <p:cNvPr id="1" name=""/>
        <p:cNvGrpSpPr/>
        <p:nvPr/>
      </p:nvGrpSpPr>
      <p:grpSpPr>
        <a:xfrm>
          <a:off x="0" y="0"/>
          <a:ext cx="0" cy="0"/>
          <a:chOff x="0" y="0"/>
          <a:chExt cx="0" cy="0"/>
        </a:xfrm>
      </p:grpSpPr>
      <p:sp>
        <p:nvSpPr>
          <p:cNvPr id="29" name="Naslov 28"/>
          <p:cNvSpPr>
            <a:spLocks noGrp="1"/>
          </p:cNvSpPr>
          <p:nvPr>
            <p:ph type="title"/>
          </p:nvPr>
        </p:nvSpPr>
        <p:spPr>
          <a:xfrm>
            <a:off x="304800" y="5410200"/>
            <a:ext cx="8610600" cy="882650"/>
          </a:xfrm>
        </p:spPr>
        <p:txBody>
          <a:bodyPr anchor="ctr"/>
          <a:lstStyle>
            <a:lvl1pPr>
              <a:defRPr/>
            </a:lvl1pPr>
          </a:lstStyle>
          <a:p>
            <a:r>
              <a:rPr kumimoji="0" lang="bs-Latn-BA"/>
              <a:t>Kliknite da uredite stilove prototipa naslova</a:t>
            </a:r>
            <a:endParaRPr kumimoji="0" lang="en-US"/>
          </a:p>
        </p:txBody>
      </p:sp>
      <p:sp>
        <p:nvSpPr>
          <p:cNvPr id="13" name="Čuvar mjesta teksta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bs-Latn-BA"/>
              <a:t>Kliknite da uredite stilove teksta prototipa</a:t>
            </a:r>
          </a:p>
        </p:txBody>
      </p:sp>
      <p:sp>
        <p:nvSpPr>
          <p:cNvPr id="25" name="Čuvar mjesta teksta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bs-Latn-BA"/>
              <a:t>Kliknite da uredite stilove teksta prototipa</a:t>
            </a:r>
          </a:p>
        </p:txBody>
      </p:sp>
      <p:sp>
        <p:nvSpPr>
          <p:cNvPr id="4" name="Čuvar mjesta sadržaja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bs-Latn-BA"/>
              <a:t>Kliknite da uredite stilove teksta prototipa</a:t>
            </a:r>
          </a:p>
          <a:p>
            <a:pPr lvl="1" eaLnBrk="1" latinLnBrk="0" hangingPunct="1"/>
            <a:r>
              <a:rPr lang="bs-Latn-BA"/>
              <a:t>Drugi nivo</a:t>
            </a:r>
          </a:p>
          <a:p>
            <a:pPr lvl="2" eaLnBrk="1" latinLnBrk="0" hangingPunct="1"/>
            <a:r>
              <a:rPr lang="bs-Latn-BA"/>
              <a:t>Treći nivo</a:t>
            </a:r>
          </a:p>
          <a:p>
            <a:pPr lvl="3" eaLnBrk="1" latinLnBrk="0" hangingPunct="1"/>
            <a:r>
              <a:rPr lang="bs-Latn-BA"/>
              <a:t>Četvrti nivo</a:t>
            </a:r>
          </a:p>
          <a:p>
            <a:pPr lvl="4" eaLnBrk="1" latinLnBrk="0" hangingPunct="1"/>
            <a:r>
              <a:rPr lang="bs-Latn-BA"/>
              <a:t>Peti nivo</a:t>
            </a:r>
            <a:endParaRPr kumimoji="0" lang="en-US"/>
          </a:p>
        </p:txBody>
      </p:sp>
      <p:sp>
        <p:nvSpPr>
          <p:cNvPr id="28" name="Čuvar mjesta sadržaja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bs-Latn-BA"/>
              <a:t>Kliknite da uredite stilove teksta prototipa</a:t>
            </a:r>
          </a:p>
          <a:p>
            <a:pPr lvl="1" eaLnBrk="1" latinLnBrk="0" hangingPunct="1"/>
            <a:r>
              <a:rPr lang="bs-Latn-BA"/>
              <a:t>Drugi nivo</a:t>
            </a:r>
          </a:p>
          <a:p>
            <a:pPr lvl="2" eaLnBrk="1" latinLnBrk="0" hangingPunct="1"/>
            <a:r>
              <a:rPr lang="bs-Latn-BA"/>
              <a:t>Treći nivo</a:t>
            </a:r>
          </a:p>
          <a:p>
            <a:pPr lvl="3" eaLnBrk="1" latinLnBrk="0" hangingPunct="1"/>
            <a:r>
              <a:rPr lang="bs-Latn-BA"/>
              <a:t>Četvrti nivo</a:t>
            </a:r>
          </a:p>
          <a:p>
            <a:pPr lvl="4" eaLnBrk="1" latinLnBrk="0" hangingPunct="1"/>
            <a:r>
              <a:rPr lang="bs-Latn-BA"/>
              <a:t>Peti nivo</a:t>
            </a:r>
            <a:endParaRPr kumimoji="0" lang="en-US"/>
          </a:p>
        </p:txBody>
      </p:sp>
      <p:sp>
        <p:nvSpPr>
          <p:cNvPr id="10" name="Čuvar mjesta podataka 9"/>
          <p:cNvSpPr>
            <a:spLocks noGrp="1"/>
          </p:cNvSpPr>
          <p:nvPr>
            <p:ph type="dt" sz="half" idx="10"/>
          </p:nvPr>
        </p:nvSpPr>
        <p:spPr/>
        <p:txBody>
          <a:bodyPr/>
          <a:lstStyle/>
          <a:p>
            <a:fld id="{1D8BD707-D9CF-40AE-B4C6-C98DA3205C09}" type="datetimeFigureOut">
              <a:rPr lang="en-US" smtClean="0"/>
              <a:pPr/>
              <a:t>2/21/2022</a:t>
            </a:fld>
            <a:endParaRPr lang="en-US"/>
          </a:p>
        </p:txBody>
      </p:sp>
      <p:sp>
        <p:nvSpPr>
          <p:cNvPr id="6" name="Čuvar mjesta podnožja 5"/>
          <p:cNvSpPr>
            <a:spLocks noGrp="1"/>
          </p:cNvSpPr>
          <p:nvPr>
            <p:ph type="ftr" sz="quarter" idx="11"/>
          </p:nvPr>
        </p:nvSpPr>
        <p:spPr/>
        <p:txBody>
          <a:bodyPr/>
          <a:lstStyle/>
          <a:p>
            <a:endParaRPr lang="en-US"/>
          </a:p>
        </p:txBody>
      </p:sp>
      <p:sp>
        <p:nvSpPr>
          <p:cNvPr id="7" name="Čuvar mjesta broja slajda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Prava linija spajanja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30" name="Naslov 29"/>
          <p:cNvSpPr>
            <a:spLocks noGrp="1"/>
          </p:cNvSpPr>
          <p:nvPr>
            <p:ph type="title"/>
          </p:nvPr>
        </p:nvSpPr>
        <p:spPr>
          <a:xfrm>
            <a:off x="301752" y="457200"/>
            <a:ext cx="8686800" cy="841248"/>
          </a:xfrm>
        </p:spPr>
        <p:txBody>
          <a:bodyPr/>
          <a:lstStyle/>
          <a:p>
            <a:r>
              <a:rPr kumimoji="0" lang="bs-Latn-BA"/>
              <a:t>Kliknite da uredite stilove prototipa naslova</a:t>
            </a:r>
            <a:endParaRPr kumimoji="0" lang="en-US"/>
          </a:p>
        </p:txBody>
      </p:sp>
      <p:sp>
        <p:nvSpPr>
          <p:cNvPr id="12" name="Čuvar mjesta podataka 11"/>
          <p:cNvSpPr>
            <a:spLocks noGrp="1"/>
          </p:cNvSpPr>
          <p:nvPr>
            <p:ph type="dt" sz="half" idx="10"/>
          </p:nvPr>
        </p:nvSpPr>
        <p:spPr/>
        <p:txBody>
          <a:bodyPr/>
          <a:lstStyle/>
          <a:p>
            <a:fld id="{1D8BD707-D9CF-40AE-B4C6-C98DA3205C09}" type="datetimeFigureOut">
              <a:rPr lang="en-US" smtClean="0"/>
              <a:pPr/>
              <a:t>2/21/2022</a:t>
            </a:fld>
            <a:endParaRPr lang="en-US"/>
          </a:p>
        </p:txBody>
      </p:sp>
      <p:sp>
        <p:nvSpPr>
          <p:cNvPr id="21" name="Čuvar mjesta podnožja 20"/>
          <p:cNvSpPr>
            <a:spLocks noGrp="1"/>
          </p:cNvSpPr>
          <p:nvPr>
            <p:ph type="ftr" sz="quarter" idx="11"/>
          </p:nvPr>
        </p:nvSpPr>
        <p:spPr/>
        <p:txBody>
          <a:bodyPr/>
          <a:lstStyle/>
          <a:p>
            <a:endParaRPr lang="en-US"/>
          </a:p>
        </p:txBody>
      </p:sp>
      <p:sp>
        <p:nvSpPr>
          <p:cNvPr id="6" name="Čuvar mjesta broja slajda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no">
    <p:spTree>
      <p:nvGrpSpPr>
        <p:cNvPr id="1" name=""/>
        <p:cNvGrpSpPr/>
        <p:nvPr/>
      </p:nvGrpSpPr>
      <p:grpSpPr>
        <a:xfrm>
          <a:off x="0" y="0"/>
          <a:ext cx="0" cy="0"/>
          <a:chOff x="0" y="0"/>
          <a:chExt cx="0" cy="0"/>
        </a:xfrm>
      </p:grpSpPr>
      <p:sp>
        <p:nvSpPr>
          <p:cNvPr id="3" name="Čuvar mjesta podataka 2"/>
          <p:cNvSpPr>
            <a:spLocks noGrp="1"/>
          </p:cNvSpPr>
          <p:nvPr>
            <p:ph type="dt" sz="half" idx="10"/>
          </p:nvPr>
        </p:nvSpPr>
        <p:spPr/>
        <p:txBody>
          <a:bodyPr/>
          <a:lstStyle/>
          <a:p>
            <a:fld id="{1D8BD707-D9CF-40AE-B4C6-C98DA3205C09}" type="datetimeFigureOut">
              <a:rPr lang="en-US" smtClean="0"/>
              <a:pPr/>
              <a:t>2/21/2022</a:t>
            </a:fld>
            <a:endParaRPr lang="en-US"/>
          </a:p>
        </p:txBody>
      </p:sp>
      <p:sp>
        <p:nvSpPr>
          <p:cNvPr id="24" name="Čuvar mjesta podnožja 23"/>
          <p:cNvSpPr>
            <a:spLocks noGrp="1"/>
          </p:cNvSpPr>
          <p:nvPr>
            <p:ph type="ftr" sz="quarter" idx="11"/>
          </p:nvPr>
        </p:nvSpPr>
        <p:spPr/>
        <p:txBody>
          <a:bodyPr/>
          <a:lstStyle/>
          <a:p>
            <a:endParaRPr lang="en-US"/>
          </a:p>
        </p:txBody>
      </p:sp>
      <p:sp>
        <p:nvSpPr>
          <p:cNvPr id="7" name="Čuvar mjesta broja slajda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Sadržaj sa opisom slike">
    <p:spTree>
      <p:nvGrpSpPr>
        <p:cNvPr id="1" name=""/>
        <p:cNvGrpSpPr/>
        <p:nvPr/>
      </p:nvGrpSpPr>
      <p:grpSpPr>
        <a:xfrm>
          <a:off x="0" y="0"/>
          <a:ext cx="0" cy="0"/>
          <a:chOff x="0" y="0"/>
          <a:chExt cx="0" cy="0"/>
        </a:xfrm>
      </p:grpSpPr>
      <p:sp>
        <p:nvSpPr>
          <p:cNvPr id="8" name="Prava linija spajanja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Naslov 11"/>
          <p:cNvSpPr>
            <a:spLocks noGrp="1"/>
          </p:cNvSpPr>
          <p:nvPr>
            <p:ph type="title"/>
          </p:nvPr>
        </p:nvSpPr>
        <p:spPr>
          <a:xfrm>
            <a:off x="457200" y="5486400"/>
            <a:ext cx="8458200" cy="520700"/>
          </a:xfrm>
        </p:spPr>
        <p:txBody>
          <a:bodyPr anchor="ctr"/>
          <a:lstStyle>
            <a:lvl1pPr algn="l">
              <a:buNone/>
              <a:defRPr sz="2000" b="1"/>
            </a:lvl1pPr>
          </a:lstStyle>
          <a:p>
            <a:r>
              <a:rPr kumimoji="0" lang="bs-Latn-BA"/>
              <a:t>Kliknite da uredite stilove prototipa naslova</a:t>
            </a:r>
            <a:endParaRPr kumimoji="0" lang="en-US"/>
          </a:p>
        </p:txBody>
      </p:sp>
      <p:sp>
        <p:nvSpPr>
          <p:cNvPr id="26" name="Čuvar mjesta teksta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bs-Latn-BA"/>
              <a:t>Kliknite da uredite stilove teksta prototipa</a:t>
            </a:r>
          </a:p>
        </p:txBody>
      </p:sp>
      <p:sp>
        <p:nvSpPr>
          <p:cNvPr id="14" name="Čuvar mjesta sadržaja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bs-Latn-BA"/>
              <a:t>Kliknite da uredite stilove teksta prototipa</a:t>
            </a:r>
          </a:p>
          <a:p>
            <a:pPr lvl="1" eaLnBrk="1" latinLnBrk="0" hangingPunct="1"/>
            <a:r>
              <a:rPr lang="bs-Latn-BA"/>
              <a:t>Drugi nivo</a:t>
            </a:r>
          </a:p>
          <a:p>
            <a:pPr lvl="2" eaLnBrk="1" latinLnBrk="0" hangingPunct="1"/>
            <a:r>
              <a:rPr lang="bs-Latn-BA"/>
              <a:t>Treći nivo</a:t>
            </a:r>
          </a:p>
          <a:p>
            <a:pPr lvl="3" eaLnBrk="1" latinLnBrk="0" hangingPunct="1"/>
            <a:r>
              <a:rPr lang="bs-Latn-BA"/>
              <a:t>Četvrti nivo</a:t>
            </a:r>
          </a:p>
          <a:p>
            <a:pPr lvl="4" eaLnBrk="1" latinLnBrk="0" hangingPunct="1"/>
            <a:r>
              <a:rPr lang="bs-Latn-BA"/>
              <a:t>Peti nivo</a:t>
            </a:r>
            <a:endParaRPr kumimoji="0" lang="en-US"/>
          </a:p>
        </p:txBody>
      </p:sp>
      <p:sp>
        <p:nvSpPr>
          <p:cNvPr id="25" name="Čuvar mjesta podataka 24"/>
          <p:cNvSpPr>
            <a:spLocks noGrp="1"/>
          </p:cNvSpPr>
          <p:nvPr>
            <p:ph type="dt" sz="half" idx="10"/>
          </p:nvPr>
        </p:nvSpPr>
        <p:spPr/>
        <p:txBody>
          <a:bodyPr/>
          <a:lstStyle/>
          <a:p>
            <a:fld id="{1D8BD707-D9CF-40AE-B4C6-C98DA3205C09}" type="datetimeFigureOut">
              <a:rPr lang="en-US" smtClean="0"/>
              <a:pPr/>
              <a:t>2/21/2022</a:t>
            </a:fld>
            <a:endParaRPr lang="en-US"/>
          </a:p>
        </p:txBody>
      </p:sp>
      <p:sp>
        <p:nvSpPr>
          <p:cNvPr id="29" name="Čuvar mjesta podnožja 28"/>
          <p:cNvSpPr>
            <a:spLocks noGrp="1"/>
          </p:cNvSpPr>
          <p:nvPr>
            <p:ph type="ftr" sz="quarter" idx="11"/>
          </p:nvPr>
        </p:nvSpPr>
        <p:spPr/>
        <p:txBody>
          <a:bodyPr/>
          <a:lstStyle/>
          <a:p>
            <a:endParaRPr lang="en-US"/>
          </a:p>
        </p:txBody>
      </p:sp>
      <p:sp>
        <p:nvSpPr>
          <p:cNvPr id="7" name="Čuvar mjesta broja slajda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a opisom slike">
    <p:spTree>
      <p:nvGrpSpPr>
        <p:cNvPr id="1" name=""/>
        <p:cNvGrpSpPr/>
        <p:nvPr/>
      </p:nvGrpSpPr>
      <p:grpSpPr>
        <a:xfrm>
          <a:off x="0" y="0"/>
          <a:ext cx="0" cy="0"/>
          <a:chOff x="0" y="0"/>
          <a:chExt cx="0" cy="0"/>
        </a:xfrm>
      </p:grpSpPr>
      <p:sp>
        <p:nvSpPr>
          <p:cNvPr id="13" name="Čuvar mjesta za slik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bs-Latn-BA"/>
              <a:t>Klinite na ikonu da dodate sliku</a:t>
            </a:r>
            <a:endParaRPr kumimoji="0" lang="en-US" dirty="0"/>
          </a:p>
        </p:txBody>
      </p:sp>
      <p:sp>
        <p:nvSpPr>
          <p:cNvPr id="7" name="Čuvar mjesta podataka 6"/>
          <p:cNvSpPr>
            <a:spLocks noGrp="1"/>
          </p:cNvSpPr>
          <p:nvPr>
            <p:ph type="dt" sz="half" idx="10"/>
          </p:nvPr>
        </p:nvSpPr>
        <p:spPr/>
        <p:txBody>
          <a:bodyPr/>
          <a:lstStyle/>
          <a:p>
            <a:fld id="{1D8BD707-D9CF-40AE-B4C6-C98DA3205C09}" type="datetimeFigureOut">
              <a:rPr lang="en-US" smtClean="0"/>
              <a:pPr/>
              <a:t>2/21/2022</a:t>
            </a:fld>
            <a:endParaRPr lang="en-US"/>
          </a:p>
        </p:txBody>
      </p:sp>
      <p:sp>
        <p:nvSpPr>
          <p:cNvPr id="5" name="Čuvar mjesta podnožja 4"/>
          <p:cNvSpPr>
            <a:spLocks noGrp="1"/>
          </p:cNvSpPr>
          <p:nvPr>
            <p:ph type="ftr" sz="quarter" idx="11"/>
          </p:nvPr>
        </p:nvSpPr>
        <p:spPr/>
        <p:txBody>
          <a:bodyPr/>
          <a:lstStyle/>
          <a:p>
            <a:endParaRPr lang="en-US"/>
          </a:p>
        </p:txBody>
      </p:sp>
      <p:sp>
        <p:nvSpPr>
          <p:cNvPr id="31" name="Čuvar mjesta broja slajda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Naslov 16"/>
          <p:cNvSpPr>
            <a:spLocks noGrp="1"/>
          </p:cNvSpPr>
          <p:nvPr>
            <p:ph type="title"/>
          </p:nvPr>
        </p:nvSpPr>
        <p:spPr>
          <a:xfrm>
            <a:off x="381000" y="4993760"/>
            <a:ext cx="5867400" cy="522288"/>
          </a:xfrm>
        </p:spPr>
        <p:txBody>
          <a:bodyPr anchor="ctr"/>
          <a:lstStyle>
            <a:lvl1pPr algn="l">
              <a:buNone/>
              <a:defRPr sz="2000" b="1"/>
            </a:lvl1pPr>
          </a:lstStyle>
          <a:p>
            <a:r>
              <a:rPr kumimoji="0" lang="bs-Latn-BA"/>
              <a:t>Kliknite da uredite stilove prototipa naslova</a:t>
            </a:r>
            <a:endParaRPr kumimoji="0" lang="en-US"/>
          </a:p>
        </p:txBody>
      </p:sp>
      <p:sp>
        <p:nvSpPr>
          <p:cNvPr id="26" name="Čuvar mjesta teksta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bs-Latn-BA"/>
              <a:t>Kliknite da uredite stilove teksta prototipa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rava linija spajanja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Čuvar mjesta teksta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bs-Latn-BA"/>
              <a:t>Kliknite da uredite stilove teksta prototipa</a:t>
            </a:r>
          </a:p>
          <a:p>
            <a:pPr lvl="1" eaLnBrk="1" latinLnBrk="0" hangingPunct="1"/>
            <a:r>
              <a:rPr kumimoji="0" lang="bs-Latn-BA"/>
              <a:t>Drugi nivo</a:t>
            </a:r>
          </a:p>
          <a:p>
            <a:pPr lvl="2" eaLnBrk="1" latinLnBrk="0" hangingPunct="1"/>
            <a:r>
              <a:rPr kumimoji="0" lang="bs-Latn-BA"/>
              <a:t>Treći nivo</a:t>
            </a:r>
          </a:p>
          <a:p>
            <a:pPr lvl="3" eaLnBrk="1" latinLnBrk="0" hangingPunct="1"/>
            <a:r>
              <a:rPr kumimoji="0" lang="bs-Latn-BA"/>
              <a:t>Četvrti nivo</a:t>
            </a:r>
          </a:p>
          <a:p>
            <a:pPr lvl="4" eaLnBrk="1" latinLnBrk="0" hangingPunct="1"/>
            <a:r>
              <a:rPr kumimoji="0" lang="bs-Latn-BA"/>
              <a:t>Peti nivo</a:t>
            </a:r>
            <a:endParaRPr kumimoji="0" lang="en-US"/>
          </a:p>
        </p:txBody>
      </p:sp>
      <p:sp>
        <p:nvSpPr>
          <p:cNvPr id="11" name="Čuvar mjesta podatak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2/21/2022</a:t>
            </a:fld>
            <a:endParaRPr lang="en-US"/>
          </a:p>
        </p:txBody>
      </p:sp>
      <p:sp>
        <p:nvSpPr>
          <p:cNvPr id="28" name="Čuvar mjesta podnožja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Čuvar mjesta broja slajda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Čuvar mjesta naslova 9"/>
          <p:cNvSpPr>
            <a:spLocks noGrp="1"/>
          </p:cNvSpPr>
          <p:nvPr>
            <p:ph type="title"/>
          </p:nvPr>
        </p:nvSpPr>
        <p:spPr>
          <a:xfrm>
            <a:off x="304800" y="457200"/>
            <a:ext cx="8686800" cy="838200"/>
          </a:xfrm>
          <a:prstGeom prst="rect">
            <a:avLst/>
          </a:prstGeom>
        </p:spPr>
        <p:txBody>
          <a:bodyPr vert="horz" anchor="ctr">
            <a:normAutofit/>
          </a:bodyPr>
          <a:lstStyle/>
          <a:p>
            <a:r>
              <a:rPr kumimoji="0" lang="bs-Latn-BA"/>
              <a:t>Kliknite da uredite stilove prototipa naslova</a:t>
            </a:r>
            <a:endParaRPr kumimoji="0" lang="en-US"/>
          </a:p>
        </p:txBody>
      </p:sp>
      <p:sp>
        <p:nvSpPr>
          <p:cNvPr id="9" name="Prava linija spajanja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Prava linija spajanja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pPr algn="r"/>
            <a:r>
              <a:rPr lang="sr-Cyrl-CS" dirty="0">
                <a:solidFill>
                  <a:srgbClr val="002060"/>
                </a:solidFill>
                <a:latin typeface="Times New Roman" pitchFamily="18" charset="0"/>
                <a:cs typeface="Times New Roman" pitchFamily="18" charset="0"/>
              </a:rPr>
              <a:t>ЈУ ОШ “ВУК КАРАЏИЋ” ТЕСЛИЋ</a:t>
            </a:r>
            <a:endParaRPr lang="sr-Latn-CS" dirty="0">
              <a:solidFill>
                <a:srgbClr val="002060"/>
              </a:solidFill>
              <a:latin typeface="Times New Roman" pitchFamily="18" charset="0"/>
              <a:cs typeface="Times New Roman" pitchFamily="18" charset="0"/>
            </a:endParaRPr>
          </a:p>
        </p:txBody>
      </p:sp>
      <p:sp>
        <p:nvSpPr>
          <p:cNvPr id="3" name="Podnaslov 2"/>
          <p:cNvSpPr>
            <a:spLocks noGrp="1"/>
          </p:cNvSpPr>
          <p:nvPr>
            <p:ph type="subTitle" idx="1"/>
          </p:nvPr>
        </p:nvSpPr>
        <p:spPr>
          <a:xfrm>
            <a:off x="381000" y="1905000"/>
            <a:ext cx="8458200" cy="1524000"/>
          </a:xfrm>
        </p:spPr>
        <p:txBody>
          <a:bodyPr>
            <a:normAutofit/>
          </a:bodyPr>
          <a:lstStyle/>
          <a:p>
            <a:r>
              <a:rPr lang="sr-Cyrl-CS" sz="5400" dirty="0">
                <a:solidFill>
                  <a:srgbClr val="002060"/>
                </a:solidFill>
                <a:latin typeface="Times New Roman" pitchFamily="18" charset="0"/>
                <a:cs typeface="Times New Roman" pitchFamily="18" charset="0"/>
              </a:rPr>
              <a:t>ПРОДУЖЕНИ БОРАВАК</a:t>
            </a:r>
            <a:endParaRPr lang="sr-Latn-CS" sz="5400" dirty="0">
              <a:solidFill>
                <a:srgbClr val="002060"/>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lvl="1" algn="l" rtl="0">
              <a:spcBef>
                <a:spcPct val="0"/>
              </a:spcBef>
            </a:pPr>
            <a:r>
              <a:rPr lang="bs-Cyrl-BA" sz="2400" b="1" dirty="0">
                <a:solidFill>
                  <a:schemeClr val="tx1"/>
                </a:solidFill>
                <a:latin typeface="Times New Roman" pitchFamily="18" charset="0"/>
                <a:cs typeface="Times New Roman" pitchFamily="18" charset="0"/>
              </a:rPr>
              <a:t>Садржаји програма  рада у продуженом боравку</a:t>
            </a:r>
            <a:br>
              <a:rPr lang="sr-Latn-CS" sz="1600" dirty="0"/>
            </a:br>
            <a:endParaRPr lang="sr-Latn-CS" dirty="0"/>
          </a:p>
        </p:txBody>
      </p:sp>
      <p:sp>
        <p:nvSpPr>
          <p:cNvPr id="3" name="Čuvar mjesta sadržaja 2"/>
          <p:cNvSpPr>
            <a:spLocks noGrp="1"/>
          </p:cNvSpPr>
          <p:nvPr>
            <p:ph idx="1"/>
          </p:nvPr>
        </p:nvSpPr>
        <p:spPr/>
        <p:txBody>
          <a:bodyPr>
            <a:normAutofit fontScale="77500" lnSpcReduction="20000"/>
          </a:bodyPr>
          <a:lstStyle/>
          <a:p>
            <a:pPr>
              <a:buNone/>
            </a:pPr>
            <a:r>
              <a:rPr lang="bs-Cyrl-BA" dirty="0"/>
              <a:t>    </a:t>
            </a:r>
            <a:r>
              <a:rPr lang="bs-Cyrl-BA" dirty="0">
                <a:solidFill>
                  <a:srgbClr val="002060"/>
                </a:solidFill>
                <a:latin typeface="Times New Roman" pitchFamily="18" charset="0"/>
                <a:cs typeface="Times New Roman" pitchFamily="18" charset="0"/>
              </a:rPr>
              <a:t>На основу школског програма израђује се глобални план рада у продуженом боравку, а из њега произилазе мјесечни планови и на послијетку непосредне (дневне) припреме.</a:t>
            </a:r>
            <a:endParaRPr lang="sr-Latn-CS" dirty="0">
              <a:solidFill>
                <a:srgbClr val="002060"/>
              </a:solidFill>
              <a:latin typeface="Times New Roman" pitchFamily="18" charset="0"/>
              <a:cs typeface="Times New Roman" pitchFamily="18" charset="0"/>
            </a:endParaRPr>
          </a:p>
          <a:p>
            <a:pPr>
              <a:buNone/>
            </a:pPr>
            <a:r>
              <a:rPr lang="bs-Cyrl-BA" dirty="0">
                <a:solidFill>
                  <a:srgbClr val="002060"/>
                </a:solidFill>
                <a:latin typeface="Times New Roman" pitchFamily="18" charset="0"/>
                <a:cs typeface="Times New Roman" pitchFamily="18" charset="0"/>
              </a:rPr>
              <a:t>    </a:t>
            </a:r>
          </a:p>
          <a:p>
            <a:pPr>
              <a:buNone/>
            </a:pPr>
            <a:r>
              <a:rPr lang="bs-Cyrl-BA" dirty="0">
                <a:solidFill>
                  <a:srgbClr val="002060"/>
                </a:solidFill>
                <a:latin typeface="Times New Roman" pitchFamily="18" charset="0"/>
                <a:cs typeface="Times New Roman" pitchFamily="18" charset="0"/>
              </a:rPr>
              <a:t>    Организацијом рада у продуженом боравку обухваћени су с</a:t>
            </a:r>
            <a:r>
              <a:rPr lang="sr-Cyrl-RS" dirty="0">
                <a:solidFill>
                  <a:srgbClr val="002060"/>
                </a:solidFill>
                <a:latin typeface="Times New Roman" pitchFamily="18" charset="0"/>
                <a:cs typeface="Times New Roman" pitchFamily="18" charset="0"/>
              </a:rPr>
              <a:t>љ</a:t>
            </a:r>
            <a:r>
              <a:rPr lang="bs-Cyrl-BA" dirty="0">
                <a:solidFill>
                  <a:srgbClr val="002060"/>
                </a:solidFill>
                <a:latin typeface="Times New Roman" pitchFamily="18" charset="0"/>
                <a:cs typeface="Times New Roman" pitchFamily="18" charset="0"/>
              </a:rPr>
              <a:t>едећи садржаји и активности:</a:t>
            </a:r>
            <a:endParaRPr lang="sr-Latn-CS" dirty="0">
              <a:solidFill>
                <a:srgbClr val="002060"/>
              </a:solidFill>
              <a:latin typeface="Times New Roman" pitchFamily="18" charset="0"/>
              <a:cs typeface="Times New Roman" pitchFamily="18" charset="0"/>
            </a:endParaRPr>
          </a:p>
          <a:p>
            <a:pPr lvl="0"/>
            <a:endParaRPr lang="bs-Cyrl-BA" dirty="0">
              <a:solidFill>
                <a:srgbClr val="002060"/>
              </a:solidFill>
              <a:latin typeface="Times New Roman" pitchFamily="18" charset="0"/>
              <a:cs typeface="Times New Roman" pitchFamily="18" charset="0"/>
            </a:endParaRPr>
          </a:p>
          <a:p>
            <a:pPr lvl="0"/>
            <a:r>
              <a:rPr lang="bs-Cyrl-BA" dirty="0">
                <a:solidFill>
                  <a:srgbClr val="002060"/>
                </a:solidFill>
                <a:latin typeface="Times New Roman" pitchFamily="18" charset="0"/>
                <a:cs typeface="Times New Roman" pitchFamily="18" charset="0"/>
              </a:rPr>
              <a:t>Активан и пасиван одмор;</a:t>
            </a:r>
            <a:endParaRPr lang="sr-Latn-CS" dirty="0">
              <a:solidFill>
                <a:srgbClr val="002060"/>
              </a:solidFill>
              <a:latin typeface="Times New Roman" pitchFamily="18" charset="0"/>
              <a:cs typeface="Times New Roman" pitchFamily="18" charset="0"/>
            </a:endParaRPr>
          </a:p>
          <a:p>
            <a:pPr lvl="0"/>
            <a:r>
              <a:rPr lang="bs-Cyrl-BA" dirty="0">
                <a:solidFill>
                  <a:srgbClr val="002060"/>
                </a:solidFill>
                <a:latin typeface="Times New Roman" pitchFamily="18" charset="0"/>
                <a:cs typeface="Times New Roman" pitchFamily="18" charset="0"/>
              </a:rPr>
              <a:t>Помоћ ученицима у учењу и изради домаће задаће;</a:t>
            </a:r>
            <a:endParaRPr lang="sr-Latn-CS" dirty="0">
              <a:solidFill>
                <a:srgbClr val="002060"/>
              </a:solidFill>
              <a:latin typeface="Times New Roman" pitchFamily="18" charset="0"/>
              <a:cs typeface="Times New Roman" pitchFamily="18" charset="0"/>
            </a:endParaRPr>
          </a:p>
          <a:p>
            <a:pPr lvl="0"/>
            <a:r>
              <a:rPr lang="bs-Cyrl-BA" dirty="0">
                <a:solidFill>
                  <a:srgbClr val="002060"/>
                </a:solidFill>
                <a:latin typeface="Times New Roman" pitchFamily="18" charset="0"/>
                <a:cs typeface="Times New Roman" pitchFamily="18" charset="0"/>
              </a:rPr>
              <a:t>Слободне активности;</a:t>
            </a:r>
            <a:endParaRPr lang="sr-Latn-CS" dirty="0">
              <a:solidFill>
                <a:srgbClr val="002060"/>
              </a:solidFill>
              <a:latin typeface="Times New Roman" pitchFamily="18" charset="0"/>
              <a:cs typeface="Times New Roman" pitchFamily="18" charset="0"/>
            </a:endParaRPr>
          </a:p>
          <a:p>
            <a:pPr lvl="0"/>
            <a:r>
              <a:rPr lang="bs-Cyrl-BA" dirty="0">
                <a:solidFill>
                  <a:srgbClr val="002060"/>
                </a:solidFill>
                <a:latin typeface="Times New Roman" pitchFamily="18" charset="0"/>
                <a:cs typeface="Times New Roman" pitchFamily="18" charset="0"/>
              </a:rPr>
              <a:t>Исхрана.</a:t>
            </a:r>
            <a:endParaRPr lang="sr-Latn-CS" dirty="0">
              <a:solidFill>
                <a:srgbClr val="002060"/>
              </a:solidFill>
              <a:latin typeface="Times New Roman" pitchFamily="18" charset="0"/>
              <a:cs typeface="Times New Roman" pitchFamily="18" charset="0"/>
            </a:endParaRPr>
          </a:p>
          <a:p>
            <a:pPr>
              <a:buNone/>
            </a:pPr>
            <a:endParaRPr lang="sr-Latn-CS" dirty="0">
              <a:solidFill>
                <a:srgbClr val="002060"/>
              </a:solidFill>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r-Latn-CS"/>
          </a:p>
        </p:txBody>
      </p:sp>
      <p:sp>
        <p:nvSpPr>
          <p:cNvPr id="3" name="Čuvar mjesta sadržaja 2"/>
          <p:cNvSpPr>
            <a:spLocks noGrp="1"/>
          </p:cNvSpPr>
          <p:nvPr>
            <p:ph idx="1"/>
          </p:nvPr>
        </p:nvSpPr>
        <p:spPr>
          <a:xfrm>
            <a:off x="304800" y="457200"/>
            <a:ext cx="8686800" cy="5622925"/>
          </a:xfrm>
        </p:spPr>
        <p:txBody>
          <a:bodyPr>
            <a:normAutofit fontScale="77500" lnSpcReduction="20000"/>
          </a:bodyPr>
          <a:lstStyle/>
          <a:p>
            <a:pPr>
              <a:buNone/>
            </a:pPr>
            <a:r>
              <a:rPr lang="bs-Cyrl-BA" b="1" dirty="0"/>
              <a:t> </a:t>
            </a:r>
            <a:r>
              <a:rPr lang="bs-Cyrl-BA" b="1" dirty="0">
                <a:solidFill>
                  <a:schemeClr val="tx1"/>
                </a:solidFill>
                <a:latin typeface="Times New Roman" pitchFamily="18" charset="0"/>
                <a:cs typeface="Times New Roman" pitchFamily="18" charset="0"/>
              </a:rPr>
              <a:t>Обавезни садржаји сваки дан у продуженом боравку су:</a:t>
            </a:r>
            <a:endParaRPr lang="sr-Latn-CS" dirty="0">
              <a:solidFill>
                <a:schemeClr val="tx1"/>
              </a:solidFill>
              <a:latin typeface="Times New Roman" pitchFamily="18" charset="0"/>
              <a:cs typeface="Times New Roman" pitchFamily="18" charset="0"/>
            </a:endParaRPr>
          </a:p>
          <a:p>
            <a:pPr>
              <a:buNone/>
            </a:pPr>
            <a:endParaRPr lang="bs-Cyrl-BA" b="1" dirty="0">
              <a:solidFill>
                <a:schemeClr val="tx1"/>
              </a:solidFill>
              <a:latin typeface="Times New Roman" pitchFamily="18" charset="0"/>
              <a:cs typeface="Times New Roman" pitchFamily="18" charset="0"/>
            </a:endParaRPr>
          </a:p>
          <a:p>
            <a:pPr>
              <a:buNone/>
            </a:pPr>
            <a:r>
              <a:rPr lang="bs-Cyrl-BA" b="1" dirty="0">
                <a:solidFill>
                  <a:schemeClr val="tx1"/>
                </a:solidFill>
                <a:latin typeface="Times New Roman" pitchFamily="18" charset="0"/>
                <a:cs typeface="Times New Roman" pitchFamily="18" charset="0"/>
              </a:rPr>
              <a:t>а) Активан и пасиван одмор:</a:t>
            </a:r>
            <a:endParaRPr lang="sr-Latn-CS" dirty="0">
              <a:solidFill>
                <a:schemeClr val="tx1"/>
              </a:solidFill>
              <a:latin typeface="Times New Roman" pitchFamily="18" charset="0"/>
              <a:cs typeface="Times New Roman" pitchFamily="18" charset="0"/>
            </a:endParaRPr>
          </a:p>
          <a:p>
            <a:pPr marL="514350" indent="-514350">
              <a:buFont typeface="Arial" pitchFamily="34" charset="0"/>
              <a:buChar char="•"/>
            </a:pPr>
            <a:endParaRPr lang="bs-Cyrl-BA" dirty="0">
              <a:solidFill>
                <a:srgbClr val="002060"/>
              </a:solidFill>
              <a:latin typeface="Times New Roman" pitchFamily="18" charset="0"/>
              <a:cs typeface="Times New Roman" pitchFamily="18" charset="0"/>
            </a:endParaRPr>
          </a:p>
          <a:p>
            <a:pPr marL="514350" indent="-514350">
              <a:buFont typeface="Arial" pitchFamily="34" charset="0"/>
              <a:buChar char="•"/>
            </a:pPr>
            <a:r>
              <a:rPr lang="bs-Cyrl-BA" dirty="0">
                <a:solidFill>
                  <a:srgbClr val="002060"/>
                </a:solidFill>
                <a:latin typeface="Times New Roman" pitchFamily="18" charset="0"/>
                <a:cs typeface="Times New Roman" pitchFamily="18" charset="0"/>
              </a:rPr>
              <a:t>Сједење, лежање, спавање, гледање тв-а (пасиван   одмор);</a:t>
            </a:r>
          </a:p>
          <a:p>
            <a:pPr>
              <a:buFont typeface="Arial" pitchFamily="34" charset="0"/>
              <a:buChar char="•"/>
            </a:pPr>
            <a:r>
              <a:rPr lang="sr-Cyrl-CS" dirty="0">
                <a:solidFill>
                  <a:srgbClr val="002060"/>
                </a:solidFill>
                <a:latin typeface="Times New Roman" pitchFamily="18" charset="0"/>
                <a:cs typeface="Times New Roman" pitchFamily="18" charset="0"/>
              </a:rPr>
              <a:t>   </a:t>
            </a:r>
            <a:r>
              <a:rPr lang="bs-Cyrl-BA" dirty="0">
                <a:solidFill>
                  <a:srgbClr val="002060"/>
                </a:solidFill>
                <a:latin typeface="Times New Roman" pitchFamily="18" charset="0"/>
                <a:cs typeface="Times New Roman" pitchFamily="18" charset="0"/>
              </a:rPr>
              <a:t>Шетња, спортске игре, музика, плес (активан одмор).</a:t>
            </a:r>
            <a:endParaRPr lang="sr-Latn-CS" dirty="0">
              <a:solidFill>
                <a:srgbClr val="002060"/>
              </a:solidFill>
              <a:latin typeface="Times New Roman" pitchFamily="18" charset="0"/>
              <a:cs typeface="Times New Roman" pitchFamily="18" charset="0"/>
            </a:endParaRPr>
          </a:p>
          <a:p>
            <a:pPr>
              <a:buNone/>
            </a:pPr>
            <a:endParaRPr lang="bs-Cyrl-BA" b="1" dirty="0"/>
          </a:p>
          <a:p>
            <a:pPr>
              <a:buNone/>
            </a:pPr>
            <a:r>
              <a:rPr lang="bs-Cyrl-BA" b="1" dirty="0">
                <a:solidFill>
                  <a:schemeClr val="tx1"/>
                </a:solidFill>
                <a:latin typeface="Times New Roman" pitchFamily="18" charset="0"/>
                <a:cs typeface="Times New Roman" pitchFamily="18" charset="0"/>
              </a:rPr>
              <a:t>б) Помоћ ученицима у учењу и изради домаће задаће (образовни аспект) или радионице (</a:t>
            </a:r>
            <a:r>
              <a:rPr lang="sr-Latn-CS" b="1" dirty="0">
                <a:solidFill>
                  <a:schemeClr val="tx1"/>
                </a:solidFill>
                <a:latin typeface="Times New Roman" pitchFamily="18" charset="0"/>
                <a:cs typeface="Times New Roman" pitchFamily="18" charset="0"/>
              </a:rPr>
              <a:t>I разред)</a:t>
            </a:r>
            <a:r>
              <a:rPr lang="bs-Cyrl-BA" b="1" dirty="0">
                <a:solidFill>
                  <a:schemeClr val="tx1"/>
                </a:solidFill>
                <a:latin typeface="Times New Roman" pitchFamily="18" charset="0"/>
                <a:cs typeface="Times New Roman" pitchFamily="18" charset="0"/>
              </a:rPr>
              <a:t>:</a:t>
            </a:r>
            <a:endParaRPr lang="sr-Latn-CS" dirty="0">
              <a:solidFill>
                <a:schemeClr val="tx1"/>
              </a:solidFill>
              <a:latin typeface="Times New Roman" pitchFamily="18" charset="0"/>
              <a:cs typeface="Times New Roman" pitchFamily="18" charset="0"/>
            </a:endParaRPr>
          </a:p>
          <a:p>
            <a:pPr lvl="0">
              <a:buFont typeface="Arial" pitchFamily="34" charset="0"/>
              <a:buChar char="•"/>
            </a:pPr>
            <a:endParaRPr lang="bs-Cyrl-BA" dirty="0"/>
          </a:p>
          <a:p>
            <a:pPr lvl="0">
              <a:buFont typeface="Arial" pitchFamily="34" charset="0"/>
              <a:buChar char="•"/>
            </a:pPr>
            <a:r>
              <a:rPr lang="bs-Cyrl-BA" dirty="0">
                <a:solidFill>
                  <a:srgbClr val="002060"/>
                </a:solidFill>
                <a:latin typeface="Times New Roman" pitchFamily="18" charset="0"/>
                <a:cs typeface="Times New Roman" pitchFamily="18" charset="0"/>
              </a:rPr>
              <a:t>Писање домаће задаће;</a:t>
            </a:r>
            <a:endParaRPr lang="sr-Latn-CS" dirty="0">
              <a:solidFill>
                <a:srgbClr val="002060"/>
              </a:solidFill>
              <a:latin typeface="Times New Roman" pitchFamily="18" charset="0"/>
              <a:cs typeface="Times New Roman" pitchFamily="18" charset="0"/>
            </a:endParaRPr>
          </a:p>
          <a:p>
            <a:pPr lvl="0">
              <a:buFont typeface="Arial" pitchFamily="34" charset="0"/>
              <a:buChar char="•"/>
            </a:pPr>
            <a:r>
              <a:rPr lang="bs-Cyrl-BA" dirty="0">
                <a:solidFill>
                  <a:srgbClr val="002060"/>
                </a:solidFill>
                <a:latin typeface="Times New Roman" pitchFamily="18" charset="0"/>
                <a:cs typeface="Times New Roman" pitchFamily="18" charset="0"/>
              </a:rPr>
              <a:t>Рад на наставним листићима;</a:t>
            </a:r>
            <a:endParaRPr lang="sr-Latn-CS" dirty="0">
              <a:solidFill>
                <a:srgbClr val="002060"/>
              </a:solidFill>
              <a:latin typeface="Times New Roman" pitchFamily="18" charset="0"/>
              <a:cs typeface="Times New Roman" pitchFamily="18" charset="0"/>
            </a:endParaRPr>
          </a:p>
          <a:p>
            <a:pPr lvl="0">
              <a:buFont typeface="Arial" pitchFamily="34" charset="0"/>
              <a:buChar char="•"/>
            </a:pPr>
            <a:r>
              <a:rPr lang="bs-Cyrl-BA" dirty="0">
                <a:solidFill>
                  <a:srgbClr val="002060"/>
                </a:solidFill>
                <a:latin typeface="Times New Roman" pitchFamily="18" charset="0"/>
                <a:cs typeface="Times New Roman" pitchFamily="18" charset="0"/>
              </a:rPr>
              <a:t>Учим о ономе што ме занима;</a:t>
            </a:r>
            <a:endParaRPr lang="sr-Latn-CS" dirty="0">
              <a:solidFill>
                <a:srgbClr val="002060"/>
              </a:solidFill>
              <a:latin typeface="Times New Roman" pitchFamily="18" charset="0"/>
              <a:cs typeface="Times New Roman" pitchFamily="18" charset="0"/>
            </a:endParaRPr>
          </a:p>
          <a:p>
            <a:pPr lvl="0">
              <a:buFont typeface="Arial" pitchFamily="34" charset="0"/>
              <a:buChar char="•"/>
            </a:pPr>
            <a:r>
              <a:rPr lang="bs-Cyrl-BA" dirty="0">
                <a:solidFill>
                  <a:srgbClr val="002060"/>
                </a:solidFill>
                <a:latin typeface="Times New Roman" pitchFamily="18" charset="0"/>
                <a:cs typeface="Times New Roman" pitchFamily="18" charset="0"/>
              </a:rPr>
              <a:t>Учење учења.</a:t>
            </a:r>
            <a:endParaRPr lang="sr-Latn-CS" dirty="0">
              <a:solidFill>
                <a:srgbClr val="002060"/>
              </a:solidFill>
              <a:latin typeface="Times New Roman" pitchFamily="18" charset="0"/>
              <a:cs typeface="Times New Roman" pitchFamily="18" charset="0"/>
            </a:endParaRPr>
          </a:p>
          <a:p>
            <a:pPr>
              <a:buNone/>
            </a:pPr>
            <a:endParaRPr lang="sr-Latn-C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r-Latn-CS"/>
          </a:p>
        </p:txBody>
      </p:sp>
      <p:sp>
        <p:nvSpPr>
          <p:cNvPr id="3" name="Čuvar mjesta sadržaja 2"/>
          <p:cNvSpPr>
            <a:spLocks noGrp="1"/>
          </p:cNvSpPr>
          <p:nvPr>
            <p:ph idx="1"/>
          </p:nvPr>
        </p:nvSpPr>
        <p:spPr>
          <a:xfrm>
            <a:off x="304800" y="457200"/>
            <a:ext cx="8686800" cy="5622925"/>
          </a:xfrm>
        </p:spPr>
        <p:txBody>
          <a:bodyPr>
            <a:normAutofit fontScale="62500" lnSpcReduction="20000"/>
          </a:bodyPr>
          <a:lstStyle/>
          <a:p>
            <a:pPr lvl="2">
              <a:buNone/>
            </a:pPr>
            <a:r>
              <a:rPr lang="bs-Cyrl-BA" sz="3100" b="1" dirty="0">
                <a:solidFill>
                  <a:schemeClr val="tx1"/>
                </a:solidFill>
                <a:latin typeface="Times New Roman" pitchFamily="18" charset="0"/>
                <a:cs typeface="Times New Roman" pitchFamily="18" charset="0"/>
              </a:rPr>
              <a:t>Слободне активности (васпитни аспект-организација слободног времена):</a:t>
            </a:r>
            <a:endParaRPr lang="sr-Latn-CS" sz="3100" dirty="0">
              <a:solidFill>
                <a:schemeClr val="tx1"/>
              </a:solidFill>
              <a:latin typeface="Times New Roman" pitchFamily="18" charset="0"/>
              <a:cs typeface="Times New Roman" pitchFamily="18" charset="0"/>
            </a:endParaRPr>
          </a:p>
          <a:p>
            <a:pPr>
              <a:buNone/>
            </a:pPr>
            <a:r>
              <a:rPr lang="bs-Cyrl-BA" b="1" dirty="0"/>
              <a:t> </a:t>
            </a:r>
            <a:endParaRPr lang="sr-Latn-CS" sz="2800" dirty="0"/>
          </a:p>
          <a:p>
            <a:r>
              <a:rPr lang="bs-Cyrl-BA" sz="3400" dirty="0">
                <a:solidFill>
                  <a:srgbClr val="002060"/>
                </a:solidFill>
                <a:latin typeface="Times New Roman" pitchFamily="18" charset="0"/>
                <a:cs typeface="Times New Roman" pitchFamily="18" charset="0"/>
              </a:rPr>
              <a:t>Језичко – комуникацијско</a:t>
            </a:r>
            <a:r>
              <a:rPr lang="sr-Latn-CS" sz="3400" dirty="0">
                <a:solidFill>
                  <a:srgbClr val="002060"/>
                </a:solidFill>
                <a:latin typeface="Times New Roman" pitchFamily="18" charset="0"/>
                <a:cs typeface="Times New Roman" pitchFamily="18" charset="0"/>
              </a:rPr>
              <a:t> </a:t>
            </a:r>
            <a:r>
              <a:rPr lang="bs-Cyrl-BA" sz="3400" dirty="0">
                <a:solidFill>
                  <a:srgbClr val="002060"/>
                </a:solidFill>
                <a:latin typeface="Times New Roman" pitchFamily="18" charset="0"/>
                <a:cs typeface="Times New Roman" pitchFamily="18" charset="0"/>
              </a:rPr>
              <a:t>подручје активности (15 % или 27 дана)</a:t>
            </a:r>
            <a:endParaRPr lang="sr-Latn-CS" sz="3400" dirty="0">
              <a:solidFill>
                <a:srgbClr val="002060"/>
              </a:solidFill>
              <a:latin typeface="Times New Roman" pitchFamily="18" charset="0"/>
              <a:cs typeface="Times New Roman" pitchFamily="18" charset="0"/>
            </a:endParaRPr>
          </a:p>
          <a:p>
            <a:pPr lvl="0"/>
            <a:endParaRPr lang="sr-Latn-CS" sz="3400" dirty="0">
              <a:solidFill>
                <a:srgbClr val="002060"/>
              </a:solidFill>
              <a:latin typeface="Times New Roman" pitchFamily="18" charset="0"/>
              <a:cs typeface="Times New Roman" pitchFamily="18" charset="0"/>
            </a:endParaRPr>
          </a:p>
          <a:p>
            <a:pPr lvl="0"/>
            <a:r>
              <a:rPr lang="bs-Cyrl-BA" sz="3400" dirty="0">
                <a:solidFill>
                  <a:srgbClr val="002060"/>
                </a:solidFill>
                <a:latin typeface="Times New Roman" pitchFamily="18" charset="0"/>
                <a:cs typeface="Times New Roman" pitchFamily="18" charset="0"/>
              </a:rPr>
              <a:t>Математичко - логичко и  научно - технолошко подручје активности (10% или 18 дана)</a:t>
            </a:r>
            <a:endParaRPr lang="sr-Latn-CS" sz="3400" dirty="0">
              <a:solidFill>
                <a:srgbClr val="002060"/>
              </a:solidFill>
              <a:latin typeface="Times New Roman" pitchFamily="18" charset="0"/>
              <a:cs typeface="Times New Roman" pitchFamily="18" charset="0"/>
            </a:endParaRPr>
          </a:p>
          <a:p>
            <a:pPr lvl="0"/>
            <a:r>
              <a:rPr lang="bs-Cyrl-BA" sz="3400" dirty="0">
                <a:solidFill>
                  <a:srgbClr val="002060"/>
                </a:solidFill>
                <a:latin typeface="Times New Roman" pitchFamily="18" charset="0"/>
                <a:cs typeface="Times New Roman" pitchFamily="18" charset="0"/>
              </a:rPr>
              <a:t>Социјализација, однос према себи, здрављу, околини и радним обавезама (25% или 45 дана)</a:t>
            </a:r>
            <a:endParaRPr lang="sr-Latn-CS" sz="3400" dirty="0">
              <a:solidFill>
                <a:srgbClr val="002060"/>
              </a:solidFill>
              <a:latin typeface="Times New Roman" pitchFamily="18" charset="0"/>
              <a:cs typeface="Times New Roman" pitchFamily="18" charset="0"/>
            </a:endParaRPr>
          </a:p>
          <a:p>
            <a:pPr lvl="0"/>
            <a:r>
              <a:rPr lang="bs-Cyrl-BA" sz="3400" dirty="0">
                <a:solidFill>
                  <a:srgbClr val="002060"/>
                </a:solidFill>
                <a:latin typeface="Times New Roman" pitchFamily="18" charset="0"/>
                <a:cs typeface="Times New Roman" pitchFamily="18" charset="0"/>
              </a:rPr>
              <a:t>Културно-умјетничко подручје активности (15% или 27 дана)</a:t>
            </a:r>
            <a:endParaRPr lang="sr-Latn-CS" sz="3400" dirty="0">
              <a:solidFill>
                <a:srgbClr val="002060"/>
              </a:solidFill>
              <a:latin typeface="Times New Roman" pitchFamily="18" charset="0"/>
              <a:cs typeface="Times New Roman" pitchFamily="18" charset="0"/>
            </a:endParaRPr>
          </a:p>
          <a:p>
            <a:pPr lvl="0"/>
            <a:r>
              <a:rPr lang="bs-Cyrl-BA" sz="3400" dirty="0">
                <a:solidFill>
                  <a:srgbClr val="002060"/>
                </a:solidFill>
                <a:latin typeface="Times New Roman" pitchFamily="18" charset="0"/>
                <a:cs typeface="Times New Roman" pitchFamily="18" charset="0"/>
              </a:rPr>
              <a:t>Игра, спорт, рекреација (25% или 45 дана)</a:t>
            </a:r>
            <a:endParaRPr lang="sr-Latn-CS" sz="3400" dirty="0">
              <a:solidFill>
                <a:srgbClr val="002060"/>
              </a:solidFill>
              <a:latin typeface="Times New Roman" pitchFamily="18" charset="0"/>
              <a:cs typeface="Times New Roman" pitchFamily="18" charset="0"/>
            </a:endParaRPr>
          </a:p>
          <a:p>
            <a:pPr lvl="0"/>
            <a:r>
              <a:rPr lang="bs-Cyrl-BA" sz="3400" dirty="0">
                <a:solidFill>
                  <a:srgbClr val="002060"/>
                </a:solidFill>
                <a:latin typeface="Times New Roman" pitchFamily="18" charset="0"/>
                <a:cs typeface="Times New Roman" pitchFamily="18" charset="0"/>
              </a:rPr>
              <a:t>Пригодне теме и игре  (10% или 18 дана)</a:t>
            </a:r>
            <a:endParaRPr lang="sr-Latn-CS" sz="3400" dirty="0">
              <a:solidFill>
                <a:srgbClr val="002060"/>
              </a:solidFill>
              <a:latin typeface="Times New Roman" pitchFamily="18" charset="0"/>
              <a:cs typeface="Times New Roman" pitchFamily="18" charset="0"/>
            </a:endParaRPr>
          </a:p>
          <a:p>
            <a:pPr>
              <a:buNone/>
            </a:pPr>
            <a:r>
              <a:rPr lang="bs-Cyrl-BA" dirty="0">
                <a:solidFill>
                  <a:srgbClr val="002060"/>
                </a:solidFill>
                <a:latin typeface="Times New Roman" pitchFamily="18" charset="0"/>
                <a:cs typeface="Times New Roman" pitchFamily="18" charset="0"/>
              </a:rPr>
              <a:t> </a:t>
            </a:r>
            <a:endParaRPr lang="sr-Latn-CS" sz="2800" dirty="0">
              <a:solidFill>
                <a:srgbClr val="002060"/>
              </a:solidFill>
              <a:latin typeface="Times New Roman" pitchFamily="18" charset="0"/>
              <a:cs typeface="Times New Roman" pitchFamily="18" charset="0"/>
            </a:endParaRPr>
          </a:p>
          <a:p>
            <a:pPr algn="just">
              <a:buNone/>
            </a:pPr>
            <a:r>
              <a:rPr lang="bs-Cyrl-BA" sz="3400" dirty="0">
                <a:solidFill>
                  <a:srgbClr val="002060"/>
                </a:solidFill>
                <a:latin typeface="Times New Roman" pitchFamily="18" charset="0"/>
                <a:cs typeface="Times New Roman" pitchFamily="18" charset="0"/>
              </a:rPr>
              <a:t>     Ови садржаји се остварују помоћу: ликовних, музичких и драмских радионица, ритмике и плеса, читања лектира, часописа и других текстова, посјета библиотеци</a:t>
            </a:r>
            <a:r>
              <a:rPr lang="sr-Latn-CS" sz="3400" dirty="0">
                <a:solidFill>
                  <a:srgbClr val="002060"/>
                </a:solidFill>
                <a:latin typeface="Times New Roman" pitchFamily="18" charset="0"/>
                <a:cs typeface="Times New Roman" pitchFamily="18" charset="0"/>
              </a:rPr>
              <a:t>, </a:t>
            </a:r>
            <a:r>
              <a:rPr lang="bs-Cyrl-BA" sz="3400" dirty="0">
                <a:solidFill>
                  <a:srgbClr val="002060"/>
                </a:solidFill>
                <a:latin typeface="Times New Roman" pitchFamily="18" charset="0"/>
                <a:cs typeface="Times New Roman" pitchFamily="18" charset="0"/>
              </a:rPr>
              <a:t>помоћу физичких активности и сл.</a:t>
            </a:r>
            <a:endParaRPr lang="sr-Latn-CS" sz="3400" dirty="0">
              <a:solidFill>
                <a:srgbClr val="002060"/>
              </a:solidFill>
              <a:latin typeface="Times New Roman" pitchFamily="18" charset="0"/>
              <a:cs typeface="Times New Roman" pitchFamily="18" charset="0"/>
            </a:endParaRPr>
          </a:p>
          <a:p>
            <a:pPr>
              <a:buNone/>
            </a:pPr>
            <a:endParaRPr lang="sr-Latn-C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r-Latn-CS"/>
          </a:p>
        </p:txBody>
      </p:sp>
      <p:sp>
        <p:nvSpPr>
          <p:cNvPr id="3" name="Čuvar mjesta sadržaja 2"/>
          <p:cNvSpPr>
            <a:spLocks noGrp="1"/>
          </p:cNvSpPr>
          <p:nvPr>
            <p:ph idx="1"/>
          </p:nvPr>
        </p:nvSpPr>
        <p:spPr>
          <a:xfrm>
            <a:off x="304800" y="457200"/>
            <a:ext cx="8686800" cy="5622925"/>
          </a:xfrm>
        </p:spPr>
        <p:txBody>
          <a:bodyPr/>
          <a:lstStyle/>
          <a:p>
            <a:pPr>
              <a:buNone/>
            </a:pPr>
            <a:r>
              <a:rPr lang="bs-Cyrl-BA" b="1" dirty="0"/>
              <a:t>  </a:t>
            </a:r>
            <a:r>
              <a:rPr lang="bs-Cyrl-BA" dirty="0">
                <a:solidFill>
                  <a:schemeClr val="tx1"/>
                </a:solidFill>
                <a:latin typeface="Times New Roman" pitchFamily="18" charset="0"/>
                <a:cs typeface="Times New Roman" pitchFamily="18" charset="0"/>
              </a:rPr>
              <a:t>Исхрана:</a:t>
            </a:r>
            <a:endParaRPr lang="sr-Latn-CS" dirty="0">
              <a:solidFill>
                <a:schemeClr val="tx1"/>
              </a:solidFill>
              <a:latin typeface="Times New Roman" pitchFamily="18" charset="0"/>
              <a:cs typeface="Times New Roman" pitchFamily="18" charset="0"/>
            </a:endParaRPr>
          </a:p>
          <a:p>
            <a:pPr>
              <a:buNone/>
            </a:pPr>
            <a:r>
              <a:rPr lang="bs-Cyrl-BA" dirty="0">
                <a:latin typeface="Times New Roman" pitchFamily="18" charset="0"/>
                <a:cs typeface="Times New Roman" pitchFamily="18" charset="0"/>
              </a:rPr>
              <a:t> </a:t>
            </a:r>
            <a:r>
              <a:rPr lang="bs-Cyrl-BA" dirty="0">
                <a:solidFill>
                  <a:srgbClr val="002060"/>
                </a:solidFill>
                <a:latin typeface="Times New Roman" pitchFamily="18" charset="0"/>
                <a:cs typeface="Times New Roman" pitchFamily="18" charset="0"/>
              </a:rPr>
              <a:t>- правилна и здрава исхрана (доручак, ручак и ужина)</a:t>
            </a:r>
            <a:endParaRPr lang="sr-Latn-CS" dirty="0">
              <a:solidFill>
                <a:srgbClr val="002060"/>
              </a:solidFill>
              <a:latin typeface="Times New Roman" pitchFamily="18" charset="0"/>
              <a:cs typeface="Times New Roman" pitchFamily="18" charset="0"/>
            </a:endParaRPr>
          </a:p>
          <a:p>
            <a:pPr>
              <a:buNone/>
            </a:pPr>
            <a:endParaRPr lang="sr-Latn-CS" dirty="0"/>
          </a:p>
        </p:txBody>
      </p:sp>
      <p:pic>
        <p:nvPicPr>
          <p:cNvPr id="7" name="Picture 2" descr="C:\Documents and Settings\xx\My Documents\Downloads\20220218_131139.jpg"/>
          <p:cNvPicPr>
            <a:picLocks noChangeAspect="1" noChangeArrowheads="1"/>
          </p:cNvPicPr>
          <p:nvPr/>
        </p:nvPicPr>
        <p:blipFill>
          <a:blip r:embed="rId2" cstate="print"/>
          <a:srcRect/>
          <a:stretch>
            <a:fillRect/>
          </a:stretch>
        </p:blipFill>
        <p:spPr bwMode="auto">
          <a:xfrm rot="5400000">
            <a:off x="2710052" y="754447"/>
            <a:ext cx="3867912" cy="662473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r-Latn-CS"/>
          </a:p>
        </p:txBody>
      </p:sp>
      <p:sp>
        <p:nvSpPr>
          <p:cNvPr id="3" name="Čuvar mjesta sadržaja 2"/>
          <p:cNvSpPr>
            <a:spLocks noGrp="1"/>
          </p:cNvSpPr>
          <p:nvPr>
            <p:ph idx="1"/>
          </p:nvPr>
        </p:nvSpPr>
        <p:spPr>
          <a:xfrm>
            <a:off x="304800" y="457200"/>
            <a:ext cx="8686800" cy="5622925"/>
          </a:xfrm>
        </p:spPr>
        <p:txBody>
          <a:bodyPr>
            <a:normAutofit fontScale="62500" lnSpcReduction="20000"/>
          </a:bodyPr>
          <a:lstStyle/>
          <a:p>
            <a:pPr>
              <a:buNone/>
            </a:pPr>
            <a:r>
              <a:rPr lang="ru-RU" b="1" dirty="0">
                <a:solidFill>
                  <a:schemeClr val="tx1"/>
                </a:solidFill>
                <a:latin typeface="Times New Roman" pitchFamily="18" charset="0"/>
                <a:cs typeface="Times New Roman" pitchFamily="18" charset="0"/>
              </a:rPr>
              <a:t>Један дан у нашем продуженом боравку изгледа, на примјер, овако:</a:t>
            </a:r>
            <a:endParaRPr lang="sr-Latn-CS" b="1" dirty="0">
              <a:solidFill>
                <a:schemeClr val="tx1"/>
              </a:solidFill>
              <a:latin typeface="Times New Roman" pitchFamily="18" charset="0"/>
              <a:cs typeface="Times New Roman" pitchFamily="18" charset="0"/>
            </a:endParaRPr>
          </a:p>
          <a:p>
            <a:pPr>
              <a:buNone/>
            </a:pPr>
            <a:endParaRPr lang="sr-Latn-CS" dirty="0">
              <a:latin typeface="Times New Roman" pitchFamily="18" charset="0"/>
              <a:cs typeface="Times New Roman" pitchFamily="18" charset="0"/>
            </a:endParaRPr>
          </a:p>
          <a:p>
            <a:pPr>
              <a:buNone/>
            </a:pPr>
            <a:r>
              <a:rPr lang="bs-Cyrl-BA" dirty="0">
                <a:solidFill>
                  <a:srgbClr val="002060"/>
                </a:solidFill>
                <a:latin typeface="Times New Roman" pitchFamily="18" charset="0"/>
                <a:cs typeface="Times New Roman" pitchFamily="18" charset="0"/>
              </a:rPr>
              <a:t>-  06:30-07:30           Долазак ученика (јутарња гимнастика)</a:t>
            </a:r>
            <a:endParaRPr lang="sr-Latn-CS" dirty="0">
              <a:solidFill>
                <a:srgbClr val="002060"/>
              </a:solidFill>
              <a:latin typeface="Times New Roman" pitchFamily="18" charset="0"/>
              <a:cs typeface="Times New Roman" pitchFamily="18" charset="0"/>
            </a:endParaRPr>
          </a:p>
          <a:p>
            <a:pPr>
              <a:buNone/>
            </a:pPr>
            <a:r>
              <a:rPr lang="bs-Cyrl-BA" dirty="0">
                <a:solidFill>
                  <a:srgbClr val="002060"/>
                </a:solidFill>
                <a:latin typeface="Times New Roman" pitchFamily="18" charset="0"/>
                <a:cs typeface="Times New Roman" pitchFamily="18" charset="0"/>
              </a:rPr>
              <a:t> - 07:30-08:00           Доручак (учионица) </a:t>
            </a:r>
            <a:endParaRPr lang="sr-Latn-CS" dirty="0">
              <a:solidFill>
                <a:srgbClr val="002060"/>
              </a:solidFill>
              <a:latin typeface="Times New Roman" pitchFamily="18" charset="0"/>
              <a:cs typeface="Times New Roman" pitchFamily="18" charset="0"/>
            </a:endParaRPr>
          </a:p>
          <a:p>
            <a:pPr>
              <a:buNone/>
            </a:pPr>
            <a:r>
              <a:rPr lang="bs-Cyrl-BA" dirty="0">
                <a:solidFill>
                  <a:srgbClr val="002060"/>
                </a:solidFill>
                <a:latin typeface="Times New Roman" pitchFamily="18" charset="0"/>
                <a:cs typeface="Times New Roman" pitchFamily="18" charset="0"/>
              </a:rPr>
              <a:t> -  08:00-09:00          </a:t>
            </a:r>
            <a:r>
              <a:rPr lang="sr-Cyrl-CS" dirty="0">
                <a:solidFill>
                  <a:srgbClr val="002060"/>
                </a:solidFill>
                <a:latin typeface="Times New Roman" pitchFamily="18" charset="0"/>
                <a:cs typeface="Times New Roman" pitchFamily="18" charset="0"/>
              </a:rPr>
              <a:t>Занимања људи-разговор, илустрација</a:t>
            </a:r>
            <a:endParaRPr lang="sr-Latn-CS" dirty="0">
              <a:solidFill>
                <a:srgbClr val="002060"/>
              </a:solidFill>
              <a:latin typeface="Times New Roman" pitchFamily="18" charset="0"/>
              <a:cs typeface="Times New Roman" pitchFamily="18" charset="0"/>
            </a:endParaRPr>
          </a:p>
          <a:p>
            <a:pPr>
              <a:buNone/>
            </a:pPr>
            <a:r>
              <a:rPr lang="sr-Latn-CS" dirty="0">
                <a:solidFill>
                  <a:srgbClr val="002060"/>
                </a:solidFill>
                <a:latin typeface="Times New Roman" pitchFamily="18" charset="0"/>
                <a:cs typeface="Times New Roman" pitchFamily="18" charset="0"/>
              </a:rPr>
              <a:t> </a:t>
            </a:r>
            <a:r>
              <a:rPr lang="bs-Cyrl-BA" dirty="0">
                <a:solidFill>
                  <a:srgbClr val="002060"/>
                </a:solidFill>
                <a:latin typeface="Times New Roman" pitchFamily="18" charset="0"/>
                <a:cs typeface="Times New Roman" pitchFamily="18" charset="0"/>
              </a:rPr>
              <a:t>-  09:00-10:00          Израда домаће задаће</a:t>
            </a:r>
            <a:endParaRPr lang="sr-Latn-CS" dirty="0">
              <a:solidFill>
                <a:srgbClr val="002060"/>
              </a:solidFill>
              <a:latin typeface="Times New Roman" pitchFamily="18" charset="0"/>
              <a:cs typeface="Times New Roman" pitchFamily="18" charset="0"/>
            </a:endParaRPr>
          </a:p>
          <a:p>
            <a:pPr>
              <a:buNone/>
            </a:pPr>
            <a:r>
              <a:rPr lang="bs-Cyrl-BA" dirty="0">
                <a:solidFill>
                  <a:srgbClr val="002060"/>
                </a:solidFill>
                <a:latin typeface="Times New Roman" pitchFamily="18" charset="0"/>
                <a:cs typeface="Times New Roman" pitchFamily="18" charset="0"/>
              </a:rPr>
              <a:t> -  10:00-11:00          </a:t>
            </a:r>
            <a:r>
              <a:rPr lang="sr-Cyrl-BA" dirty="0">
                <a:solidFill>
                  <a:srgbClr val="002060"/>
                </a:solidFill>
                <a:latin typeface="Times New Roman" pitchFamily="18" charset="0"/>
                <a:cs typeface="Times New Roman" pitchFamily="18" charset="0"/>
              </a:rPr>
              <a:t>Игра „Пантомима“</a:t>
            </a:r>
            <a:endParaRPr lang="sr-Latn-CS" dirty="0">
              <a:solidFill>
                <a:srgbClr val="002060"/>
              </a:solidFill>
              <a:latin typeface="Times New Roman" pitchFamily="18" charset="0"/>
              <a:cs typeface="Times New Roman" pitchFamily="18" charset="0"/>
            </a:endParaRPr>
          </a:p>
          <a:p>
            <a:pPr>
              <a:buNone/>
            </a:pPr>
            <a:r>
              <a:rPr lang="bs-Cyrl-BA" dirty="0">
                <a:solidFill>
                  <a:srgbClr val="002060"/>
                </a:solidFill>
                <a:latin typeface="Times New Roman" pitchFamily="18" charset="0"/>
                <a:cs typeface="Times New Roman" pitchFamily="18" charset="0"/>
              </a:rPr>
              <a:t> -  11:00-11:30          Ручак (прање руку, одлазак у кухињу)           </a:t>
            </a:r>
            <a:endParaRPr lang="sr-Latn-CS" dirty="0">
              <a:solidFill>
                <a:srgbClr val="002060"/>
              </a:solidFill>
              <a:latin typeface="Times New Roman" pitchFamily="18" charset="0"/>
              <a:cs typeface="Times New Roman" pitchFamily="18" charset="0"/>
            </a:endParaRPr>
          </a:p>
          <a:p>
            <a:pPr>
              <a:buNone/>
            </a:pPr>
            <a:r>
              <a:rPr lang="bs-Cyrl-BA" dirty="0">
                <a:solidFill>
                  <a:srgbClr val="002060"/>
                </a:solidFill>
                <a:latin typeface="Times New Roman" pitchFamily="18" charset="0"/>
                <a:cs typeface="Times New Roman" pitchFamily="18" charset="0"/>
              </a:rPr>
              <a:t> -  11:30-12:30          Израда домаће задаће  </a:t>
            </a:r>
            <a:endParaRPr lang="sr-Cyrl-CS" dirty="0">
              <a:solidFill>
                <a:srgbClr val="002060"/>
              </a:solidFill>
              <a:latin typeface="Times New Roman" pitchFamily="18" charset="0"/>
              <a:cs typeface="Times New Roman" pitchFamily="18" charset="0"/>
            </a:endParaRPr>
          </a:p>
          <a:p>
            <a:pPr>
              <a:buNone/>
            </a:pPr>
            <a:endParaRPr lang="sr-Cyrl-CS" dirty="0">
              <a:solidFill>
                <a:srgbClr val="002060"/>
              </a:solidFill>
              <a:latin typeface="Times New Roman" pitchFamily="18" charset="0"/>
              <a:cs typeface="Times New Roman" pitchFamily="18" charset="0"/>
            </a:endParaRPr>
          </a:p>
          <a:p>
            <a:pPr>
              <a:buFontTx/>
              <a:buChar char="-"/>
            </a:pPr>
            <a:r>
              <a:rPr lang="bs-Cyrl-BA" dirty="0">
                <a:solidFill>
                  <a:srgbClr val="002060"/>
                </a:solidFill>
                <a:latin typeface="Times New Roman" pitchFamily="18" charset="0"/>
                <a:cs typeface="Times New Roman" pitchFamily="18" charset="0"/>
              </a:rPr>
              <a:t>12:30-13:00        </a:t>
            </a:r>
            <a:r>
              <a:rPr lang="sr-Cyrl-CS" dirty="0">
                <a:solidFill>
                  <a:srgbClr val="002060"/>
                </a:solidFill>
                <a:latin typeface="Times New Roman" pitchFamily="18" charset="0"/>
                <a:cs typeface="Times New Roman" pitchFamily="18" charset="0"/>
              </a:rPr>
              <a:t>Пасиван и/или активан одмор</a:t>
            </a:r>
            <a:endParaRPr lang="sr-Latn-CS" dirty="0">
              <a:solidFill>
                <a:srgbClr val="002060"/>
              </a:solidFill>
              <a:latin typeface="Times New Roman" pitchFamily="18" charset="0"/>
              <a:cs typeface="Times New Roman" pitchFamily="18" charset="0"/>
            </a:endParaRPr>
          </a:p>
          <a:p>
            <a:pPr algn="ctr">
              <a:buNone/>
            </a:pPr>
            <a:r>
              <a:rPr lang="bs-Cyrl-BA" dirty="0">
                <a:solidFill>
                  <a:srgbClr val="002060"/>
                </a:solidFill>
                <a:latin typeface="Times New Roman" pitchFamily="18" charset="0"/>
                <a:cs typeface="Times New Roman" pitchFamily="18" charset="0"/>
              </a:rPr>
              <a:t>                </a:t>
            </a:r>
            <a:endParaRPr lang="sr-Latn-CS" dirty="0">
              <a:solidFill>
                <a:srgbClr val="002060"/>
              </a:solidFill>
              <a:latin typeface="Times New Roman" pitchFamily="18" charset="0"/>
              <a:cs typeface="Times New Roman" pitchFamily="18" charset="0"/>
            </a:endParaRPr>
          </a:p>
          <a:p>
            <a:pPr>
              <a:buNone/>
            </a:pPr>
            <a:r>
              <a:rPr lang="bs-Cyrl-BA" dirty="0">
                <a:solidFill>
                  <a:srgbClr val="002060"/>
                </a:solidFill>
                <a:latin typeface="Times New Roman" pitchFamily="18" charset="0"/>
                <a:cs typeface="Times New Roman" pitchFamily="18" charset="0"/>
              </a:rPr>
              <a:t>-  13:00-13:30           Ужина       </a:t>
            </a:r>
            <a:endParaRPr lang="sr-Latn-CS" dirty="0">
              <a:solidFill>
                <a:srgbClr val="002060"/>
              </a:solidFill>
              <a:latin typeface="Times New Roman" pitchFamily="18" charset="0"/>
              <a:cs typeface="Times New Roman" pitchFamily="18" charset="0"/>
            </a:endParaRPr>
          </a:p>
          <a:p>
            <a:pPr>
              <a:buNone/>
            </a:pPr>
            <a:r>
              <a:rPr lang="bs-Cyrl-BA" dirty="0">
                <a:solidFill>
                  <a:srgbClr val="002060"/>
                </a:solidFill>
                <a:latin typeface="Times New Roman" pitchFamily="18" charset="0"/>
                <a:cs typeface="Times New Roman" pitchFamily="18" charset="0"/>
              </a:rPr>
              <a:t>-  13:30-14:30           Бојанка – „Занимања људи“</a:t>
            </a:r>
            <a:endParaRPr lang="sr-Latn-CS" dirty="0">
              <a:solidFill>
                <a:srgbClr val="002060"/>
              </a:solidFill>
              <a:latin typeface="Times New Roman" pitchFamily="18" charset="0"/>
              <a:cs typeface="Times New Roman" pitchFamily="18" charset="0"/>
            </a:endParaRPr>
          </a:p>
          <a:p>
            <a:pPr>
              <a:buNone/>
            </a:pPr>
            <a:r>
              <a:rPr lang="bs-Cyrl-BA" dirty="0">
                <a:solidFill>
                  <a:srgbClr val="002060"/>
                </a:solidFill>
                <a:latin typeface="Times New Roman" pitchFamily="18" charset="0"/>
                <a:cs typeface="Times New Roman" pitchFamily="18" charset="0"/>
              </a:rPr>
              <a:t>-  14:30-15:30           Игре у школском дворишту</a:t>
            </a:r>
            <a:endParaRPr lang="sr-Latn-CS" dirty="0">
              <a:solidFill>
                <a:srgbClr val="002060"/>
              </a:solidFill>
              <a:latin typeface="Times New Roman" pitchFamily="18" charset="0"/>
              <a:cs typeface="Times New Roman" pitchFamily="18" charset="0"/>
            </a:endParaRPr>
          </a:p>
          <a:p>
            <a:pPr>
              <a:buNone/>
            </a:pPr>
            <a:r>
              <a:rPr lang="bs-Cyrl-BA" dirty="0">
                <a:solidFill>
                  <a:srgbClr val="002060"/>
                </a:solidFill>
                <a:latin typeface="Times New Roman" pitchFamily="18" charset="0"/>
                <a:cs typeface="Times New Roman" pitchFamily="18" charset="0"/>
              </a:rPr>
              <a:t> -  15:30-16:30           Друштвене игре</a:t>
            </a:r>
            <a:endParaRPr lang="sr-Latn-CS" dirty="0">
              <a:solidFill>
                <a:srgbClr val="002060"/>
              </a:solidFill>
              <a:latin typeface="Times New Roman" pitchFamily="18" charset="0"/>
              <a:cs typeface="Times New Roman" pitchFamily="18" charset="0"/>
            </a:endParaRPr>
          </a:p>
          <a:p>
            <a:pPr>
              <a:buNone/>
            </a:pPr>
            <a:r>
              <a:rPr lang="bs-Cyrl-BA" dirty="0">
                <a:solidFill>
                  <a:srgbClr val="002060"/>
                </a:solidFill>
                <a:latin typeface="Times New Roman" pitchFamily="18" charset="0"/>
                <a:cs typeface="Times New Roman" pitchFamily="18" charset="0"/>
              </a:rPr>
              <a:t> - 16:30-17:00            Одлазак ученика</a:t>
            </a:r>
            <a:endParaRPr lang="sr-Latn-CS" dirty="0">
              <a:solidFill>
                <a:srgbClr val="002060"/>
              </a:solidFill>
              <a:latin typeface="Times New Roman" pitchFamily="18" charset="0"/>
              <a:cs typeface="Times New Roman" pitchFamily="18" charset="0"/>
            </a:endParaRPr>
          </a:p>
          <a:p>
            <a:pPr>
              <a:buNone/>
            </a:pPr>
            <a:endParaRPr lang="sr-Latn-C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r-Latn-CS"/>
          </a:p>
        </p:txBody>
      </p:sp>
      <p:sp>
        <p:nvSpPr>
          <p:cNvPr id="3" name="Čuvar mjesta sadržaja 2"/>
          <p:cNvSpPr>
            <a:spLocks noGrp="1"/>
          </p:cNvSpPr>
          <p:nvPr>
            <p:ph idx="1"/>
          </p:nvPr>
        </p:nvSpPr>
        <p:spPr>
          <a:xfrm>
            <a:off x="304800" y="457200"/>
            <a:ext cx="8686800" cy="6284168"/>
          </a:xfrm>
        </p:spPr>
        <p:txBody>
          <a:bodyPr>
            <a:normAutofit fontScale="85000" lnSpcReduction="20000"/>
          </a:bodyPr>
          <a:lstStyle/>
          <a:p>
            <a:pPr algn="just">
              <a:buFont typeface="Wingdings" panose="05000000000000000000" pitchFamily="2" charset="2"/>
              <a:buChar char="q"/>
            </a:pPr>
            <a:r>
              <a:rPr lang="ru-RU" sz="2600" dirty="0">
                <a:solidFill>
                  <a:srgbClr val="002060"/>
                </a:solidFill>
                <a:latin typeface="Times New Roman" pitchFamily="18" charset="0"/>
                <a:cs typeface="Times New Roman" pitchFamily="18" charset="0"/>
              </a:rPr>
              <a:t>Неријетко се садржаји у продуженом боравку реализују у  облику интегрисаног дана гдје је одређена тема прожета, тј. обогаћена различитим активностима.</a:t>
            </a:r>
            <a:endParaRPr lang="sr-Latn-CS" sz="2600" dirty="0">
              <a:solidFill>
                <a:srgbClr val="002060"/>
              </a:solidFill>
              <a:latin typeface="Times New Roman" pitchFamily="18" charset="0"/>
              <a:cs typeface="Times New Roman" pitchFamily="18" charset="0"/>
            </a:endParaRPr>
          </a:p>
          <a:p>
            <a:pPr algn="just">
              <a:buFont typeface="Wingdings" pitchFamily="2" charset="2"/>
              <a:buChar char="§"/>
            </a:pPr>
            <a:endParaRPr lang="sr-Cyrl-CS" sz="2600" dirty="0">
              <a:solidFill>
                <a:srgbClr val="002060"/>
              </a:solidFill>
              <a:latin typeface="Times New Roman" pitchFamily="18" charset="0"/>
              <a:cs typeface="Times New Roman" pitchFamily="18" charset="0"/>
            </a:endParaRPr>
          </a:p>
          <a:p>
            <a:pPr algn="just">
              <a:buFont typeface="Wingdings" panose="05000000000000000000" pitchFamily="2" charset="2"/>
              <a:buChar char="q"/>
            </a:pPr>
            <a:r>
              <a:rPr lang="sr-Cyrl-CS" sz="2600" dirty="0">
                <a:solidFill>
                  <a:srgbClr val="002060"/>
                </a:solidFill>
                <a:latin typeface="Times New Roman" pitchFamily="18" charset="0"/>
                <a:cs typeface="Times New Roman" pitchFamily="18" charset="0"/>
              </a:rPr>
              <a:t>Рад на домаћој задаћи се такође индивидуализује, док остале активности ученици реализују без диференцирања.</a:t>
            </a:r>
          </a:p>
          <a:p>
            <a:pPr algn="just">
              <a:buFont typeface="Wingdings" pitchFamily="2" charset="2"/>
              <a:buChar char="§"/>
            </a:pPr>
            <a:endParaRPr lang="sr-Cyrl-CS" sz="2600" dirty="0">
              <a:solidFill>
                <a:srgbClr val="002060"/>
              </a:solidFill>
              <a:latin typeface="Times New Roman" pitchFamily="18" charset="0"/>
              <a:cs typeface="Times New Roman" pitchFamily="18" charset="0"/>
            </a:endParaRPr>
          </a:p>
          <a:p>
            <a:pPr algn="just">
              <a:buFont typeface="Wingdings" panose="05000000000000000000" pitchFamily="2" charset="2"/>
              <a:buChar char="q"/>
            </a:pPr>
            <a:r>
              <a:rPr lang="sr-Cyrl-CS" sz="2600" dirty="0">
                <a:solidFill>
                  <a:srgbClr val="002060"/>
                </a:solidFill>
                <a:latin typeface="Times New Roman" pitchFamily="18" charset="0"/>
                <a:cs typeface="Times New Roman" pitchFamily="18" charset="0"/>
              </a:rPr>
              <a:t>Дакле, у свом раду се користимо различитим наставним стратегијама, али и васпитним методама и средствима како бисмо постигли пожељну пријатну атмосферу током цијелог дана.</a:t>
            </a:r>
            <a:r>
              <a:rPr lang="sr-Cyrl-CS" sz="2600" dirty="0"/>
              <a:t> </a:t>
            </a:r>
          </a:p>
          <a:p>
            <a:pPr algn="just"/>
            <a:endParaRPr lang="sr-Cyrl-CS" sz="2800" dirty="0"/>
          </a:p>
          <a:p>
            <a:pPr algn="just">
              <a:buFont typeface="Wingdings" panose="05000000000000000000" pitchFamily="2" charset="2"/>
              <a:buChar char="q"/>
            </a:pPr>
            <a:r>
              <a:rPr lang="sr-Cyrl-CS" sz="2800" dirty="0">
                <a:solidFill>
                  <a:srgbClr val="002060"/>
                </a:solidFill>
                <a:latin typeface="Times New Roman" pitchFamily="18" charset="0"/>
                <a:cs typeface="Times New Roman" pitchFamily="18" charset="0"/>
              </a:rPr>
              <a:t>За постизање повољне емоционалне климе неопходно је успоставити одговарајућу комуникацију између ученика и наставника, али и између самих ученика.</a:t>
            </a:r>
            <a:endParaRPr lang="sr-Latn-CS" sz="2800" dirty="0">
              <a:solidFill>
                <a:srgbClr val="002060"/>
              </a:solidFill>
              <a:latin typeface="Times New Roman" pitchFamily="18" charset="0"/>
              <a:cs typeface="Times New Roman" pitchFamily="18" charset="0"/>
            </a:endParaRPr>
          </a:p>
          <a:p>
            <a:pPr algn="just"/>
            <a:endParaRPr lang="sr-Cyrl-CS" sz="2800" dirty="0">
              <a:solidFill>
                <a:srgbClr val="002060"/>
              </a:solidFill>
              <a:latin typeface="Times New Roman" pitchFamily="18" charset="0"/>
              <a:cs typeface="Times New Roman" pitchFamily="18" charset="0"/>
            </a:endParaRPr>
          </a:p>
          <a:p>
            <a:pPr algn="just">
              <a:buFont typeface="Wingdings" panose="05000000000000000000" pitchFamily="2" charset="2"/>
              <a:buChar char="q"/>
            </a:pPr>
            <a:r>
              <a:rPr lang="sr-Cyrl-CS" sz="2800" dirty="0">
                <a:solidFill>
                  <a:srgbClr val="002060"/>
                </a:solidFill>
                <a:latin typeface="Times New Roman" pitchFamily="18" charset="0"/>
                <a:cs typeface="Times New Roman" pitchFamily="18" charset="0"/>
              </a:rPr>
              <a:t>Због тога задаци који се постављају пред ученике морају бити јасни, сви учесници комуникације морају осјетити да је њихово учешће важно, питањима подстичемо неактивне ученике.</a:t>
            </a:r>
            <a:endParaRPr lang="sr-Latn-CS" sz="2800" dirty="0">
              <a:solidFill>
                <a:srgbClr val="002060"/>
              </a:solidFill>
              <a:latin typeface="Times New Roman" pitchFamily="18" charset="0"/>
              <a:cs typeface="Times New Roman" pitchFamily="18" charset="0"/>
            </a:endParaRPr>
          </a:p>
          <a:p>
            <a:pPr>
              <a:buFont typeface="Wingdings" pitchFamily="2" charset="2"/>
              <a:buChar char="§"/>
            </a:pPr>
            <a:endParaRPr lang="sr-Latn-CS" sz="2400" dirty="0">
              <a:solidFill>
                <a:srgbClr val="002060"/>
              </a:solidFill>
              <a:latin typeface="Times New Roman" pitchFamily="18" charset="0"/>
              <a:cs typeface="Times New Roman" pitchFamily="18" charset="0"/>
            </a:endParaRPr>
          </a:p>
          <a:p>
            <a:pPr>
              <a:buFont typeface="Wingdings" pitchFamily="2" charset="2"/>
              <a:buChar char="§"/>
            </a:pPr>
            <a:endParaRPr lang="sr-Latn-CS" sz="2400" dirty="0">
              <a:solidFill>
                <a:srgbClr val="002060"/>
              </a:solidFill>
              <a:latin typeface="Times New Roman" pitchFamily="18" charset="0"/>
              <a:cs typeface="Times New Roman" pitchFamily="18" charset="0"/>
            </a:endParaRPr>
          </a:p>
          <a:p>
            <a:pPr>
              <a:buNone/>
            </a:pPr>
            <a:endParaRPr lang="sr-Latn-C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r-Latn-CS" dirty="0"/>
          </a:p>
        </p:txBody>
      </p:sp>
      <p:sp>
        <p:nvSpPr>
          <p:cNvPr id="3" name="Čuvar mjesta sadržaja 2"/>
          <p:cNvSpPr>
            <a:spLocks noGrp="1"/>
          </p:cNvSpPr>
          <p:nvPr>
            <p:ph idx="1"/>
          </p:nvPr>
        </p:nvSpPr>
        <p:spPr>
          <a:xfrm>
            <a:off x="304800" y="457200"/>
            <a:ext cx="8686800" cy="6400800"/>
          </a:xfrm>
        </p:spPr>
        <p:txBody>
          <a:bodyPr>
            <a:normAutofit fontScale="70000" lnSpcReduction="20000"/>
          </a:bodyPr>
          <a:lstStyle/>
          <a:p>
            <a:pPr algn="just"/>
            <a:r>
              <a:rPr lang="sr-Latn-CS" sz="3400" dirty="0">
                <a:solidFill>
                  <a:srgbClr val="002060"/>
                </a:solidFill>
                <a:latin typeface="Times New Roman" pitchFamily="18" charset="0"/>
                <a:cs typeface="Times New Roman" pitchFamily="18" charset="0"/>
              </a:rPr>
              <a:t> </a:t>
            </a:r>
            <a:r>
              <a:rPr lang="sr-Cyrl-CS" sz="3400" dirty="0">
                <a:solidFill>
                  <a:srgbClr val="002060"/>
                </a:solidFill>
                <a:latin typeface="Times New Roman" pitchFamily="18" charset="0"/>
                <a:cs typeface="Times New Roman" pitchFamily="18" charset="0"/>
              </a:rPr>
              <a:t>У мотивисању ученика на активно учешће настојимо примијенити одређене васпитне методе, једна од таквих је и </a:t>
            </a:r>
            <a:r>
              <a:rPr lang="sr-Cyrl-CS" sz="3400" b="1" dirty="0">
                <a:solidFill>
                  <a:srgbClr val="002060"/>
                </a:solidFill>
                <a:latin typeface="Times New Roman" pitchFamily="18" charset="0"/>
                <a:cs typeface="Times New Roman" pitchFamily="18" charset="0"/>
              </a:rPr>
              <a:t>метода подстицања</a:t>
            </a:r>
            <a:r>
              <a:rPr lang="sr-Cyrl-CS" sz="3400" dirty="0">
                <a:solidFill>
                  <a:srgbClr val="002060"/>
                </a:solidFill>
                <a:latin typeface="Times New Roman" pitchFamily="18" charset="0"/>
                <a:cs typeface="Times New Roman" pitchFamily="18" charset="0"/>
              </a:rPr>
              <a:t>.</a:t>
            </a:r>
            <a:endParaRPr lang="sr-Latn-CS" sz="3400" dirty="0">
              <a:solidFill>
                <a:srgbClr val="002060"/>
              </a:solidFill>
              <a:latin typeface="Times New Roman" pitchFamily="18" charset="0"/>
              <a:cs typeface="Times New Roman" pitchFamily="18" charset="0"/>
            </a:endParaRPr>
          </a:p>
          <a:p>
            <a:pPr algn="just"/>
            <a:endParaRPr lang="sr-Cyrl-CS" sz="3400" dirty="0">
              <a:solidFill>
                <a:srgbClr val="002060"/>
              </a:solidFill>
              <a:latin typeface="Times New Roman" pitchFamily="18" charset="0"/>
              <a:cs typeface="Times New Roman" pitchFamily="18" charset="0"/>
            </a:endParaRPr>
          </a:p>
          <a:p>
            <a:pPr algn="just"/>
            <a:r>
              <a:rPr lang="sr-Cyrl-CS" sz="3400" dirty="0">
                <a:solidFill>
                  <a:srgbClr val="002060"/>
                </a:solidFill>
                <a:latin typeface="Times New Roman" pitchFamily="18" charset="0"/>
                <a:cs typeface="Times New Roman" pitchFamily="18" charset="0"/>
              </a:rPr>
              <a:t>Подстицање можемо дефинисати као васпитни метод којим на ученике дјелујемо с циљем да он започне, истраје или доврши одређену активност. Ово дјеловање има когнитивну, емоционалну и акциону или мотивациону димензију.</a:t>
            </a:r>
            <a:endParaRPr lang="sr-Latn-CS" sz="3400" dirty="0">
              <a:solidFill>
                <a:srgbClr val="002060"/>
              </a:solidFill>
              <a:latin typeface="Times New Roman" pitchFamily="18" charset="0"/>
              <a:cs typeface="Times New Roman" pitchFamily="18" charset="0"/>
            </a:endParaRPr>
          </a:p>
          <a:p>
            <a:pPr algn="just"/>
            <a:endParaRPr lang="sr-Cyrl-CS" dirty="0">
              <a:solidFill>
                <a:srgbClr val="002060"/>
              </a:solidFill>
              <a:latin typeface="Times New Roman" pitchFamily="18" charset="0"/>
              <a:cs typeface="Times New Roman" pitchFamily="18" charset="0"/>
            </a:endParaRPr>
          </a:p>
          <a:p>
            <a:pPr algn="just"/>
            <a:r>
              <a:rPr lang="sr-Cyrl-CS" dirty="0">
                <a:solidFill>
                  <a:srgbClr val="002060"/>
                </a:solidFill>
                <a:latin typeface="Times New Roman" pitchFamily="18" charset="0"/>
                <a:cs typeface="Times New Roman" pitchFamily="18" charset="0"/>
              </a:rPr>
              <a:t>Различитим средствима се постиже унутрашња мотивација ученика, а основно је да се ученику обезбиједе услови за напредовање у раду без казне за неуспјех (прилагођавањем одговарајућих задатака, пружањем подршке од стране водитеља и других ученика). </a:t>
            </a:r>
            <a:endParaRPr lang="sr-Latn-CS" dirty="0">
              <a:solidFill>
                <a:srgbClr val="002060"/>
              </a:solidFill>
              <a:latin typeface="Times New Roman" pitchFamily="18" charset="0"/>
              <a:cs typeface="Times New Roman" pitchFamily="18" charset="0"/>
            </a:endParaRPr>
          </a:p>
          <a:p>
            <a:pPr algn="just"/>
            <a:endParaRPr lang="sr-Cyrl-CS" dirty="0">
              <a:solidFill>
                <a:srgbClr val="002060"/>
              </a:solidFill>
              <a:latin typeface="Times New Roman" pitchFamily="18" charset="0"/>
              <a:cs typeface="Times New Roman" pitchFamily="18" charset="0"/>
            </a:endParaRPr>
          </a:p>
          <a:p>
            <a:pPr algn="just"/>
            <a:r>
              <a:rPr lang="sr-Cyrl-CS" sz="3400" dirty="0">
                <a:solidFill>
                  <a:srgbClr val="002060"/>
                </a:solidFill>
                <a:latin typeface="Times New Roman" pitchFamily="18" charset="0"/>
                <a:cs typeface="Times New Roman" pitchFamily="18" charset="0"/>
              </a:rPr>
              <a:t>Наравно</a:t>
            </a:r>
            <a:r>
              <a:rPr lang="sr-Latn-CS" sz="3400" dirty="0">
                <a:solidFill>
                  <a:srgbClr val="002060"/>
                </a:solidFill>
                <a:latin typeface="Times New Roman" pitchFamily="18" charset="0"/>
                <a:cs typeface="Times New Roman" pitchFamily="18" charset="0"/>
              </a:rPr>
              <a:t>,</a:t>
            </a:r>
            <a:r>
              <a:rPr lang="sr-Cyrl-CS" sz="3400" dirty="0">
                <a:solidFill>
                  <a:srgbClr val="002060"/>
                </a:solidFill>
                <a:latin typeface="Times New Roman" pitchFamily="18" charset="0"/>
                <a:cs typeface="Times New Roman" pitchFamily="18" charset="0"/>
              </a:rPr>
              <a:t> ученике мотивишемо и средствима вањске мотивације. На примјер, додјелама диплома за најбоље ученике у протеклој седмици или смјешка за дневна постигнућа и ангажман.</a:t>
            </a:r>
            <a:endParaRPr lang="sr-Latn-CS" sz="3400" dirty="0">
              <a:solidFill>
                <a:srgbClr val="002060"/>
              </a:solidFill>
              <a:latin typeface="Times New Roman" pitchFamily="18" charset="0"/>
              <a:cs typeface="Times New Roman" pitchFamily="18" charset="0"/>
            </a:endParaRPr>
          </a:p>
          <a:p>
            <a:pPr>
              <a:buNone/>
            </a:pPr>
            <a:endParaRPr lang="sr-Latn-C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r-Latn-CS"/>
          </a:p>
        </p:txBody>
      </p:sp>
      <p:sp>
        <p:nvSpPr>
          <p:cNvPr id="3" name="Čuvar mjesta sadržaja 2"/>
          <p:cNvSpPr>
            <a:spLocks noGrp="1"/>
          </p:cNvSpPr>
          <p:nvPr>
            <p:ph idx="1"/>
          </p:nvPr>
        </p:nvSpPr>
        <p:spPr>
          <a:xfrm>
            <a:off x="304800" y="457200"/>
            <a:ext cx="8686800" cy="5622925"/>
          </a:xfrm>
        </p:spPr>
        <p:txBody>
          <a:bodyPr>
            <a:normAutofit/>
          </a:bodyPr>
          <a:lstStyle/>
          <a:p>
            <a:pPr algn="just">
              <a:buNone/>
            </a:pPr>
            <a:r>
              <a:rPr lang="sr-Cyrl-CS" dirty="0">
                <a:solidFill>
                  <a:srgbClr val="002060"/>
                </a:solidFill>
                <a:latin typeface="Times New Roman" pitchFamily="18" charset="0"/>
                <a:cs typeface="Times New Roman" pitchFamily="18" charset="0"/>
              </a:rPr>
              <a:t>   Када год је то могуће стварамо услове за забаву ученика кроз активан одмор –различитим играма, пјевањем пјесама и сл. Ради се о потреби ученика да се одређеном активношћу баве зато што их занима, зато што осјећају да их дата активност привлачи и доноси разоноду. У сваком случају, забава се може посматрати као дио школске и наставне активности. Све</a:t>
            </a:r>
            <a:r>
              <a:rPr lang="sr-Cyrl-CS" dirty="0">
                <a:solidFill>
                  <a:srgbClr val="FF0000"/>
                </a:solidFill>
                <a:latin typeface="Times New Roman" pitchFamily="18" charset="0"/>
                <a:cs typeface="Times New Roman" pitchFamily="18" charset="0"/>
              </a:rPr>
              <a:t> </a:t>
            </a:r>
            <a:r>
              <a:rPr lang="sr-Cyrl-CS" dirty="0">
                <a:solidFill>
                  <a:srgbClr val="002060"/>
                </a:solidFill>
                <a:latin typeface="Times New Roman" pitchFamily="18" charset="0"/>
                <a:cs typeface="Times New Roman" pitchFamily="18" charset="0"/>
              </a:rPr>
              <a:t>школске активности, у којим се учење остварује као забава сигурно ће бити снажно подстицајна за све ученике. </a:t>
            </a:r>
            <a:endParaRPr lang="sr-Latn-CS" dirty="0">
              <a:solidFill>
                <a:srgbClr val="002060"/>
              </a:solidFill>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r-Latn-CS"/>
          </a:p>
        </p:txBody>
      </p:sp>
      <p:sp>
        <p:nvSpPr>
          <p:cNvPr id="3" name="Čuvar mjesta sadržaja 2"/>
          <p:cNvSpPr>
            <a:spLocks noGrp="1"/>
          </p:cNvSpPr>
          <p:nvPr>
            <p:ph idx="1"/>
          </p:nvPr>
        </p:nvSpPr>
        <p:spPr>
          <a:xfrm>
            <a:off x="304800" y="457200"/>
            <a:ext cx="8686800" cy="5622925"/>
          </a:xfrm>
        </p:spPr>
        <p:txBody>
          <a:bodyPr>
            <a:normAutofit lnSpcReduction="10000"/>
          </a:bodyPr>
          <a:lstStyle/>
          <a:p>
            <a:pPr algn="just">
              <a:buNone/>
            </a:pPr>
            <a:r>
              <a:rPr lang="sr-Cyrl-CS" dirty="0"/>
              <a:t>   </a:t>
            </a:r>
            <a:r>
              <a:rPr lang="sr-Cyrl-CS" sz="2800" dirty="0">
                <a:solidFill>
                  <a:srgbClr val="002060"/>
                </a:solidFill>
                <a:latin typeface="Times New Roman" pitchFamily="18" charset="0"/>
                <a:cs typeface="Times New Roman" pitchFamily="18" charset="0"/>
              </a:rPr>
              <a:t>Користећи се различитим методама и техникама  трудимо се да то учење ученицима буде што занимљивије</a:t>
            </a:r>
            <a:r>
              <a:rPr lang="sr-Cyrl-CS" sz="2800" dirty="0">
                <a:latin typeface="Times New Roman" pitchFamily="18" charset="0"/>
                <a:cs typeface="Times New Roman" pitchFamily="18" charset="0"/>
              </a:rPr>
              <a:t>.</a:t>
            </a:r>
          </a:p>
          <a:p>
            <a:pPr algn="just">
              <a:buNone/>
            </a:pPr>
            <a:r>
              <a:rPr lang="sr-Cyrl-CS" dirty="0">
                <a:latin typeface="Times New Roman" pitchFamily="18" charset="0"/>
                <a:cs typeface="Times New Roman" pitchFamily="18" charset="0"/>
              </a:rPr>
              <a:t>   </a:t>
            </a:r>
            <a:r>
              <a:rPr lang="sr-Cyrl-CS" sz="3000" b="1" dirty="0">
                <a:solidFill>
                  <a:srgbClr val="002060"/>
                </a:solidFill>
                <a:latin typeface="Times New Roman" pitchFamily="18" charset="0"/>
                <a:cs typeface="Times New Roman" pitchFamily="18" charset="0"/>
              </a:rPr>
              <a:t>Олуја идеја </a:t>
            </a:r>
            <a:r>
              <a:rPr lang="sr-Cyrl-CS" sz="3000" dirty="0">
                <a:solidFill>
                  <a:srgbClr val="002060"/>
                </a:solidFill>
                <a:latin typeface="Times New Roman" pitchFamily="18" charset="0"/>
                <a:cs typeface="Times New Roman" pitchFamily="18" charset="0"/>
              </a:rPr>
              <a:t>је техника изношења великог броја идеја у кратком времену. Наставник ствара радно окружење које подстиче ученике да слободно износе своје идеје за рјешавање неког проблема, односно задатка при чему се ничија идеја у почетку не смије критиковати. Ова техника се може примјењивати са свим присутним ученицима, групно или у пару. Идеје се обично записују након чега слиједи њихово вредновање. </a:t>
            </a:r>
            <a:endParaRPr lang="sr-Latn-CS" sz="3000" dirty="0">
              <a:solidFill>
                <a:srgbClr val="002060"/>
              </a:solidFill>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r-Latn-CS"/>
          </a:p>
        </p:txBody>
      </p:sp>
      <p:sp>
        <p:nvSpPr>
          <p:cNvPr id="3" name="Čuvar mjesta sadržaja 2"/>
          <p:cNvSpPr>
            <a:spLocks noGrp="1"/>
          </p:cNvSpPr>
          <p:nvPr>
            <p:ph idx="1"/>
          </p:nvPr>
        </p:nvSpPr>
        <p:spPr>
          <a:xfrm>
            <a:off x="304800" y="457200"/>
            <a:ext cx="8686800" cy="5622925"/>
          </a:xfrm>
        </p:spPr>
        <p:txBody>
          <a:bodyPr>
            <a:normAutofit fontScale="70000" lnSpcReduction="20000"/>
          </a:bodyPr>
          <a:lstStyle/>
          <a:p>
            <a:pPr algn="just">
              <a:buNone/>
            </a:pPr>
            <a:r>
              <a:rPr lang="sr-Cyrl-CS" i="1" dirty="0"/>
              <a:t>    </a:t>
            </a:r>
          </a:p>
          <a:p>
            <a:pPr algn="just">
              <a:buNone/>
            </a:pPr>
            <a:endParaRPr lang="sr-Cyrl-CS" i="1" dirty="0">
              <a:solidFill>
                <a:srgbClr val="002060"/>
              </a:solidFill>
              <a:latin typeface="Times New Roman" pitchFamily="18" charset="0"/>
              <a:cs typeface="Times New Roman" pitchFamily="18" charset="0"/>
            </a:endParaRPr>
          </a:p>
          <a:p>
            <a:pPr algn="just">
              <a:lnSpc>
                <a:spcPct val="120000"/>
              </a:lnSpc>
              <a:buNone/>
            </a:pPr>
            <a:r>
              <a:rPr lang="sr-Cyrl-CS" i="1" dirty="0">
                <a:solidFill>
                  <a:srgbClr val="002060"/>
                </a:solidFill>
                <a:latin typeface="Times New Roman" pitchFamily="18" charset="0"/>
                <a:cs typeface="Times New Roman" pitchFamily="18" charset="0"/>
              </a:rPr>
              <a:t>     </a:t>
            </a:r>
            <a:r>
              <a:rPr lang="sr-Cyrl-CS" sz="3400" b="1" i="1" dirty="0">
                <a:solidFill>
                  <a:srgbClr val="002060"/>
                </a:solidFill>
                <a:latin typeface="Times New Roman" pitchFamily="18" charset="0"/>
                <a:cs typeface="Times New Roman" pitchFamily="18" charset="0"/>
              </a:rPr>
              <a:t>Не кради моје име </a:t>
            </a:r>
            <a:r>
              <a:rPr lang="sr-Cyrl-CS" sz="3400" dirty="0">
                <a:solidFill>
                  <a:srgbClr val="002060"/>
                </a:solidFill>
                <a:latin typeface="Times New Roman" pitchFamily="18" charset="0"/>
                <a:cs typeface="Times New Roman" pitchFamily="18" charset="0"/>
              </a:rPr>
              <a:t>је метода којом кроз игру ученици усвајају, увјежбавају или понављају одређене садржаје и то тако да изрежемо картице у двије боје. На једним се налазе имена ученика, а на другим разни задаци, нпр. 11+6, трчи дог не чујеш ријеч СТОП, отпјевај пјесмицу, пронађи именице и сл. Прозове се један ученик који одговара на питање „Како се зовеш?“ Ученик извлачи картицу с именом и изговара име које је извукао. Ако је извукао своје име добија 3 бода и иде на своје мјесто. Ако је извукао туђе име тај ученик се јавља и говори „Не, ти нећеш красти моје име, него ћеш...“ – отвара картицу са задатком и чита је првом ученику, а он га мора извршити. Након што изврши задатак добија 1 бод. Побједник је ученик с највише освојених бодова.</a:t>
            </a:r>
            <a:endParaRPr lang="sr-Latn-CS" sz="3400" dirty="0">
              <a:solidFill>
                <a:srgbClr val="002060"/>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pPr algn="ctr"/>
            <a:r>
              <a:rPr lang="sr-Cyrl-CS" sz="2200" b="1" dirty="0">
                <a:solidFill>
                  <a:srgbClr val="002060"/>
                </a:solidFill>
                <a:latin typeface="Times New Roman" pitchFamily="18" charset="0"/>
                <a:cs typeface="Times New Roman" pitchFamily="18" charset="0"/>
              </a:rPr>
              <a:t>Примјери добре праксе – продужени боравак и   методологија усмјерена на дијете</a:t>
            </a:r>
            <a:br>
              <a:rPr lang="sr-Latn-CS" dirty="0"/>
            </a:br>
            <a:endParaRPr lang="sr-Latn-CS" dirty="0"/>
          </a:p>
        </p:txBody>
      </p:sp>
      <p:sp>
        <p:nvSpPr>
          <p:cNvPr id="3" name="Čuvar mjesta sadržaja 2"/>
          <p:cNvSpPr>
            <a:spLocks noGrp="1"/>
          </p:cNvSpPr>
          <p:nvPr>
            <p:ph idx="1"/>
          </p:nvPr>
        </p:nvSpPr>
        <p:spPr/>
        <p:txBody>
          <a:bodyPr>
            <a:normAutofit fontScale="92500" lnSpcReduction="10000"/>
          </a:bodyPr>
          <a:lstStyle/>
          <a:p>
            <a:pPr algn="just">
              <a:buNone/>
            </a:pPr>
            <a:r>
              <a:rPr lang="bs-Cyrl-BA" dirty="0"/>
              <a:t>   </a:t>
            </a:r>
            <a:r>
              <a:rPr lang="bs-Cyrl-BA" dirty="0">
                <a:solidFill>
                  <a:srgbClr val="002060"/>
                </a:solidFill>
                <a:latin typeface="Times New Roman" pitchFamily="18" charset="0"/>
                <a:cs typeface="Times New Roman" pitchFamily="18" charset="0"/>
              </a:rPr>
              <a:t>Савремени начин живота намеће родитељима потребу збрињавања дјеце која после, али и прије редовне наставе (уколико се ради о ученицима који настав</a:t>
            </a:r>
            <a:r>
              <a:rPr lang="sr-Cyrl-CS" dirty="0">
                <a:solidFill>
                  <a:srgbClr val="002060"/>
                </a:solidFill>
                <a:latin typeface="Times New Roman" pitchFamily="18" charset="0"/>
                <a:cs typeface="Times New Roman" pitchFamily="18" charset="0"/>
              </a:rPr>
              <a:t>у</a:t>
            </a:r>
            <a:r>
              <a:rPr lang="bs-Cyrl-BA" dirty="0">
                <a:solidFill>
                  <a:srgbClr val="002060"/>
                </a:solidFill>
                <a:latin typeface="Times New Roman" pitchFamily="18" charset="0"/>
                <a:cs typeface="Times New Roman" pitchFamily="18" charset="0"/>
              </a:rPr>
              <a:t> по</a:t>
            </a:r>
            <a:r>
              <a:rPr lang="sr-Cyrl-CS" dirty="0">
                <a:solidFill>
                  <a:srgbClr val="002060"/>
                </a:solidFill>
                <a:latin typeface="Times New Roman" pitchFamily="18" charset="0"/>
                <a:cs typeface="Times New Roman" pitchFamily="18" charset="0"/>
              </a:rPr>
              <a:t>хађај</a:t>
            </a:r>
            <a:r>
              <a:rPr lang="bs-Cyrl-BA" dirty="0">
                <a:solidFill>
                  <a:srgbClr val="002060"/>
                </a:solidFill>
                <a:latin typeface="Times New Roman" pitchFamily="18" charset="0"/>
                <a:cs typeface="Times New Roman" pitchFamily="18" charset="0"/>
              </a:rPr>
              <a:t>у другој смјени) сама и без икаквог надзора проводе своје слободно вријеме.</a:t>
            </a:r>
            <a:r>
              <a:rPr lang="sr-Cyrl-CS" dirty="0">
                <a:solidFill>
                  <a:srgbClr val="002060"/>
                </a:solidFill>
                <a:latin typeface="Times New Roman" pitchFamily="18" charset="0"/>
                <a:cs typeface="Times New Roman" pitchFamily="18" charset="0"/>
              </a:rPr>
              <a:t> Ово се</a:t>
            </a:r>
            <a:r>
              <a:rPr lang="sr-Cyrl-CS" dirty="0">
                <a:solidFill>
                  <a:srgbClr val="FF0000"/>
                </a:solidFill>
                <a:latin typeface="Times New Roman" pitchFamily="18" charset="0"/>
                <a:cs typeface="Times New Roman" pitchFamily="18" charset="0"/>
              </a:rPr>
              <a:t> </a:t>
            </a:r>
            <a:r>
              <a:rPr lang="sr-Cyrl-CS" dirty="0">
                <a:solidFill>
                  <a:srgbClr val="002060"/>
                </a:solidFill>
                <a:latin typeface="Times New Roman" pitchFamily="18" charset="0"/>
                <a:cs typeface="Times New Roman" pitchFamily="18" charset="0"/>
              </a:rPr>
              <a:t>односи на ученике </a:t>
            </a:r>
            <a:r>
              <a:rPr lang="bs-Cyrl-BA" dirty="0">
                <a:solidFill>
                  <a:srgbClr val="002060"/>
                </a:solidFill>
                <a:latin typeface="Times New Roman" pitchFamily="18" charset="0"/>
                <a:cs typeface="Times New Roman" pitchFamily="18" charset="0"/>
              </a:rPr>
              <a:t>млађег школског узраста тј. на ученике првог,</a:t>
            </a:r>
            <a:r>
              <a:rPr lang="bs-Cyrl-BA" dirty="0">
                <a:solidFill>
                  <a:srgbClr val="FF0000"/>
                </a:solidFill>
                <a:latin typeface="Times New Roman" pitchFamily="18" charset="0"/>
                <a:cs typeface="Times New Roman" pitchFamily="18" charset="0"/>
              </a:rPr>
              <a:t> </a:t>
            </a:r>
            <a:r>
              <a:rPr lang="bs-Cyrl-BA" dirty="0">
                <a:solidFill>
                  <a:srgbClr val="002060"/>
                </a:solidFill>
                <a:latin typeface="Times New Roman" pitchFamily="18" charset="0"/>
                <a:cs typeface="Times New Roman" pitchFamily="18" charset="0"/>
              </a:rPr>
              <a:t>другог и трећег разреда основне школе. Зато је дошло до формирања продужених боравака  као све</a:t>
            </a:r>
            <a:r>
              <a:rPr lang="sr-Latn-CS" dirty="0">
                <a:solidFill>
                  <a:srgbClr val="002060"/>
                </a:solidFill>
                <a:latin typeface="Times New Roman" pitchFamily="18" charset="0"/>
                <a:cs typeface="Times New Roman" pitchFamily="18" charset="0"/>
              </a:rPr>
              <a:t> чешћ</a:t>
            </a:r>
            <a:r>
              <a:rPr lang="sr-Cyrl-CS" dirty="0">
                <a:solidFill>
                  <a:srgbClr val="002060"/>
                </a:solidFill>
                <a:latin typeface="Times New Roman" pitchFamily="18" charset="0"/>
                <a:cs typeface="Times New Roman" pitchFamily="18" charset="0"/>
              </a:rPr>
              <a:t>ег</a:t>
            </a:r>
            <a:r>
              <a:rPr lang="sr-Latn-CS" dirty="0">
                <a:solidFill>
                  <a:srgbClr val="002060"/>
                </a:solidFill>
                <a:latin typeface="Times New Roman" pitchFamily="18" charset="0"/>
                <a:cs typeface="Times New Roman" pitchFamily="18" charset="0"/>
              </a:rPr>
              <a:t> облик</a:t>
            </a:r>
            <a:r>
              <a:rPr lang="sr-Cyrl-CS" dirty="0">
                <a:solidFill>
                  <a:srgbClr val="002060"/>
                </a:solidFill>
                <a:latin typeface="Times New Roman" pitchFamily="18" charset="0"/>
                <a:cs typeface="Times New Roman" pitchFamily="18" charset="0"/>
              </a:rPr>
              <a:t>а</a:t>
            </a:r>
            <a:r>
              <a:rPr lang="sr-Latn-CS" dirty="0">
                <a:solidFill>
                  <a:srgbClr val="002060"/>
                </a:solidFill>
                <a:latin typeface="Times New Roman" pitchFamily="18" charset="0"/>
                <a:cs typeface="Times New Roman" pitchFamily="18" charset="0"/>
              </a:rPr>
              <a:t> живота и рада ученика</a:t>
            </a:r>
            <a:r>
              <a:rPr lang="sr-Cyrl-CS" dirty="0">
                <a:solidFill>
                  <a:srgbClr val="002060"/>
                </a:solidFill>
                <a:latin typeface="Times New Roman" pitchFamily="18" charset="0"/>
                <a:cs typeface="Times New Roman" pitchFamily="18" charset="0"/>
              </a:rPr>
              <a:t> у школи.</a:t>
            </a:r>
            <a:endParaRPr lang="sr-Latn-CS" dirty="0">
              <a:solidFill>
                <a:srgbClr val="002060"/>
              </a:solidFill>
              <a:latin typeface="Times New Roman" pitchFamily="18" charset="0"/>
              <a:cs typeface="Times New Roman" pitchFamily="18" charset="0"/>
            </a:endParaRPr>
          </a:p>
          <a:p>
            <a:pPr>
              <a:buNone/>
            </a:pPr>
            <a:endParaRPr lang="sr-Latn-CS"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r-Latn-CS"/>
          </a:p>
        </p:txBody>
      </p:sp>
      <p:sp>
        <p:nvSpPr>
          <p:cNvPr id="3" name="Čuvar mjesta sadržaja 2"/>
          <p:cNvSpPr>
            <a:spLocks noGrp="1"/>
          </p:cNvSpPr>
          <p:nvPr>
            <p:ph idx="1"/>
          </p:nvPr>
        </p:nvSpPr>
        <p:spPr>
          <a:xfrm>
            <a:off x="304800" y="76200"/>
            <a:ext cx="8686800" cy="6003925"/>
          </a:xfrm>
        </p:spPr>
        <p:txBody>
          <a:bodyPr/>
          <a:lstStyle/>
          <a:p>
            <a:pPr algn="just">
              <a:buNone/>
            </a:pPr>
            <a:r>
              <a:rPr lang="sr-Cyrl-CS" dirty="0"/>
              <a:t>   </a:t>
            </a:r>
            <a:r>
              <a:rPr lang="sr-Cyrl-CS" sz="2400" dirty="0">
                <a:solidFill>
                  <a:srgbClr val="002060"/>
                </a:solidFill>
                <a:latin typeface="Times New Roman" pitchFamily="18" charset="0"/>
                <a:cs typeface="Times New Roman" pitchFamily="18" charset="0"/>
              </a:rPr>
              <a:t>Још један од начина да на занимљив начин реализујемо предвиђене задатке јесте игра</a:t>
            </a:r>
            <a:r>
              <a:rPr lang="sr-Cyrl-CS" sz="2400" b="1" dirty="0">
                <a:solidFill>
                  <a:srgbClr val="002060"/>
                </a:solidFill>
                <a:latin typeface="Times New Roman" pitchFamily="18" charset="0"/>
                <a:cs typeface="Times New Roman" pitchFamily="18" charset="0"/>
              </a:rPr>
              <a:t> </a:t>
            </a:r>
            <a:r>
              <a:rPr lang="sr-Cyrl-CS" sz="2400" b="1" i="1" dirty="0">
                <a:solidFill>
                  <a:srgbClr val="002060"/>
                </a:solidFill>
                <a:latin typeface="Times New Roman" pitchFamily="18" charset="0"/>
                <a:cs typeface="Times New Roman" pitchFamily="18" charset="0"/>
              </a:rPr>
              <a:t>„Причам ти причу“.</a:t>
            </a:r>
            <a:r>
              <a:rPr lang="sr-Cyrl-CS" sz="2400" b="1" dirty="0">
                <a:solidFill>
                  <a:srgbClr val="002060"/>
                </a:solidFill>
                <a:latin typeface="Times New Roman" pitchFamily="18" charset="0"/>
                <a:cs typeface="Times New Roman" pitchFamily="18" charset="0"/>
              </a:rPr>
              <a:t> </a:t>
            </a:r>
            <a:r>
              <a:rPr lang="sr-Cyrl-CS" sz="2400" dirty="0">
                <a:solidFill>
                  <a:srgbClr val="002060"/>
                </a:solidFill>
                <a:latin typeface="Times New Roman" pitchFamily="18" charset="0"/>
                <a:cs typeface="Times New Roman" pitchFamily="18" charset="0"/>
              </a:rPr>
              <a:t>У тој игри користимо коцку направљену од картона. Коцку смо облијепили цртежима које су ученици нацртали по жељи. Ученици сједе у кругу, а један од њих баца коцку. О цртежу, који бацањем  испадне на горњој страни коцке, ученик прича причу. Након што сви ученици испричају своју причу, бира се најљепша прича. </a:t>
            </a:r>
            <a:endParaRPr lang="sr-Latn-CS" sz="2400" dirty="0">
              <a:solidFill>
                <a:srgbClr val="002060"/>
              </a:solidFill>
              <a:latin typeface="Times New Roman" pitchFamily="18" charset="0"/>
              <a:cs typeface="Times New Roman" pitchFamily="18" charset="0"/>
            </a:endParaRPr>
          </a:p>
        </p:txBody>
      </p:sp>
      <p:pic>
        <p:nvPicPr>
          <p:cNvPr id="5" name="Picture 2" descr="C:\Documents and Settings\xx\My Documents\Downloads\IMG-a60c55cca67de474f3d8ba7d738920b2-V.jpg"/>
          <p:cNvPicPr>
            <a:picLocks noChangeAspect="1" noChangeArrowheads="1"/>
          </p:cNvPicPr>
          <p:nvPr/>
        </p:nvPicPr>
        <p:blipFill>
          <a:blip r:embed="rId2"/>
          <a:srcRect/>
          <a:stretch>
            <a:fillRect/>
          </a:stretch>
        </p:blipFill>
        <p:spPr bwMode="auto">
          <a:xfrm>
            <a:off x="4114800" y="3276600"/>
            <a:ext cx="4800600" cy="2908300"/>
          </a:xfrm>
          <a:prstGeom prst="rect">
            <a:avLst/>
          </a:prstGeom>
          <a:noFill/>
        </p:spPr>
      </p:pic>
      <p:pic>
        <p:nvPicPr>
          <p:cNvPr id="6" name="Picture 3" descr="C:\Documents and Settings\xx\My Documents\Downloads\IMG-3c24f12e1045336ed17fd5bf98b13033-V.jpg"/>
          <p:cNvPicPr>
            <a:picLocks noChangeAspect="1" noChangeArrowheads="1"/>
          </p:cNvPicPr>
          <p:nvPr/>
        </p:nvPicPr>
        <p:blipFill>
          <a:blip r:embed="rId3" cstate="print"/>
          <a:srcRect/>
          <a:stretch>
            <a:fillRect/>
          </a:stretch>
        </p:blipFill>
        <p:spPr bwMode="auto">
          <a:xfrm>
            <a:off x="685800" y="3276600"/>
            <a:ext cx="3352800" cy="2865437"/>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r-Latn-CS"/>
          </a:p>
        </p:txBody>
      </p:sp>
      <p:sp>
        <p:nvSpPr>
          <p:cNvPr id="3" name="Čuvar mjesta sadržaja 2"/>
          <p:cNvSpPr>
            <a:spLocks noGrp="1"/>
          </p:cNvSpPr>
          <p:nvPr>
            <p:ph idx="1"/>
          </p:nvPr>
        </p:nvSpPr>
        <p:spPr>
          <a:xfrm>
            <a:off x="304800" y="152400"/>
            <a:ext cx="8686800" cy="5927725"/>
          </a:xfrm>
        </p:spPr>
        <p:txBody>
          <a:bodyPr>
            <a:normAutofit/>
          </a:bodyPr>
          <a:lstStyle/>
          <a:p>
            <a:pPr algn="just">
              <a:buNone/>
            </a:pPr>
            <a:r>
              <a:rPr lang="sr-Cyrl-CS" sz="2400" b="1" dirty="0">
                <a:solidFill>
                  <a:srgbClr val="002060"/>
                </a:solidFill>
                <a:latin typeface="Times New Roman" pitchFamily="18" charset="0"/>
                <a:cs typeface="Times New Roman" pitchFamily="18" charset="0"/>
              </a:rPr>
              <a:t>    “Теглица добрих идеја“ </a:t>
            </a:r>
            <a:r>
              <a:rPr lang="sr-Cyrl-CS" sz="2400" dirty="0">
                <a:solidFill>
                  <a:srgbClr val="002060"/>
                </a:solidFill>
                <a:latin typeface="Times New Roman" pitchFamily="18" charset="0"/>
                <a:cs typeface="Times New Roman" pitchFamily="18" charset="0"/>
              </a:rPr>
              <a:t>- ту су наше омиљене игре, пјесмице, друштвене игре или бојанка итд. Ти папирићи (у теглици) су подсјетник шта све ученици могу радити у слободно вријеме, сами или у групи. Дакле, док још неки раде задаћу бирамо тихе активности за једног или два ученика (слагалица, бојанка, цртање...).  Кад су сви ученици спремни за игру можемо играти гласније игре, плесати или пјевати. Попис идеја и игара израдили смо заједно. Ученици се веселе без обзира на то шта извуку. </a:t>
            </a:r>
            <a:endParaRPr lang="sr-Latn-CS" sz="2400" dirty="0">
              <a:solidFill>
                <a:srgbClr val="002060"/>
              </a:solidFill>
              <a:latin typeface="Times New Roman" pitchFamily="18" charset="0"/>
              <a:cs typeface="Times New Roman" pitchFamily="18" charset="0"/>
            </a:endParaRPr>
          </a:p>
        </p:txBody>
      </p:sp>
      <p:pic>
        <p:nvPicPr>
          <p:cNvPr id="4" name="Picture 2" descr="C:\Documents and Settings\xx\My Documents\Downloads\IMG-62b4896eedf90120b91b72e45b93c155-V.jpg"/>
          <p:cNvPicPr>
            <a:picLocks noChangeAspect="1" noChangeArrowheads="1"/>
          </p:cNvPicPr>
          <p:nvPr/>
        </p:nvPicPr>
        <p:blipFill>
          <a:blip r:embed="rId2" cstate="print"/>
          <a:srcRect/>
          <a:stretch>
            <a:fillRect/>
          </a:stretch>
        </p:blipFill>
        <p:spPr bwMode="auto">
          <a:xfrm rot="16200000">
            <a:off x="5281602" y="2871798"/>
            <a:ext cx="2847996" cy="4267200"/>
          </a:xfrm>
          <a:prstGeom prst="rect">
            <a:avLst/>
          </a:prstGeom>
          <a:noFill/>
        </p:spPr>
      </p:pic>
      <p:pic>
        <p:nvPicPr>
          <p:cNvPr id="5" name="Picture 12" descr="C:\Documents and Settings\xx\My Documents\Downloads\IMG-82b88dd52109b7e7da52fa0340ce169a-V.jpg"/>
          <p:cNvPicPr>
            <a:picLocks noChangeAspect="1" noChangeArrowheads="1"/>
          </p:cNvPicPr>
          <p:nvPr/>
        </p:nvPicPr>
        <p:blipFill>
          <a:blip r:embed="rId3" cstate="print"/>
          <a:srcRect/>
          <a:stretch>
            <a:fillRect/>
          </a:stretch>
        </p:blipFill>
        <p:spPr bwMode="auto">
          <a:xfrm>
            <a:off x="714348" y="3571876"/>
            <a:ext cx="3857652" cy="285752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r-Latn-CS"/>
          </a:p>
        </p:txBody>
      </p:sp>
      <p:sp>
        <p:nvSpPr>
          <p:cNvPr id="3" name="Čuvar mjesta sadržaja 2"/>
          <p:cNvSpPr>
            <a:spLocks noGrp="1"/>
          </p:cNvSpPr>
          <p:nvPr>
            <p:ph idx="1"/>
          </p:nvPr>
        </p:nvSpPr>
        <p:spPr>
          <a:xfrm>
            <a:off x="304800" y="457200"/>
            <a:ext cx="8686800" cy="5622925"/>
          </a:xfrm>
        </p:spPr>
        <p:txBody>
          <a:bodyPr/>
          <a:lstStyle/>
          <a:p>
            <a:pPr>
              <a:buNone/>
            </a:pPr>
            <a:r>
              <a:rPr lang="sr-Cyrl-CS" dirty="0"/>
              <a:t>  </a:t>
            </a:r>
          </a:p>
          <a:p>
            <a:pPr algn="just">
              <a:buNone/>
            </a:pPr>
            <a:r>
              <a:rPr lang="sr-Cyrl-CS" dirty="0">
                <a:solidFill>
                  <a:srgbClr val="002060"/>
                </a:solidFill>
                <a:latin typeface="Times New Roman" pitchFamily="18" charset="0"/>
                <a:cs typeface="Times New Roman" pitchFamily="18" charset="0"/>
              </a:rPr>
              <a:t>   Такође, примјењујемо </a:t>
            </a:r>
            <a:r>
              <a:rPr lang="sr-Cyrl-CS" b="1" dirty="0">
                <a:solidFill>
                  <a:srgbClr val="002060"/>
                </a:solidFill>
                <a:latin typeface="Times New Roman" pitchFamily="18" charset="0"/>
                <a:cs typeface="Times New Roman" pitchFamily="18" charset="0"/>
              </a:rPr>
              <a:t>похвале и признања </a:t>
            </a:r>
            <a:r>
              <a:rPr lang="sr-Cyrl-CS" dirty="0">
                <a:solidFill>
                  <a:srgbClr val="002060"/>
                </a:solidFill>
                <a:latin typeface="Times New Roman" pitchFamily="18" charset="0"/>
                <a:cs typeface="Times New Roman" pitchFamily="18" charset="0"/>
              </a:rPr>
              <a:t>која утичу на социјалну промоцију ученика. На тај начин дијете се </a:t>
            </a:r>
            <a:r>
              <a:rPr lang="sr-Cyrl-CS" dirty="0" err="1">
                <a:solidFill>
                  <a:srgbClr val="002060"/>
                </a:solidFill>
                <a:latin typeface="Times New Roman" pitchFamily="18" charset="0"/>
                <a:cs typeface="Times New Roman" pitchFamily="18" charset="0"/>
              </a:rPr>
              <a:t>осјећа</a:t>
            </a:r>
            <a:r>
              <a:rPr lang="sr-Cyrl-CS" dirty="0">
                <a:solidFill>
                  <a:srgbClr val="002060"/>
                </a:solidFill>
                <a:latin typeface="Times New Roman" pitchFamily="18" charset="0"/>
                <a:cs typeface="Times New Roman" pitchFamily="18" charset="0"/>
              </a:rPr>
              <a:t> поносно пред вршњацима, за оно што је постигло и показало. Понекад и оним слабим ученицима дајемо подстрек истицањем његовог учинка или постигнућа, чак и ако се не ради о</a:t>
            </a:r>
            <a:r>
              <a:rPr lang="sr-Cyrl-CS" dirty="0">
                <a:solidFill>
                  <a:srgbClr val="FF0000"/>
                </a:solidFill>
                <a:latin typeface="Times New Roman" pitchFamily="18" charset="0"/>
                <a:cs typeface="Times New Roman" pitchFamily="18" charset="0"/>
              </a:rPr>
              <a:t> </a:t>
            </a:r>
            <a:r>
              <a:rPr lang="sr-Cyrl-CS" dirty="0">
                <a:solidFill>
                  <a:srgbClr val="002060"/>
                </a:solidFill>
                <a:latin typeface="Times New Roman" pitchFamily="18" charset="0"/>
                <a:cs typeface="Times New Roman" pitchFamily="18" charset="0"/>
              </a:rPr>
              <a:t>значајном постигнућу јер промовисање тог постигнућа подстиче такве ученике на даље ангажовање, учење и залагање.</a:t>
            </a:r>
            <a:endParaRPr lang="sr-Latn-CS" dirty="0">
              <a:solidFill>
                <a:srgbClr val="002060"/>
              </a:solidFill>
              <a:latin typeface="Times New Roman" pitchFamily="18" charset="0"/>
              <a:cs typeface="Times New Roman" pitchFamily="18" charset="0"/>
            </a:endParaRPr>
          </a:p>
          <a:p>
            <a:pPr>
              <a:buNone/>
            </a:pPr>
            <a:endParaRPr lang="sr-Latn-C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x-none" dirty="0"/>
              <a:t>  </a:t>
            </a:r>
            <a:endParaRPr lang="sr-Latn-CS" dirty="0"/>
          </a:p>
        </p:txBody>
      </p:sp>
      <p:sp>
        <p:nvSpPr>
          <p:cNvPr id="3" name="Čuvar mjesta sadržaja 2"/>
          <p:cNvSpPr>
            <a:spLocks noGrp="1"/>
          </p:cNvSpPr>
          <p:nvPr>
            <p:ph idx="1"/>
          </p:nvPr>
        </p:nvSpPr>
        <p:spPr>
          <a:xfrm>
            <a:off x="152400" y="457200"/>
            <a:ext cx="8839200" cy="5622925"/>
          </a:xfrm>
        </p:spPr>
        <p:txBody>
          <a:bodyPr>
            <a:normAutofit/>
          </a:bodyPr>
          <a:lstStyle/>
          <a:p>
            <a:pPr algn="just">
              <a:buNone/>
            </a:pPr>
            <a:r>
              <a:rPr lang="sr-Cyrl-CS" sz="3500" dirty="0">
                <a:solidFill>
                  <a:srgbClr val="002060"/>
                </a:solidFill>
                <a:latin typeface="Times New Roman" pitchFamily="18" charset="0"/>
                <a:cs typeface="Times New Roman" pitchFamily="18" charset="0"/>
              </a:rPr>
              <a:t>   Прихватљиве обрасце понашања код ученика вјежбамо </a:t>
            </a:r>
            <a:r>
              <a:rPr lang="sr-Cyrl-CS" sz="3500" b="1" dirty="0">
                <a:solidFill>
                  <a:srgbClr val="002060"/>
                </a:solidFill>
                <a:latin typeface="Times New Roman" pitchFamily="18" charset="0"/>
                <a:cs typeface="Times New Roman" pitchFamily="18" charset="0"/>
              </a:rPr>
              <a:t>играњем улога</a:t>
            </a:r>
            <a:r>
              <a:rPr lang="sr-Cyrl-CS" sz="3500" dirty="0">
                <a:solidFill>
                  <a:srgbClr val="002060"/>
                </a:solidFill>
                <a:latin typeface="Times New Roman" pitchFamily="18" charset="0"/>
                <a:cs typeface="Times New Roman" pitchFamily="18" charset="0"/>
              </a:rPr>
              <a:t>, стављањем ученика у одређене проблемске ситуације, наравно ту су и правила понашања која смо усагласили заједно са ученицима.</a:t>
            </a:r>
          </a:p>
          <a:p>
            <a:pPr algn="just">
              <a:buNone/>
            </a:pPr>
            <a:endParaRPr lang="sr-Cyrl-CS" sz="3500" dirty="0">
              <a:solidFill>
                <a:srgbClr val="002060"/>
              </a:solidFill>
              <a:latin typeface="Times New Roman" pitchFamily="18" charset="0"/>
              <a:cs typeface="Times New Roman" pitchFamily="18" charset="0"/>
            </a:endParaRPr>
          </a:p>
          <a:p>
            <a:pPr>
              <a:buNone/>
            </a:pPr>
            <a:endParaRPr lang="sr-Cyrl-CS" sz="3500" dirty="0">
              <a:solidFill>
                <a:srgbClr val="002060"/>
              </a:solidFill>
              <a:latin typeface="Times New Roman" pitchFamily="18" charset="0"/>
              <a:cs typeface="Times New Roman" pitchFamily="18" charset="0"/>
            </a:endParaRPr>
          </a:p>
          <a:p>
            <a:pPr>
              <a:buNone/>
            </a:pPr>
            <a:endParaRPr lang="sr-Latn-CS" sz="3500" dirty="0">
              <a:solidFill>
                <a:srgbClr val="002060"/>
              </a:solidFill>
              <a:latin typeface="Times New Roman" pitchFamily="18" charset="0"/>
              <a:cs typeface="Times New Roman" pitchFamily="18" charset="0"/>
            </a:endParaRPr>
          </a:p>
          <a:p>
            <a:pPr>
              <a:buNone/>
            </a:pPr>
            <a:endParaRPr lang="sr-Latn-CS" dirty="0"/>
          </a:p>
        </p:txBody>
      </p:sp>
      <p:pic>
        <p:nvPicPr>
          <p:cNvPr id="6" name="Picture 2" descr="C:\Documents and Settings\xx\Desktop\IMG-5ab643290c832e3a3d362af260d8368a-V.jpg"/>
          <p:cNvPicPr>
            <a:picLocks noChangeAspect="1" noChangeArrowheads="1"/>
          </p:cNvPicPr>
          <p:nvPr/>
        </p:nvPicPr>
        <p:blipFill>
          <a:blip r:embed="rId2"/>
          <a:srcRect/>
          <a:stretch>
            <a:fillRect/>
          </a:stretch>
        </p:blipFill>
        <p:spPr bwMode="auto">
          <a:xfrm>
            <a:off x="762000" y="3701988"/>
            <a:ext cx="8001000" cy="31242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r-Latn-CS"/>
          </a:p>
        </p:txBody>
      </p:sp>
      <p:sp>
        <p:nvSpPr>
          <p:cNvPr id="3" name="Čuvar mjesta sadržaja 2"/>
          <p:cNvSpPr>
            <a:spLocks noGrp="1"/>
          </p:cNvSpPr>
          <p:nvPr>
            <p:ph idx="1"/>
          </p:nvPr>
        </p:nvSpPr>
        <p:spPr>
          <a:xfrm>
            <a:off x="304800" y="457200"/>
            <a:ext cx="8686800" cy="5622925"/>
          </a:xfrm>
        </p:spPr>
        <p:txBody>
          <a:bodyPr/>
          <a:lstStyle/>
          <a:p>
            <a:pPr algn="just">
              <a:buNone/>
            </a:pPr>
            <a:r>
              <a:rPr lang="sr-Cyrl-CS" dirty="0">
                <a:solidFill>
                  <a:srgbClr val="002060"/>
                </a:solidFill>
                <a:latin typeface="Times New Roman" pitchFamily="18" charset="0"/>
                <a:cs typeface="Times New Roman" pitchFamily="18" charset="0"/>
              </a:rPr>
              <a:t>   </a:t>
            </a:r>
          </a:p>
          <a:p>
            <a:pPr algn="just">
              <a:buNone/>
            </a:pPr>
            <a:r>
              <a:rPr lang="sr-Cyrl-CS" dirty="0">
                <a:solidFill>
                  <a:srgbClr val="002060"/>
                </a:solidFill>
                <a:latin typeface="Times New Roman" pitchFamily="18" charset="0"/>
                <a:cs typeface="Times New Roman" pitchFamily="18" charset="0"/>
              </a:rPr>
              <a:t>   Понекад се догоди да ученика због непожељног понашања морамо опоменути, захтијевати од ученика да промијени своје понашање, па чак и изрећи неку забрану у чему смо досљедни. При томе водимо рачуна да то важи за сваког ученика индивидуално и да због појединца посљедице не сноси цијели колектив.</a:t>
            </a:r>
            <a:endParaRPr lang="sr-Latn-CS" dirty="0">
              <a:solidFill>
                <a:srgbClr val="002060"/>
              </a:solidFill>
              <a:latin typeface="Times New Roman" pitchFamily="18" charset="0"/>
              <a:cs typeface="Times New Roman" pitchFamily="18" charset="0"/>
            </a:endParaRPr>
          </a:p>
          <a:p>
            <a:pPr>
              <a:buNone/>
            </a:pPr>
            <a:endParaRPr lang="sr-Latn-C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r-Latn-CS"/>
          </a:p>
        </p:txBody>
      </p:sp>
      <p:sp>
        <p:nvSpPr>
          <p:cNvPr id="3" name="Čuvar mjesta sadržaja 2"/>
          <p:cNvSpPr>
            <a:spLocks noGrp="1"/>
          </p:cNvSpPr>
          <p:nvPr>
            <p:ph idx="1"/>
          </p:nvPr>
        </p:nvSpPr>
        <p:spPr>
          <a:xfrm>
            <a:off x="304800" y="457200"/>
            <a:ext cx="8686800" cy="5622925"/>
          </a:xfrm>
        </p:spPr>
        <p:txBody>
          <a:bodyPr>
            <a:normAutofit fontScale="92500" lnSpcReduction="20000"/>
          </a:bodyPr>
          <a:lstStyle/>
          <a:p>
            <a:pPr>
              <a:buNone/>
            </a:pPr>
            <a:r>
              <a:rPr lang="sr-Cyrl-CS" b="1" dirty="0">
                <a:solidFill>
                  <a:schemeClr val="tx1"/>
                </a:solidFill>
                <a:latin typeface="Times New Roman" pitchFamily="18" charset="0"/>
                <a:cs typeface="Times New Roman" pitchFamily="18" charset="0"/>
              </a:rPr>
              <a:t> Добре стране рада</a:t>
            </a:r>
            <a:endParaRPr lang="sr-Latn-CS" dirty="0">
              <a:solidFill>
                <a:schemeClr val="tx1"/>
              </a:solidFill>
              <a:latin typeface="Times New Roman" pitchFamily="18" charset="0"/>
              <a:cs typeface="Times New Roman" pitchFamily="18" charset="0"/>
            </a:endParaRPr>
          </a:p>
          <a:p>
            <a:endParaRPr lang="sr-Latn-CS" dirty="0">
              <a:latin typeface="Times New Roman" pitchFamily="18" charset="0"/>
              <a:cs typeface="Times New Roman" pitchFamily="18" charset="0"/>
            </a:endParaRPr>
          </a:p>
          <a:p>
            <a:pPr lvl="0"/>
            <a:r>
              <a:rPr lang="sr-Cyrl-CS" dirty="0">
                <a:solidFill>
                  <a:srgbClr val="002060"/>
                </a:solidFill>
                <a:latin typeface="Times New Roman" pitchFamily="18" charset="0"/>
                <a:cs typeface="Times New Roman" pitchFamily="18" charset="0"/>
              </a:rPr>
              <a:t>Активности из продуженог боравка доприносе да ученици постижу бољи успјех у настави;</a:t>
            </a:r>
            <a:endParaRPr lang="sr-Latn-CS" dirty="0">
              <a:solidFill>
                <a:srgbClr val="002060"/>
              </a:solidFill>
              <a:latin typeface="Times New Roman" pitchFamily="18" charset="0"/>
              <a:cs typeface="Times New Roman" pitchFamily="18" charset="0"/>
            </a:endParaRPr>
          </a:p>
          <a:p>
            <a:pPr lvl="0"/>
            <a:r>
              <a:rPr lang="sr-Cyrl-CS" dirty="0">
                <a:solidFill>
                  <a:srgbClr val="002060"/>
                </a:solidFill>
                <a:latin typeface="Times New Roman" pitchFamily="18" charset="0"/>
                <a:cs typeface="Times New Roman" pitchFamily="18" charset="0"/>
              </a:rPr>
              <a:t>Побољшање друштвеног развоја, боље социјалне вјештине ученика;</a:t>
            </a:r>
            <a:endParaRPr lang="sr-Latn-CS" dirty="0">
              <a:solidFill>
                <a:srgbClr val="002060"/>
              </a:solidFill>
              <a:latin typeface="Times New Roman" pitchFamily="18" charset="0"/>
              <a:cs typeface="Times New Roman" pitchFamily="18" charset="0"/>
            </a:endParaRPr>
          </a:p>
          <a:p>
            <a:pPr lvl="0"/>
            <a:r>
              <a:rPr lang="sr-Cyrl-CS" dirty="0">
                <a:solidFill>
                  <a:srgbClr val="002060"/>
                </a:solidFill>
                <a:latin typeface="Times New Roman" pitchFamily="18" charset="0"/>
                <a:cs typeface="Times New Roman" pitchFamily="18" charset="0"/>
              </a:rPr>
              <a:t>Формирање радних навика;</a:t>
            </a:r>
            <a:endParaRPr lang="sr-Latn-CS" dirty="0">
              <a:solidFill>
                <a:srgbClr val="002060"/>
              </a:solidFill>
              <a:latin typeface="Times New Roman" pitchFamily="18" charset="0"/>
              <a:cs typeface="Times New Roman" pitchFamily="18" charset="0"/>
            </a:endParaRPr>
          </a:p>
          <a:p>
            <a:pPr lvl="0"/>
            <a:r>
              <a:rPr lang="sr-Cyrl-CS" dirty="0">
                <a:solidFill>
                  <a:srgbClr val="002060"/>
                </a:solidFill>
                <a:latin typeface="Times New Roman" pitchFamily="18" charset="0"/>
                <a:cs typeface="Times New Roman" pitchFamily="18" charset="0"/>
              </a:rPr>
              <a:t>Учешће у хуманитарним активностима;</a:t>
            </a:r>
            <a:endParaRPr lang="sr-Latn-CS" dirty="0">
              <a:solidFill>
                <a:srgbClr val="002060"/>
              </a:solidFill>
              <a:latin typeface="Times New Roman" pitchFamily="18" charset="0"/>
              <a:cs typeface="Times New Roman" pitchFamily="18" charset="0"/>
            </a:endParaRPr>
          </a:p>
          <a:p>
            <a:pPr lvl="0"/>
            <a:r>
              <a:rPr lang="sr-Cyrl-CS" dirty="0">
                <a:solidFill>
                  <a:srgbClr val="002060"/>
                </a:solidFill>
                <a:latin typeface="Times New Roman" pitchFamily="18" charset="0"/>
                <a:cs typeface="Times New Roman" pitchFamily="18" charset="0"/>
              </a:rPr>
              <a:t>Успостављање добре сарадње са родитељима што је резултирало константним повећањем броја дјеце у продуженом боравку;</a:t>
            </a:r>
            <a:endParaRPr lang="sr-Latn-CS" dirty="0">
              <a:solidFill>
                <a:srgbClr val="002060"/>
              </a:solidFill>
              <a:latin typeface="Times New Roman" pitchFamily="18" charset="0"/>
              <a:cs typeface="Times New Roman" pitchFamily="18" charset="0"/>
            </a:endParaRPr>
          </a:p>
          <a:p>
            <a:pPr lvl="0"/>
            <a:r>
              <a:rPr lang="sr-Cyrl-CS" dirty="0">
                <a:solidFill>
                  <a:srgbClr val="002060"/>
                </a:solidFill>
                <a:latin typeface="Times New Roman" pitchFamily="18" charset="0"/>
                <a:cs typeface="Times New Roman" pitchFamily="18" charset="0"/>
              </a:rPr>
              <a:t>Учешће у обиљежавању свих значајнијих датума.</a:t>
            </a:r>
            <a:endParaRPr lang="sr-Latn-CS" dirty="0">
              <a:solidFill>
                <a:srgbClr val="002060"/>
              </a:solidFill>
              <a:latin typeface="Times New Roman" pitchFamily="18" charset="0"/>
              <a:cs typeface="Times New Roman" pitchFamily="18" charset="0"/>
            </a:endParaRPr>
          </a:p>
          <a:p>
            <a:pPr>
              <a:buNone/>
            </a:pPr>
            <a:endParaRPr lang="sr-Latn-C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r-Latn-CS"/>
          </a:p>
        </p:txBody>
      </p:sp>
      <p:sp>
        <p:nvSpPr>
          <p:cNvPr id="3" name="Čuvar mjesta sadržaja 2"/>
          <p:cNvSpPr>
            <a:spLocks noGrp="1"/>
          </p:cNvSpPr>
          <p:nvPr>
            <p:ph idx="1"/>
          </p:nvPr>
        </p:nvSpPr>
        <p:spPr>
          <a:xfrm>
            <a:off x="304800" y="457200"/>
            <a:ext cx="8686800" cy="5622925"/>
          </a:xfrm>
        </p:spPr>
        <p:txBody>
          <a:bodyPr>
            <a:normAutofit fontScale="92500" lnSpcReduction="20000"/>
          </a:bodyPr>
          <a:lstStyle/>
          <a:p>
            <a:pPr>
              <a:buNone/>
            </a:pPr>
            <a:r>
              <a:rPr lang="sr-Cyrl-CS" b="1" dirty="0">
                <a:solidFill>
                  <a:schemeClr val="tx1"/>
                </a:solidFill>
                <a:latin typeface="Times New Roman" pitchFamily="18" charset="0"/>
                <a:cs typeface="Times New Roman" pitchFamily="18" charset="0"/>
              </a:rPr>
              <a:t>Слабе стране рада</a:t>
            </a:r>
            <a:endParaRPr lang="sr-Latn-CS" dirty="0">
              <a:solidFill>
                <a:schemeClr val="tx1"/>
              </a:solidFill>
              <a:latin typeface="Times New Roman" pitchFamily="18" charset="0"/>
              <a:cs typeface="Times New Roman" pitchFamily="18" charset="0"/>
            </a:endParaRPr>
          </a:p>
          <a:p>
            <a:pPr lvl="0"/>
            <a:endParaRPr lang="sr-Cyrl-CS" dirty="0">
              <a:solidFill>
                <a:srgbClr val="002060"/>
              </a:solidFill>
              <a:latin typeface="Times New Roman" pitchFamily="18" charset="0"/>
              <a:cs typeface="Times New Roman" pitchFamily="18" charset="0"/>
            </a:endParaRPr>
          </a:p>
          <a:p>
            <a:pPr lvl="0"/>
            <a:r>
              <a:rPr lang="sr-Cyrl-CS" dirty="0">
                <a:solidFill>
                  <a:srgbClr val="002060"/>
                </a:solidFill>
                <a:latin typeface="Times New Roman" pitchFamily="18" charset="0"/>
                <a:cs typeface="Times New Roman" pitchFamily="18" charset="0"/>
              </a:rPr>
              <a:t>Недостатак простора (у појединим периодима током дана);</a:t>
            </a:r>
            <a:endParaRPr lang="sr-Latn-CS" dirty="0">
              <a:solidFill>
                <a:srgbClr val="002060"/>
              </a:solidFill>
              <a:latin typeface="Times New Roman" pitchFamily="18" charset="0"/>
              <a:cs typeface="Times New Roman" pitchFamily="18" charset="0"/>
            </a:endParaRPr>
          </a:p>
          <a:p>
            <a:pPr lvl="0"/>
            <a:r>
              <a:rPr lang="sr-Cyrl-CS" dirty="0">
                <a:solidFill>
                  <a:srgbClr val="002060"/>
                </a:solidFill>
                <a:latin typeface="Times New Roman" pitchFamily="18" charset="0"/>
                <a:cs typeface="Times New Roman" pitchFamily="18" charset="0"/>
              </a:rPr>
              <a:t>Неправилна исхрана код појединих ученика.</a:t>
            </a:r>
            <a:endParaRPr lang="sr-Latn-CS" dirty="0">
              <a:solidFill>
                <a:srgbClr val="002060"/>
              </a:solidFill>
              <a:latin typeface="Times New Roman" pitchFamily="18" charset="0"/>
              <a:cs typeface="Times New Roman" pitchFamily="18" charset="0"/>
            </a:endParaRPr>
          </a:p>
          <a:p>
            <a:endParaRPr lang="sr-Latn-CS" dirty="0">
              <a:latin typeface="Times New Roman" pitchFamily="18" charset="0"/>
              <a:cs typeface="Times New Roman" pitchFamily="18" charset="0"/>
            </a:endParaRPr>
          </a:p>
          <a:p>
            <a:pPr>
              <a:buNone/>
            </a:pPr>
            <a:r>
              <a:rPr lang="sr-Cyrl-CS" dirty="0">
                <a:latin typeface="Times New Roman" pitchFamily="18" charset="0"/>
                <a:cs typeface="Times New Roman" pitchFamily="18" charset="0"/>
              </a:rPr>
              <a:t>  </a:t>
            </a:r>
            <a:r>
              <a:rPr lang="sr-Cyrl-CS" dirty="0">
                <a:solidFill>
                  <a:schemeClr val="tx1"/>
                </a:solidFill>
                <a:latin typeface="Times New Roman" pitchFamily="18" charset="0"/>
                <a:cs typeface="Times New Roman" pitchFamily="18" charset="0"/>
              </a:rPr>
              <a:t>Проблеми/потешкоће</a:t>
            </a:r>
            <a:endParaRPr lang="sr-Latn-CS" dirty="0">
              <a:solidFill>
                <a:schemeClr val="tx1"/>
              </a:solidFill>
              <a:latin typeface="Times New Roman" pitchFamily="18" charset="0"/>
              <a:cs typeface="Times New Roman" pitchFamily="18" charset="0"/>
            </a:endParaRPr>
          </a:p>
          <a:p>
            <a:endParaRPr lang="sr-Cyrl-CS" dirty="0">
              <a:latin typeface="Times New Roman" pitchFamily="18" charset="0"/>
              <a:cs typeface="Times New Roman" pitchFamily="18" charset="0"/>
            </a:endParaRPr>
          </a:p>
          <a:p>
            <a:r>
              <a:rPr lang="sr-Cyrl-CS" dirty="0">
                <a:solidFill>
                  <a:srgbClr val="002060"/>
                </a:solidFill>
                <a:latin typeface="Times New Roman" pitchFamily="18" charset="0"/>
                <a:cs typeface="Times New Roman" pitchFamily="18" charset="0"/>
              </a:rPr>
              <a:t>Потешкоћа у раду продуженог боравка јесте рад са хетерогеним групама.</a:t>
            </a:r>
            <a:endParaRPr lang="sr-Latn-CS" dirty="0">
              <a:solidFill>
                <a:srgbClr val="002060"/>
              </a:solidFill>
              <a:latin typeface="Times New Roman" pitchFamily="18" charset="0"/>
              <a:cs typeface="Times New Roman" pitchFamily="18" charset="0"/>
            </a:endParaRPr>
          </a:p>
          <a:p>
            <a:r>
              <a:rPr lang="sr-Cyrl-CS" dirty="0">
                <a:solidFill>
                  <a:srgbClr val="002060"/>
                </a:solidFill>
                <a:latin typeface="Times New Roman" pitchFamily="18" charset="0"/>
                <a:cs typeface="Times New Roman" pitchFamily="18" charset="0"/>
              </a:rPr>
              <a:t>Потешкоћу превазилазимо индивидуализацијом рада у појединим активностима и формирањем хомогених група када је то потребно.</a:t>
            </a:r>
            <a:endParaRPr lang="sr-Latn-CS" dirty="0">
              <a:solidFill>
                <a:srgbClr val="002060"/>
              </a:solidFill>
              <a:latin typeface="Times New Roman" pitchFamily="18" charset="0"/>
              <a:cs typeface="Times New Roman" pitchFamily="18" charset="0"/>
            </a:endParaRPr>
          </a:p>
          <a:p>
            <a:pPr>
              <a:buNone/>
            </a:pPr>
            <a:endParaRPr lang="sr-Latn-C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r-Latn-CS"/>
          </a:p>
        </p:txBody>
      </p:sp>
      <p:sp>
        <p:nvSpPr>
          <p:cNvPr id="3" name="Čuvar mjesta sadržaja 2"/>
          <p:cNvSpPr>
            <a:spLocks noGrp="1"/>
          </p:cNvSpPr>
          <p:nvPr>
            <p:ph idx="1"/>
          </p:nvPr>
        </p:nvSpPr>
        <p:spPr>
          <a:xfrm>
            <a:off x="304800" y="428604"/>
            <a:ext cx="8686800" cy="5651521"/>
          </a:xfrm>
        </p:spPr>
        <p:txBody>
          <a:bodyPr/>
          <a:lstStyle/>
          <a:p>
            <a:pPr>
              <a:buNone/>
            </a:pPr>
            <a:r>
              <a:rPr lang="sr-Cyrl-CS" dirty="0">
                <a:solidFill>
                  <a:schemeClr val="tx1"/>
                </a:solidFill>
                <a:latin typeface="Times New Roman" pitchFamily="18" charset="0"/>
                <a:cs typeface="Times New Roman" pitchFamily="18" charset="0"/>
              </a:rPr>
              <a:t>Понешто из креативног кутка</a:t>
            </a:r>
          </a:p>
          <a:p>
            <a:pPr>
              <a:buNone/>
            </a:pPr>
            <a:endParaRPr lang="sr-Latn-CS" dirty="0">
              <a:solidFill>
                <a:schemeClr val="tx1"/>
              </a:solidFill>
              <a:latin typeface="Times New Roman" pitchFamily="18" charset="0"/>
              <a:cs typeface="Times New Roman" pitchFamily="18" charset="0"/>
            </a:endParaRPr>
          </a:p>
        </p:txBody>
      </p:sp>
      <p:pic>
        <p:nvPicPr>
          <p:cNvPr id="4" name="Picture 3" descr="C:\Documents and Settings\xx\My Documents\Downloads\IMG-b1e93606772a7fdc271a116de64d4397-V.jpg"/>
          <p:cNvPicPr>
            <a:picLocks noChangeAspect="1" noChangeArrowheads="1"/>
          </p:cNvPicPr>
          <p:nvPr/>
        </p:nvPicPr>
        <p:blipFill>
          <a:blip r:embed="rId2"/>
          <a:srcRect/>
          <a:stretch>
            <a:fillRect/>
          </a:stretch>
        </p:blipFill>
        <p:spPr bwMode="auto">
          <a:xfrm>
            <a:off x="714348" y="1285860"/>
            <a:ext cx="3929090" cy="5214974"/>
          </a:xfrm>
          <a:prstGeom prst="rect">
            <a:avLst/>
          </a:prstGeom>
          <a:noFill/>
        </p:spPr>
      </p:pic>
      <p:pic>
        <p:nvPicPr>
          <p:cNvPr id="6" name="Picture 4" descr="C:\Documents and Settings\xx\My Documents\Downloads\IMG-e4a728ba45b10695370fa5d6407e15af-V.jpg"/>
          <p:cNvPicPr>
            <a:picLocks noChangeAspect="1" noChangeArrowheads="1"/>
          </p:cNvPicPr>
          <p:nvPr/>
        </p:nvPicPr>
        <p:blipFill>
          <a:blip r:embed="rId3"/>
          <a:srcRect/>
          <a:stretch>
            <a:fillRect/>
          </a:stretch>
        </p:blipFill>
        <p:spPr bwMode="auto">
          <a:xfrm>
            <a:off x="4572000" y="1285860"/>
            <a:ext cx="4000528" cy="5214974"/>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r-Latn-CS"/>
          </a:p>
        </p:txBody>
      </p:sp>
      <p:sp>
        <p:nvSpPr>
          <p:cNvPr id="3" name="Čuvar mjesta sadržaja 2"/>
          <p:cNvSpPr>
            <a:spLocks noGrp="1"/>
          </p:cNvSpPr>
          <p:nvPr>
            <p:ph idx="1"/>
          </p:nvPr>
        </p:nvSpPr>
        <p:spPr>
          <a:xfrm>
            <a:off x="304800" y="457200"/>
            <a:ext cx="8686800" cy="5622925"/>
          </a:xfrm>
        </p:spPr>
        <p:txBody>
          <a:bodyPr/>
          <a:lstStyle/>
          <a:p>
            <a:pPr>
              <a:buNone/>
            </a:pPr>
            <a:endParaRPr lang="sr-Cyrl-CS" dirty="0"/>
          </a:p>
          <a:p>
            <a:pPr algn="just">
              <a:buNone/>
            </a:pPr>
            <a:endParaRPr lang="sr-Cyrl-CS" dirty="0"/>
          </a:p>
          <a:p>
            <a:pPr algn="just">
              <a:buNone/>
            </a:pPr>
            <a:r>
              <a:rPr lang="sr-Cyrl-CS" dirty="0"/>
              <a:t>                    </a:t>
            </a:r>
            <a:r>
              <a:rPr lang="sr-Cyrl-CS" sz="4400" dirty="0">
                <a:solidFill>
                  <a:srgbClr val="002060"/>
                </a:solidFill>
                <a:latin typeface="Times New Roman" pitchFamily="18" charset="0"/>
                <a:cs typeface="Times New Roman" pitchFamily="18" charset="0"/>
              </a:rPr>
              <a:t>Хвала на пажњи.</a:t>
            </a:r>
            <a:endParaRPr lang="sr-Latn-CS" sz="4400" dirty="0">
              <a:solidFill>
                <a:srgbClr val="002060"/>
              </a:solidFill>
              <a:latin typeface="Times New Roman" pitchFamily="18" charset="0"/>
              <a:cs typeface="Times New Roman" pitchFamily="18" charset="0"/>
            </a:endParaRPr>
          </a:p>
          <a:p>
            <a:pPr>
              <a:buNone/>
            </a:pPr>
            <a:endParaRPr lang="sr-Cyrl-CS" sz="3200" dirty="0">
              <a:solidFill>
                <a:srgbClr val="002060"/>
              </a:solidFill>
              <a:latin typeface="Times New Roman" pitchFamily="18" charset="0"/>
              <a:cs typeface="Times New Roman" pitchFamily="18" charset="0"/>
            </a:endParaRPr>
          </a:p>
          <a:p>
            <a:pPr>
              <a:buNone/>
            </a:pPr>
            <a:endParaRPr lang="sr-Cyrl-CS" sz="3200" dirty="0">
              <a:solidFill>
                <a:srgbClr val="002060"/>
              </a:solidFill>
              <a:latin typeface="Times New Roman" pitchFamily="18" charset="0"/>
              <a:cs typeface="Times New Roman" pitchFamily="18" charset="0"/>
            </a:endParaRPr>
          </a:p>
          <a:p>
            <a:pPr>
              <a:buNone/>
            </a:pPr>
            <a:r>
              <a:rPr lang="sr-Cyrl-CS" sz="2800" dirty="0">
                <a:solidFill>
                  <a:srgbClr val="002060"/>
                </a:solidFill>
                <a:latin typeface="Times New Roman" pitchFamily="18" charset="0"/>
                <a:cs typeface="Times New Roman" pitchFamily="18" charset="0"/>
              </a:rPr>
              <a:t>                                           </a:t>
            </a:r>
            <a:r>
              <a:rPr lang="sr-Cyrl-CS" sz="2400" dirty="0">
                <a:solidFill>
                  <a:srgbClr val="002060"/>
                </a:solidFill>
                <a:latin typeface="Times New Roman" pitchFamily="18" charset="0"/>
                <a:cs typeface="Times New Roman" pitchFamily="18" charset="0"/>
              </a:rPr>
              <a:t>Презентацију припремили: </a:t>
            </a:r>
          </a:p>
          <a:p>
            <a:pPr>
              <a:buNone/>
            </a:pPr>
            <a:r>
              <a:rPr lang="sr-Cyrl-CS" sz="2400" dirty="0">
                <a:solidFill>
                  <a:srgbClr val="002060"/>
                </a:solidFill>
                <a:latin typeface="Times New Roman" pitchFamily="18" charset="0"/>
                <a:cs typeface="Times New Roman" pitchFamily="18" charset="0"/>
              </a:rPr>
              <a:t>                                                          1. Драган Вуковић, </a:t>
            </a:r>
          </a:p>
          <a:p>
            <a:pPr>
              <a:buNone/>
            </a:pPr>
            <a:r>
              <a:rPr lang="sr-Cyrl-CS" sz="2400" dirty="0">
                <a:solidFill>
                  <a:srgbClr val="002060"/>
                </a:solidFill>
                <a:latin typeface="Times New Roman" pitchFamily="18" charset="0"/>
                <a:cs typeface="Times New Roman" pitchFamily="18" charset="0"/>
              </a:rPr>
              <a:t>                                                          2. Милана Малетић,  </a:t>
            </a:r>
          </a:p>
          <a:p>
            <a:pPr>
              <a:buNone/>
            </a:pPr>
            <a:r>
              <a:rPr lang="sr-Cyrl-CS" sz="2400" dirty="0">
                <a:solidFill>
                  <a:srgbClr val="002060"/>
                </a:solidFill>
                <a:latin typeface="Times New Roman" pitchFamily="18" charset="0"/>
                <a:cs typeface="Times New Roman" pitchFamily="18" charset="0"/>
              </a:rPr>
              <a:t>                                                          3. Сања </a:t>
            </a:r>
            <a:r>
              <a:rPr lang="sr-Cyrl-CS" sz="2400" dirty="0" err="1">
                <a:solidFill>
                  <a:srgbClr val="002060"/>
                </a:solidFill>
                <a:latin typeface="Times New Roman" pitchFamily="18" charset="0"/>
                <a:cs typeface="Times New Roman" pitchFamily="18" charset="0"/>
              </a:rPr>
              <a:t>Миздрак</a:t>
            </a:r>
            <a:r>
              <a:rPr lang="sr-Cyrl-CS" sz="2400" dirty="0">
                <a:solidFill>
                  <a:srgbClr val="002060"/>
                </a:solidFill>
                <a:latin typeface="Times New Roman" pitchFamily="18" charset="0"/>
                <a:cs typeface="Times New Roman" pitchFamily="18" charset="0"/>
              </a:rPr>
              <a:t>.</a:t>
            </a:r>
          </a:p>
          <a:p>
            <a:pPr>
              <a:buNone/>
            </a:pPr>
            <a:endParaRPr lang="sr-Latn-C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r-Latn-CS"/>
          </a:p>
        </p:txBody>
      </p:sp>
      <p:sp>
        <p:nvSpPr>
          <p:cNvPr id="3" name="Čuvar mjesta sadržaja 2"/>
          <p:cNvSpPr>
            <a:spLocks noGrp="1"/>
          </p:cNvSpPr>
          <p:nvPr>
            <p:ph idx="1"/>
          </p:nvPr>
        </p:nvSpPr>
        <p:spPr>
          <a:xfrm>
            <a:off x="304800" y="457200"/>
            <a:ext cx="8686800" cy="5622925"/>
          </a:xfrm>
        </p:spPr>
        <p:txBody>
          <a:bodyPr>
            <a:normAutofit fontScale="77500" lnSpcReduction="20000"/>
          </a:bodyPr>
          <a:lstStyle/>
          <a:p>
            <a:pPr>
              <a:buNone/>
            </a:pPr>
            <a:r>
              <a:rPr lang="sr-Cyrl-CS" b="1" dirty="0">
                <a:solidFill>
                  <a:schemeClr val="tx1"/>
                </a:solidFill>
                <a:latin typeface="Times New Roman" pitchFamily="18" charset="0"/>
                <a:cs typeface="Times New Roman" pitchFamily="18" charset="0"/>
              </a:rPr>
              <a:t>    Појам продуженог боравка</a:t>
            </a:r>
            <a:endParaRPr lang="sr-Latn-CS" b="1" dirty="0">
              <a:solidFill>
                <a:schemeClr val="tx1"/>
              </a:solidFill>
              <a:latin typeface="Times New Roman" pitchFamily="18" charset="0"/>
              <a:cs typeface="Times New Roman" pitchFamily="18" charset="0"/>
            </a:endParaRPr>
          </a:p>
          <a:p>
            <a:pPr>
              <a:buNone/>
            </a:pPr>
            <a:r>
              <a:rPr lang="sr-Cyrl-CS" dirty="0">
                <a:solidFill>
                  <a:srgbClr val="002060"/>
                </a:solidFill>
                <a:latin typeface="Times New Roman" pitchFamily="18" charset="0"/>
                <a:cs typeface="Times New Roman" pitchFamily="18" charset="0"/>
              </a:rPr>
              <a:t>    </a:t>
            </a:r>
          </a:p>
          <a:p>
            <a:pPr>
              <a:buNone/>
            </a:pPr>
            <a:endParaRPr lang="sr-Cyrl-CS" dirty="0">
              <a:solidFill>
                <a:srgbClr val="002060"/>
              </a:solidFill>
              <a:latin typeface="Times New Roman" pitchFamily="18" charset="0"/>
              <a:cs typeface="Times New Roman" pitchFamily="18" charset="0"/>
            </a:endParaRPr>
          </a:p>
          <a:p>
            <a:pPr algn="just">
              <a:buNone/>
            </a:pPr>
            <a:r>
              <a:rPr lang="sr-Cyrl-CS" dirty="0">
                <a:solidFill>
                  <a:srgbClr val="002060"/>
                </a:solidFill>
                <a:latin typeface="Times New Roman" pitchFamily="18" charset="0"/>
                <a:cs typeface="Times New Roman" pitchFamily="18" charset="0"/>
              </a:rPr>
              <a:t>    Под појмом „продужени боравак ученика у школи“ најчешће се подразумијева посебан организациони облик васпитно – образовног рада у школи у коме се продужава рад са ученицима кроз рекреацију, забаву, одмор, израду домаћих задатака, културно провођење слободног времена, уз стручну помоћ васпитача и наставника, а све са циљем да се потпуније остваре циљеви и задаци васпитања и помогне савременој породици и родитељима. Постоји још неколико различитих дефиниција појма „продужени боравак“, а једна од њих каже да под појмом „продуженог боравка ученика у  школи“ разумијемо такву школу која за све своје ученике или само један дио (групе, одјељења) организује цјелодневни живот и рад према устаљеном програму.</a:t>
            </a:r>
            <a:endParaRPr lang="sr-Latn-CS" dirty="0">
              <a:solidFill>
                <a:srgbClr val="002060"/>
              </a:solidFill>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r-Latn-CS"/>
          </a:p>
        </p:txBody>
      </p:sp>
      <p:sp>
        <p:nvSpPr>
          <p:cNvPr id="3" name="Čuvar mjesta sadržaja 2"/>
          <p:cNvSpPr>
            <a:spLocks noGrp="1"/>
          </p:cNvSpPr>
          <p:nvPr>
            <p:ph idx="1"/>
          </p:nvPr>
        </p:nvSpPr>
        <p:spPr>
          <a:xfrm>
            <a:off x="304800" y="381000"/>
            <a:ext cx="8686800" cy="6019800"/>
          </a:xfrm>
        </p:spPr>
        <p:txBody>
          <a:bodyPr/>
          <a:lstStyle/>
          <a:p>
            <a:pPr>
              <a:buNone/>
            </a:pPr>
            <a:r>
              <a:rPr lang="sr-Cyrl-CS" b="1" dirty="0">
                <a:latin typeface="Times New Roman" pitchFamily="18" charset="0"/>
                <a:cs typeface="Times New Roman" pitchFamily="18" charset="0"/>
              </a:rPr>
              <a:t>   </a:t>
            </a:r>
            <a:r>
              <a:rPr lang="sr-Cyrl-CS" b="1" dirty="0">
                <a:solidFill>
                  <a:schemeClr val="tx1"/>
                </a:solidFill>
                <a:latin typeface="Times New Roman" pitchFamily="18" charset="0"/>
                <a:cs typeface="Times New Roman" pitchFamily="18" charset="0"/>
              </a:rPr>
              <a:t>Организација рада продуженог боравка </a:t>
            </a:r>
            <a:endParaRPr lang="sr-Latn-CS" dirty="0">
              <a:solidFill>
                <a:schemeClr val="tx1"/>
              </a:solidFill>
              <a:latin typeface="Times New Roman" pitchFamily="18" charset="0"/>
              <a:cs typeface="Times New Roman" pitchFamily="18" charset="0"/>
            </a:endParaRPr>
          </a:p>
          <a:p>
            <a:pPr>
              <a:buNone/>
            </a:pPr>
            <a:r>
              <a:rPr lang="sr-Cyrl-CS" dirty="0">
                <a:solidFill>
                  <a:srgbClr val="002060"/>
                </a:solidFill>
                <a:latin typeface="Times New Roman" pitchFamily="18" charset="0"/>
                <a:cs typeface="Times New Roman" pitchFamily="18" charset="0"/>
              </a:rPr>
              <a:t>   </a:t>
            </a:r>
          </a:p>
          <a:p>
            <a:pPr algn="just">
              <a:buNone/>
            </a:pPr>
            <a:r>
              <a:rPr lang="sr-Cyrl-CS" dirty="0">
                <a:solidFill>
                  <a:srgbClr val="002060"/>
                </a:solidFill>
                <a:latin typeface="Times New Roman" pitchFamily="18" charset="0"/>
                <a:cs typeface="Times New Roman" pitchFamily="18" charset="0"/>
              </a:rPr>
              <a:t>   Иако се у литератури помињу различити типови организације продуженог боравка, могућа су три облика, тј. продужени боравак могуће је организовати за групе ученика (хетерогена група састављена од дјеце приближно истог узраста, нпр. први, други и трећи разред), за одјељење (хомогена група), или више ученика истог разреда, али различитих одјељења.</a:t>
            </a:r>
            <a:endParaRPr lang="sr-Latn-CS" dirty="0">
              <a:solidFill>
                <a:srgbClr val="002060"/>
              </a:solidFill>
              <a:latin typeface="Times New Roman" pitchFamily="18" charset="0"/>
              <a:cs typeface="Times New Roman" pitchFamily="18" charset="0"/>
            </a:endParaRPr>
          </a:p>
          <a:p>
            <a:pPr>
              <a:buNone/>
            </a:pPr>
            <a:endParaRPr lang="sr-Latn-CS"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r-Latn-CS"/>
          </a:p>
        </p:txBody>
      </p:sp>
      <p:sp>
        <p:nvSpPr>
          <p:cNvPr id="3" name="Čuvar mjesta sadržaja 2"/>
          <p:cNvSpPr>
            <a:spLocks noGrp="1"/>
          </p:cNvSpPr>
          <p:nvPr>
            <p:ph idx="1"/>
          </p:nvPr>
        </p:nvSpPr>
        <p:spPr>
          <a:xfrm>
            <a:off x="304800" y="457200"/>
            <a:ext cx="8686800" cy="5622925"/>
          </a:xfrm>
        </p:spPr>
        <p:txBody>
          <a:bodyPr>
            <a:normAutofit fontScale="92500" lnSpcReduction="20000"/>
          </a:bodyPr>
          <a:lstStyle/>
          <a:p>
            <a:pPr>
              <a:buNone/>
            </a:pPr>
            <a:r>
              <a:rPr lang="sr-Cyrl-CS" dirty="0">
                <a:solidFill>
                  <a:srgbClr val="002060"/>
                </a:solidFill>
              </a:rPr>
              <a:t>   </a:t>
            </a:r>
          </a:p>
          <a:p>
            <a:pPr algn="just">
              <a:buNone/>
            </a:pPr>
            <a:r>
              <a:rPr lang="sr-Cyrl-CS" dirty="0">
                <a:solidFill>
                  <a:srgbClr val="002060"/>
                </a:solidFill>
                <a:latin typeface="Times New Roman" pitchFamily="18" charset="0"/>
                <a:cs typeface="Times New Roman" pitchFamily="18" charset="0"/>
              </a:rPr>
              <a:t>    За организацију продуженог боравка потребно је испунити одређене услове: просторне и материјално – техничке, али и кадровске. Простор треба да буде архитектонски обликован и да омогућава реализацију програмских садржаја и активности. </a:t>
            </a:r>
          </a:p>
          <a:p>
            <a:pPr algn="just">
              <a:buNone/>
            </a:pPr>
            <a:r>
              <a:rPr lang="sr-Cyrl-CS" dirty="0">
                <a:solidFill>
                  <a:srgbClr val="002060"/>
                </a:solidFill>
                <a:latin typeface="Times New Roman" pitchFamily="18" charset="0"/>
                <a:cs typeface="Times New Roman" pitchFamily="18" charset="0"/>
              </a:rPr>
              <a:t>   За слободно вријеме, рекреацију и забаву, исхрану и одмор треба користити просторије прилагођене тој </a:t>
            </a:r>
            <a:r>
              <a:rPr lang="sr-Cyrl-CS" dirty="0" err="1">
                <a:solidFill>
                  <a:srgbClr val="002060"/>
                </a:solidFill>
                <a:latin typeface="Times New Roman" pitchFamily="18" charset="0"/>
                <a:cs typeface="Times New Roman" pitchFamily="18" charset="0"/>
              </a:rPr>
              <a:t>намјени</a:t>
            </a:r>
            <a:r>
              <a:rPr lang="sr-Cyrl-CS" dirty="0">
                <a:solidFill>
                  <a:srgbClr val="002060"/>
                </a:solidFill>
                <a:latin typeface="Times New Roman" pitchFamily="18" charset="0"/>
                <a:cs typeface="Times New Roman" pitchFamily="18" charset="0"/>
              </a:rPr>
              <a:t>.</a:t>
            </a:r>
            <a:r>
              <a:rPr lang="en-US" dirty="0">
                <a:solidFill>
                  <a:srgbClr val="002060"/>
                </a:solidFill>
                <a:latin typeface="Times New Roman" pitchFamily="18" charset="0"/>
                <a:cs typeface="Times New Roman" pitchFamily="18" charset="0"/>
              </a:rPr>
              <a:t> </a:t>
            </a:r>
            <a:r>
              <a:rPr lang="sr-Cyrl-CS" dirty="0" err="1">
                <a:solidFill>
                  <a:srgbClr val="002060"/>
                </a:solidFill>
                <a:latin typeface="Times New Roman" pitchFamily="18" charset="0"/>
                <a:cs typeface="Times New Roman" pitchFamily="18" charset="0"/>
              </a:rPr>
              <a:t>Намјештај</a:t>
            </a:r>
            <a:r>
              <a:rPr lang="sr-Cyrl-CS" dirty="0">
                <a:solidFill>
                  <a:srgbClr val="002060"/>
                </a:solidFill>
                <a:latin typeface="Times New Roman" pitchFamily="18" charset="0"/>
                <a:cs typeface="Times New Roman" pitchFamily="18" charset="0"/>
              </a:rPr>
              <a:t> треба да буде функционалан. Значајан  је и простор изван школске зграде, за боравак на свјежем ваздуху, игру, спортске активности и сл.</a:t>
            </a:r>
            <a:endParaRPr lang="sr-Latn-CS" dirty="0">
              <a:solidFill>
                <a:srgbClr val="002060"/>
              </a:solidFill>
              <a:latin typeface="Times New Roman" pitchFamily="18" charset="0"/>
              <a:cs typeface="Times New Roman" pitchFamily="18" charset="0"/>
            </a:endParaRPr>
          </a:p>
          <a:p>
            <a:pPr>
              <a:buNone/>
            </a:pPr>
            <a:endParaRPr lang="sr-Latn-CS" sz="35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r-Latn-CS"/>
          </a:p>
        </p:txBody>
      </p:sp>
      <p:sp>
        <p:nvSpPr>
          <p:cNvPr id="3" name="Čuvar mjesta sadržaja 2"/>
          <p:cNvSpPr>
            <a:spLocks noGrp="1"/>
          </p:cNvSpPr>
          <p:nvPr>
            <p:ph idx="1"/>
          </p:nvPr>
        </p:nvSpPr>
        <p:spPr>
          <a:xfrm>
            <a:off x="304800" y="457200"/>
            <a:ext cx="8686800" cy="5943600"/>
          </a:xfrm>
        </p:spPr>
        <p:txBody>
          <a:bodyPr>
            <a:normAutofit fontScale="55000" lnSpcReduction="20000"/>
          </a:bodyPr>
          <a:lstStyle/>
          <a:p>
            <a:pPr>
              <a:buNone/>
            </a:pPr>
            <a:r>
              <a:rPr lang="sr-Cyrl-CS" dirty="0">
                <a:solidFill>
                  <a:srgbClr val="002060"/>
                </a:solidFill>
                <a:latin typeface="Times New Roman" pitchFamily="18" charset="0"/>
                <a:cs typeface="Times New Roman" pitchFamily="18" charset="0"/>
              </a:rPr>
              <a:t>   </a:t>
            </a:r>
          </a:p>
          <a:p>
            <a:pPr>
              <a:buNone/>
            </a:pPr>
            <a:endParaRPr lang="sr-Cyrl-CS" dirty="0">
              <a:solidFill>
                <a:srgbClr val="002060"/>
              </a:solidFill>
              <a:latin typeface="Times New Roman" pitchFamily="18" charset="0"/>
              <a:cs typeface="Times New Roman" pitchFamily="18" charset="0"/>
            </a:endParaRPr>
          </a:p>
          <a:p>
            <a:pPr algn="just">
              <a:buNone/>
            </a:pPr>
            <a:r>
              <a:rPr lang="sr-Cyrl-CS" dirty="0">
                <a:solidFill>
                  <a:srgbClr val="002060"/>
                </a:solidFill>
                <a:latin typeface="Times New Roman" pitchFamily="18" charset="0"/>
                <a:cs typeface="Times New Roman" pitchFamily="18" charset="0"/>
              </a:rPr>
              <a:t>     </a:t>
            </a:r>
            <a:r>
              <a:rPr lang="sr-Cyrl-CS" sz="4400" dirty="0">
                <a:solidFill>
                  <a:srgbClr val="002060"/>
                </a:solidFill>
                <a:latin typeface="Times New Roman" pitchFamily="18" charset="0"/>
                <a:cs typeface="Times New Roman" pitchFamily="18" charset="0"/>
              </a:rPr>
              <a:t>Продужени боравак у нашој школи почиње са радом у школској  2019/20. години.</a:t>
            </a:r>
            <a:endParaRPr lang="sr-Latn-CS" sz="4400" dirty="0">
              <a:solidFill>
                <a:srgbClr val="002060"/>
              </a:solidFill>
              <a:latin typeface="Times New Roman" pitchFamily="18" charset="0"/>
              <a:cs typeface="Times New Roman" pitchFamily="18" charset="0"/>
            </a:endParaRPr>
          </a:p>
          <a:p>
            <a:pPr algn="just">
              <a:buNone/>
            </a:pPr>
            <a:r>
              <a:rPr lang="sr-Cyrl-CS" sz="4400" dirty="0">
                <a:solidFill>
                  <a:srgbClr val="002060"/>
                </a:solidFill>
                <a:latin typeface="Times New Roman" pitchFamily="18" charset="0"/>
                <a:cs typeface="Times New Roman" pitchFamily="18" charset="0"/>
              </a:rPr>
              <a:t>    У наш продужени боравак је уписано 90 ученика који су подијељени у 3 хетерогене групе. Са њима рад</a:t>
            </a:r>
            <a:r>
              <a:rPr lang="en-US" sz="4400" dirty="0">
                <a:solidFill>
                  <a:srgbClr val="002060"/>
                </a:solidFill>
                <a:latin typeface="Times New Roman" pitchFamily="18" charset="0"/>
                <a:cs typeface="Times New Roman" pitchFamily="18" charset="0"/>
              </a:rPr>
              <a:t>e</a:t>
            </a:r>
            <a:r>
              <a:rPr lang="sr-Cyrl-CS" sz="4400" dirty="0">
                <a:solidFill>
                  <a:srgbClr val="002060"/>
                </a:solidFill>
                <a:latin typeface="Times New Roman" pitchFamily="18" charset="0"/>
                <a:cs typeface="Times New Roman" pitchFamily="18" charset="0"/>
              </a:rPr>
              <a:t> три водитеља продуженог боравка. Радно вријеме продуженог б</a:t>
            </a:r>
            <a:r>
              <a:rPr lang="en-US" sz="4400" dirty="0">
                <a:solidFill>
                  <a:srgbClr val="002060"/>
                </a:solidFill>
                <a:latin typeface="Times New Roman" pitchFamily="18" charset="0"/>
                <a:cs typeface="Times New Roman" pitchFamily="18" charset="0"/>
              </a:rPr>
              <a:t>o</a:t>
            </a:r>
            <a:r>
              <a:rPr lang="sr-Cyrl-CS" sz="4400" dirty="0" err="1">
                <a:solidFill>
                  <a:srgbClr val="002060"/>
                </a:solidFill>
                <a:latin typeface="Times New Roman" pitchFamily="18" charset="0"/>
                <a:cs typeface="Times New Roman" pitchFamily="18" charset="0"/>
              </a:rPr>
              <a:t>равка</a:t>
            </a:r>
            <a:r>
              <a:rPr lang="sr-Cyrl-CS" sz="4400" dirty="0">
                <a:solidFill>
                  <a:srgbClr val="002060"/>
                </a:solidFill>
                <a:latin typeface="Times New Roman" pitchFamily="18" charset="0"/>
                <a:cs typeface="Times New Roman" pitchFamily="18" charset="0"/>
              </a:rPr>
              <a:t> је од 6:30 до 17:00 тако да ученици у продужени боравак могу доћи прије и послије наставе. </a:t>
            </a:r>
          </a:p>
          <a:p>
            <a:pPr>
              <a:buNone/>
            </a:pPr>
            <a:r>
              <a:rPr lang="sr-Cyrl-CS" sz="4400" dirty="0">
                <a:solidFill>
                  <a:srgbClr val="002060"/>
                </a:solidFill>
                <a:latin typeface="Times New Roman" pitchFamily="18" charset="0"/>
                <a:cs typeface="Times New Roman" pitchFamily="18" charset="0"/>
              </a:rPr>
              <a:t>     </a:t>
            </a:r>
          </a:p>
          <a:p>
            <a:pPr>
              <a:buNone/>
            </a:pPr>
            <a:r>
              <a:rPr lang="sr-Cyrl-CS" sz="4400" dirty="0">
                <a:solidFill>
                  <a:srgbClr val="002060"/>
                </a:solidFill>
                <a:latin typeface="Times New Roman" pitchFamily="18" charset="0"/>
                <a:cs typeface="Times New Roman" pitchFamily="18" charset="0"/>
              </a:rPr>
              <a:t>     Распоред рада по смјенама:</a:t>
            </a:r>
          </a:p>
          <a:p>
            <a:pPr marL="0" indent="0">
              <a:buNone/>
            </a:pPr>
            <a:r>
              <a:rPr lang="sr-Cyrl-CS" sz="4400" dirty="0">
                <a:solidFill>
                  <a:srgbClr val="002060"/>
                </a:solidFill>
                <a:latin typeface="Times New Roman" pitchFamily="18" charset="0"/>
                <a:cs typeface="Times New Roman" pitchFamily="18" charset="0"/>
              </a:rPr>
              <a:t>     1. Прва смјена траје од 6:30 до 12:30, </a:t>
            </a:r>
          </a:p>
          <a:p>
            <a:pPr marL="0" indent="0">
              <a:buNone/>
            </a:pPr>
            <a:r>
              <a:rPr lang="sr-Cyrl-CS" sz="4400" dirty="0">
                <a:solidFill>
                  <a:srgbClr val="002060"/>
                </a:solidFill>
                <a:latin typeface="Times New Roman" pitchFamily="18" charset="0"/>
                <a:cs typeface="Times New Roman" pitchFamily="18" charset="0"/>
              </a:rPr>
              <a:t>     2. Друга смјена од 11:00 до 17:00.</a:t>
            </a:r>
          </a:p>
          <a:p>
            <a:pPr>
              <a:buNone/>
            </a:pPr>
            <a:endParaRPr lang="sr-Cyrl-CS" sz="3800" dirty="0">
              <a:solidFill>
                <a:srgbClr val="002060"/>
              </a:solidFill>
              <a:latin typeface="Times New Roman" pitchFamily="18" charset="0"/>
              <a:cs typeface="Times New Roman" pitchFamily="18" charset="0"/>
            </a:endParaRPr>
          </a:p>
          <a:p>
            <a:pPr>
              <a:buNone/>
            </a:pPr>
            <a:r>
              <a:rPr lang="sr-Cyrl-CS" sz="3800" dirty="0">
                <a:solidFill>
                  <a:srgbClr val="002060"/>
                </a:solidFill>
                <a:latin typeface="Times New Roman" pitchFamily="18" charset="0"/>
                <a:cs typeface="Times New Roman" pitchFamily="18" charset="0"/>
              </a:rPr>
              <a:t>     </a:t>
            </a:r>
            <a:r>
              <a:rPr lang="sr-Cyrl-CS" sz="4400" dirty="0">
                <a:solidFill>
                  <a:srgbClr val="002060"/>
                </a:solidFill>
                <a:latin typeface="Times New Roman" pitchFamily="18" charset="0"/>
                <a:cs typeface="Times New Roman" pitchFamily="18" charset="0"/>
              </a:rPr>
              <a:t>У свакој од ових смјена ради по један водитељ с тим да један водитељ ради сваки дан у периоду од 9:00 до 15 сати. </a:t>
            </a:r>
          </a:p>
          <a:p>
            <a:pPr>
              <a:buNone/>
            </a:pPr>
            <a:r>
              <a:rPr lang="sr-Cyrl-CS" sz="3800" dirty="0">
                <a:solidFill>
                  <a:srgbClr val="002060"/>
                </a:solidFill>
                <a:latin typeface="Times New Roman" pitchFamily="18" charset="0"/>
                <a:cs typeface="Times New Roman" pitchFamily="18" charset="0"/>
              </a:rPr>
              <a:t>     </a:t>
            </a:r>
            <a:r>
              <a:rPr lang="sr-Cyrl-CS" sz="4400" dirty="0">
                <a:solidFill>
                  <a:srgbClr val="002060"/>
                </a:solidFill>
                <a:latin typeface="Times New Roman" pitchFamily="18" charset="0"/>
                <a:cs typeface="Times New Roman" pitchFamily="18" charset="0"/>
              </a:rPr>
              <a:t>Сва три водитеља су присутна у периоду од 11:00 до 12:30.</a:t>
            </a:r>
            <a:endParaRPr lang="sr-Latn-CS" sz="4400" dirty="0">
              <a:solidFill>
                <a:srgbClr val="002060"/>
              </a:solidFill>
              <a:latin typeface="Times New Roman" pitchFamily="18" charset="0"/>
              <a:cs typeface="Times New Roman" pitchFamily="18" charset="0"/>
            </a:endParaRPr>
          </a:p>
          <a:p>
            <a:pPr>
              <a:buNone/>
            </a:pPr>
            <a:endParaRPr lang="sr-Latn-C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r-Latn-CS"/>
          </a:p>
        </p:txBody>
      </p:sp>
      <p:sp>
        <p:nvSpPr>
          <p:cNvPr id="3" name="Čuvar mjesta sadržaja 2"/>
          <p:cNvSpPr>
            <a:spLocks noGrp="1"/>
          </p:cNvSpPr>
          <p:nvPr>
            <p:ph idx="1"/>
          </p:nvPr>
        </p:nvSpPr>
        <p:spPr>
          <a:xfrm>
            <a:off x="304800" y="457200"/>
            <a:ext cx="8686800" cy="5622925"/>
          </a:xfrm>
        </p:spPr>
        <p:txBody>
          <a:bodyPr>
            <a:normAutofit fontScale="92500"/>
          </a:bodyPr>
          <a:lstStyle/>
          <a:p>
            <a:pPr>
              <a:buNone/>
            </a:pPr>
            <a:r>
              <a:rPr lang="bs-Cyrl-BA" b="1" dirty="0"/>
              <a:t>  </a:t>
            </a:r>
            <a:r>
              <a:rPr lang="bs-Cyrl-BA" sz="3600" b="1" dirty="0">
                <a:solidFill>
                  <a:srgbClr val="002060"/>
                </a:solidFill>
                <a:latin typeface="Times New Roman" pitchFamily="18" charset="0"/>
                <a:cs typeface="Times New Roman" pitchFamily="18" charset="0"/>
              </a:rPr>
              <a:t> </a:t>
            </a:r>
          </a:p>
          <a:p>
            <a:pPr>
              <a:buNone/>
            </a:pPr>
            <a:endParaRPr lang="bs-Cyrl-BA" sz="3600" b="1" dirty="0">
              <a:solidFill>
                <a:srgbClr val="002060"/>
              </a:solidFill>
              <a:latin typeface="Times New Roman" pitchFamily="18" charset="0"/>
              <a:cs typeface="Times New Roman" pitchFamily="18" charset="0"/>
            </a:endParaRPr>
          </a:p>
          <a:p>
            <a:pPr>
              <a:buNone/>
            </a:pPr>
            <a:r>
              <a:rPr lang="bs-Cyrl-BA" sz="3600" b="1" dirty="0">
                <a:solidFill>
                  <a:srgbClr val="002060"/>
                </a:solidFill>
                <a:latin typeface="Times New Roman" pitchFamily="18" charset="0"/>
                <a:cs typeface="Times New Roman" pitchFamily="18" charset="0"/>
              </a:rPr>
              <a:t>   Располажемо са једном учионицом за одмор и слободне активности, одвојеним простором за учење и израду домаће задаће и школским игралиштем. </a:t>
            </a:r>
          </a:p>
          <a:p>
            <a:pPr>
              <a:buNone/>
            </a:pPr>
            <a:r>
              <a:rPr lang="bs-Cyrl-BA" sz="3600" b="1" dirty="0">
                <a:solidFill>
                  <a:srgbClr val="002060"/>
                </a:solidFill>
                <a:latin typeface="Times New Roman" pitchFamily="18" charset="0"/>
                <a:cs typeface="Times New Roman" pitchFamily="18" charset="0"/>
              </a:rPr>
              <a:t>   Опремљеност учионице савременом технологијом олакшава, односно чини ефикаснијим рад како ученика тако и водитеља.</a:t>
            </a:r>
            <a:endParaRPr lang="sr-Latn-CS" sz="3600" dirty="0">
              <a:solidFill>
                <a:srgbClr val="002060"/>
              </a:solidFill>
              <a:latin typeface="Times New Roman" pitchFamily="18" charset="0"/>
              <a:cs typeface="Times New Roman" pitchFamily="18" charset="0"/>
            </a:endParaRPr>
          </a:p>
          <a:p>
            <a:pPr>
              <a:buNone/>
            </a:pPr>
            <a:endParaRPr lang="sr-Latn-C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r-Cyrl-CS" sz="2400" dirty="0">
                <a:solidFill>
                  <a:schemeClr val="tx1"/>
                </a:solidFill>
                <a:latin typeface="Times New Roman" pitchFamily="18" charset="0"/>
                <a:cs typeface="Times New Roman" pitchFamily="18" charset="0"/>
              </a:rPr>
              <a:t>Учионица за учење и израду домаће задаће</a:t>
            </a:r>
            <a:endParaRPr lang="sr-Latn-CS" sz="2400" dirty="0">
              <a:solidFill>
                <a:schemeClr val="tx1"/>
              </a:solidFill>
              <a:latin typeface="Times New Roman" pitchFamily="18" charset="0"/>
              <a:cs typeface="Times New Roman" pitchFamily="18" charset="0"/>
            </a:endParaRPr>
          </a:p>
        </p:txBody>
      </p:sp>
      <p:pic>
        <p:nvPicPr>
          <p:cNvPr id="6" name="Picture 2" descr="C:\Documents and Settings\xx\My Documents\Downloads\IMG-15185164a7ee6d8aa440190417c9213c-V.jpg"/>
          <p:cNvPicPr>
            <a:picLocks noChangeAspect="1" noChangeArrowheads="1"/>
          </p:cNvPicPr>
          <p:nvPr/>
        </p:nvPicPr>
        <p:blipFill>
          <a:blip r:embed="rId2"/>
          <a:srcRect/>
          <a:stretch>
            <a:fillRect/>
          </a:stretch>
        </p:blipFill>
        <p:spPr bwMode="auto">
          <a:xfrm>
            <a:off x="500034" y="3571876"/>
            <a:ext cx="8262966" cy="2928958"/>
          </a:xfrm>
          <a:prstGeom prst="rect">
            <a:avLst/>
          </a:prstGeom>
          <a:noFill/>
        </p:spPr>
      </p:pic>
      <p:pic>
        <p:nvPicPr>
          <p:cNvPr id="8" name="Picture 3" descr="C:\Documents and Settings\xx\My Documents\Downloads\IMG-f0093f38a69826d244a4c8149b756be3-V.jpg"/>
          <p:cNvPicPr>
            <a:picLocks noGrp="1" noChangeAspect="1" noChangeArrowheads="1"/>
          </p:cNvPicPr>
          <p:nvPr>
            <p:ph idx="1"/>
          </p:nvPr>
        </p:nvPicPr>
        <p:blipFill>
          <a:blip r:embed="rId3" cstate="print"/>
          <a:srcRect/>
          <a:stretch>
            <a:fillRect/>
          </a:stretch>
        </p:blipFill>
        <p:spPr bwMode="auto">
          <a:xfrm>
            <a:off x="500034" y="1071546"/>
            <a:ext cx="4071966" cy="2500330"/>
          </a:xfrm>
          <a:prstGeom prst="rect">
            <a:avLst/>
          </a:prstGeom>
          <a:noFill/>
        </p:spPr>
      </p:pic>
      <p:pic>
        <p:nvPicPr>
          <p:cNvPr id="9" name="Picture 4" descr="C:\Documents and Settings\xx\My Documents\Downloads\IMG-0b90cdca3357e6231e854c631db46582-V.jpg"/>
          <p:cNvPicPr>
            <a:picLocks noChangeAspect="1" noChangeArrowheads="1"/>
          </p:cNvPicPr>
          <p:nvPr/>
        </p:nvPicPr>
        <p:blipFill>
          <a:blip r:embed="rId4" cstate="print"/>
          <a:srcRect/>
          <a:stretch>
            <a:fillRect/>
          </a:stretch>
        </p:blipFill>
        <p:spPr bwMode="auto">
          <a:xfrm>
            <a:off x="4572000" y="1071546"/>
            <a:ext cx="4000528" cy="250032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r-Cyrl-CS" sz="2400" dirty="0">
                <a:solidFill>
                  <a:schemeClr val="tx1"/>
                </a:solidFill>
                <a:latin typeface="Times New Roman" pitchFamily="18" charset="0"/>
                <a:cs typeface="Times New Roman" pitchFamily="18" charset="0"/>
              </a:rPr>
              <a:t>Простор за активан и пасиван одмор</a:t>
            </a:r>
            <a:endParaRPr lang="sr-Latn-CS" sz="2400" dirty="0">
              <a:solidFill>
                <a:schemeClr val="tx1"/>
              </a:solidFill>
              <a:latin typeface="Times New Roman" pitchFamily="18" charset="0"/>
              <a:cs typeface="Times New Roman" pitchFamily="18" charset="0"/>
            </a:endParaRPr>
          </a:p>
        </p:txBody>
      </p:sp>
      <p:pic>
        <p:nvPicPr>
          <p:cNvPr id="11" name="Picture 6" descr="C:\Documents and Settings\xx\My Documents\Downloads\IMG-efcd56ddad0901d1ad0b360099dcca70-V.jpg"/>
          <p:cNvPicPr>
            <a:picLocks noGrp="1" noChangeAspect="1" noChangeArrowheads="1"/>
          </p:cNvPicPr>
          <p:nvPr>
            <p:ph idx="1"/>
          </p:nvPr>
        </p:nvPicPr>
        <p:blipFill>
          <a:blip r:embed="rId2" cstate="print"/>
          <a:srcRect/>
          <a:stretch>
            <a:fillRect/>
          </a:stretch>
        </p:blipFill>
        <p:spPr bwMode="auto">
          <a:xfrm>
            <a:off x="357158" y="1285860"/>
            <a:ext cx="3714776" cy="2643206"/>
          </a:xfrm>
          <a:prstGeom prst="rect">
            <a:avLst/>
          </a:prstGeom>
          <a:noFill/>
        </p:spPr>
      </p:pic>
      <p:pic>
        <p:nvPicPr>
          <p:cNvPr id="12" name="Picture 8" descr="C:\Documents and Settings\xx\My Documents\Downloads\IMG-fcf24209306d69d037cc2c6aab6e4329-V.jpg"/>
          <p:cNvPicPr>
            <a:picLocks noChangeAspect="1" noChangeArrowheads="1"/>
          </p:cNvPicPr>
          <p:nvPr/>
        </p:nvPicPr>
        <p:blipFill>
          <a:blip r:embed="rId3" cstate="print"/>
          <a:srcRect/>
          <a:stretch>
            <a:fillRect/>
          </a:stretch>
        </p:blipFill>
        <p:spPr bwMode="auto">
          <a:xfrm>
            <a:off x="4071934" y="1285860"/>
            <a:ext cx="4071966" cy="2643206"/>
          </a:xfrm>
          <a:prstGeom prst="rect">
            <a:avLst/>
          </a:prstGeom>
          <a:noFill/>
        </p:spPr>
      </p:pic>
      <p:pic>
        <p:nvPicPr>
          <p:cNvPr id="13" name="Picture 10" descr="C:\Documents and Settings\xx\My Documents\Downloads\IMG-e34079bea9d3160d731487dbde46c42d-V.jpg"/>
          <p:cNvPicPr>
            <a:picLocks noChangeAspect="1" noChangeArrowheads="1"/>
          </p:cNvPicPr>
          <p:nvPr/>
        </p:nvPicPr>
        <p:blipFill>
          <a:blip r:embed="rId4" cstate="print"/>
          <a:srcRect/>
          <a:stretch>
            <a:fillRect/>
          </a:stretch>
        </p:blipFill>
        <p:spPr bwMode="auto">
          <a:xfrm>
            <a:off x="357158" y="3929066"/>
            <a:ext cx="3714776" cy="2571768"/>
          </a:xfrm>
          <a:prstGeom prst="rect">
            <a:avLst/>
          </a:prstGeom>
          <a:noFill/>
        </p:spPr>
      </p:pic>
      <p:pic>
        <p:nvPicPr>
          <p:cNvPr id="14" name="Picture 11" descr="C:\Documents and Settings\xx\My Documents\Downloads\IMG-36c88ec76d1b51f53ecf7322bc552c17-V.jpg"/>
          <p:cNvPicPr>
            <a:picLocks noChangeAspect="1" noChangeArrowheads="1"/>
          </p:cNvPicPr>
          <p:nvPr/>
        </p:nvPicPr>
        <p:blipFill>
          <a:blip r:embed="rId5" cstate="print"/>
          <a:srcRect/>
          <a:stretch>
            <a:fillRect/>
          </a:stretch>
        </p:blipFill>
        <p:spPr bwMode="auto">
          <a:xfrm>
            <a:off x="4071934" y="3929066"/>
            <a:ext cx="4071966" cy="2571768"/>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taza">
  <a:themeElements>
    <a:clrScheme name="Staz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Staz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taz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515</TotalTime>
  <Words>1996</Words>
  <Application>Microsoft Office PowerPoint</Application>
  <PresentationFormat>On-screen Show (4:3)</PresentationFormat>
  <Paragraphs>143</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Franklin Gothic Book</vt:lpstr>
      <vt:lpstr>Franklin Gothic Medium</vt:lpstr>
      <vt:lpstr>Times New Roman</vt:lpstr>
      <vt:lpstr>Wingdings</vt:lpstr>
      <vt:lpstr>Wingdings 2</vt:lpstr>
      <vt:lpstr>Staza</vt:lpstr>
      <vt:lpstr>ЈУ ОШ “ВУК КАРАЏИЋ” ТЕСЛИЋ</vt:lpstr>
      <vt:lpstr>Примјери добре праксе – продужени боравак и   методологија усмјерена на дијете </vt:lpstr>
      <vt:lpstr>PowerPoint Presentation</vt:lpstr>
      <vt:lpstr>PowerPoint Presentation</vt:lpstr>
      <vt:lpstr>PowerPoint Presentation</vt:lpstr>
      <vt:lpstr>PowerPoint Presentation</vt:lpstr>
      <vt:lpstr>PowerPoint Presentation</vt:lpstr>
      <vt:lpstr>Учионица за учење и израду домаће задаће</vt:lpstr>
      <vt:lpstr>Простор за активан и пасиван одмор</vt:lpstr>
      <vt:lpstr>Садржаји програма  рада у продуженом боравку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ЈУ ОШ “ВУК КАРАЏИЋ” ТЕСЛИЋ</dc:title>
  <dc:creator/>
  <cp:lastModifiedBy>Gordana Popadić</cp:lastModifiedBy>
  <cp:revision>139</cp:revision>
  <dcterms:created xsi:type="dcterms:W3CDTF">2006-08-16T00:00:00Z</dcterms:created>
  <dcterms:modified xsi:type="dcterms:W3CDTF">2022-02-21T09:52:09Z</dcterms:modified>
</cp:coreProperties>
</file>