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2"/>
  </p:notesMasterIdLst>
  <p:sldIdLst>
    <p:sldId id="256" r:id="rId2"/>
    <p:sldId id="305" r:id="rId3"/>
    <p:sldId id="257" r:id="rId4"/>
    <p:sldId id="299" r:id="rId5"/>
    <p:sldId id="258" r:id="rId6"/>
    <p:sldId id="259" r:id="rId7"/>
    <p:sldId id="260" r:id="rId8"/>
    <p:sldId id="261" r:id="rId9"/>
    <p:sldId id="262" r:id="rId10"/>
    <p:sldId id="264" r:id="rId11"/>
    <p:sldId id="263" r:id="rId12"/>
    <p:sldId id="265" r:id="rId13"/>
    <p:sldId id="266" r:id="rId14"/>
    <p:sldId id="267" r:id="rId15"/>
    <p:sldId id="300" r:id="rId16"/>
    <p:sldId id="268" r:id="rId17"/>
    <p:sldId id="269" r:id="rId18"/>
    <p:sldId id="270" r:id="rId19"/>
    <p:sldId id="271" r:id="rId20"/>
    <p:sldId id="272" r:id="rId21"/>
    <p:sldId id="273" r:id="rId22"/>
    <p:sldId id="274" r:id="rId23"/>
    <p:sldId id="275" r:id="rId24"/>
    <p:sldId id="276" r:id="rId25"/>
    <p:sldId id="277" r:id="rId26"/>
    <p:sldId id="301" r:id="rId27"/>
    <p:sldId id="278" r:id="rId28"/>
    <p:sldId id="279" r:id="rId29"/>
    <p:sldId id="280" r:id="rId30"/>
    <p:sldId id="281" r:id="rId31"/>
    <p:sldId id="282" r:id="rId32"/>
    <p:sldId id="283" r:id="rId33"/>
    <p:sldId id="284" r:id="rId34"/>
    <p:sldId id="285" r:id="rId35"/>
    <p:sldId id="287" r:id="rId36"/>
    <p:sldId id="286" r:id="rId37"/>
    <p:sldId id="302" r:id="rId38"/>
    <p:sldId id="288" r:id="rId39"/>
    <p:sldId id="289" r:id="rId40"/>
    <p:sldId id="290" r:id="rId41"/>
    <p:sldId id="291" r:id="rId42"/>
    <p:sldId id="292" r:id="rId43"/>
    <p:sldId id="293" r:id="rId44"/>
    <p:sldId id="294" r:id="rId45"/>
    <p:sldId id="295" r:id="rId46"/>
    <p:sldId id="296" r:id="rId47"/>
    <p:sldId id="297" r:id="rId48"/>
    <p:sldId id="298" r:id="rId49"/>
    <p:sldId id="303" r:id="rId50"/>
    <p:sldId id="3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579"/>
    <a:srgbClr val="FCF5FD"/>
    <a:srgbClr val="FFFF99"/>
    <a:srgbClr val="E7D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01" autoAdjust="0"/>
  </p:normalViewPr>
  <p:slideViewPr>
    <p:cSldViewPr snapToGrid="0">
      <p:cViewPr varScale="1">
        <p:scale>
          <a:sx n="70" d="100"/>
          <a:sy n="70" d="100"/>
        </p:scale>
        <p:origin x="112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84FE5-E1E5-48BF-8F07-7C414EA03B51}"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815A4-3DEE-4B9C-8056-C43A32E70F22}" type="slidenum">
              <a:rPr lang="en-US" smtClean="0"/>
              <a:t>‹#›</a:t>
            </a:fld>
            <a:endParaRPr lang="en-US"/>
          </a:p>
        </p:txBody>
      </p:sp>
    </p:spTree>
    <p:extLst>
      <p:ext uri="{BB962C8B-B14F-4D97-AF65-F5344CB8AC3E}">
        <p14:creationId xmlns:p14="http://schemas.microsoft.com/office/powerpoint/2010/main" val="416134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a:t>
            </a:fld>
            <a:endParaRPr lang="en-US"/>
          </a:p>
        </p:txBody>
      </p:sp>
    </p:spTree>
    <p:extLst>
      <p:ext uri="{BB962C8B-B14F-4D97-AF65-F5344CB8AC3E}">
        <p14:creationId xmlns:p14="http://schemas.microsoft.com/office/powerpoint/2010/main" val="302331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можете укључити додатну документацију – само оне информације које су најрелевантније и најважније за документовање/опис проблема, нпр. сажетке истраживања; табеле, графиконе, дијараме или ГРАФИКЕ које презентују важне информације. Комплетне извјештаје или релевантне документе приложите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12</a:t>
            </a:fld>
            <a:endParaRPr lang="en-US"/>
          </a:p>
        </p:txBody>
      </p:sp>
    </p:spTree>
    <p:extLst>
      <p:ext uri="{BB962C8B-B14F-4D97-AF65-F5344CB8AC3E}">
        <p14:creationId xmlns:p14="http://schemas.microsoft.com/office/powerpoint/2010/main" val="24093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Овдје требају бити наведени сви извори информација, формални или неформални, које сте користили за овај дио дигиталног портфолија (Објашњење проблема).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13</a:t>
            </a:fld>
            <a:endParaRPr lang="en-US"/>
          </a:p>
        </p:txBody>
      </p:sp>
    </p:spTree>
    <p:extLst>
      <p:ext uri="{BB962C8B-B14F-4D97-AF65-F5344CB8AC3E}">
        <p14:creationId xmlns:p14="http://schemas.microsoft.com/office/powerpoint/2010/main" val="159644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требате укључити видео презентацију објашњења проблема. Видео презентација се може састојати од:</a:t>
            </a:r>
          </a:p>
          <a:p>
            <a:pPr marL="171450" indent="-171450">
              <a:buFontTx/>
              <a:buChar char="-"/>
            </a:pPr>
            <a:r>
              <a:rPr lang="bs-Cyrl-BA" b="1" dirty="0"/>
              <a:t>ДВА видео клипа, 2 минуте сваки </a:t>
            </a:r>
            <a:r>
              <a:rPr lang="bs-Cyrl-BA" dirty="0"/>
              <a:t>(први видео клип: један ученик говори 2 минуте, други видео клип: други ученик говори 2 минуте) </a:t>
            </a:r>
          </a:p>
          <a:p>
            <a:pPr marL="0" indent="0">
              <a:buFontTx/>
              <a:buNone/>
            </a:pPr>
            <a:r>
              <a:rPr lang="bs-Cyrl-BA" b="1" dirty="0"/>
              <a:t>ИЛИ</a:t>
            </a:r>
            <a:r>
              <a:rPr lang="bs-Cyrl-BA" dirty="0"/>
              <a:t>  </a:t>
            </a:r>
          </a:p>
          <a:p>
            <a:pPr marL="171450" indent="-171450">
              <a:buFontTx/>
              <a:buChar char="-"/>
            </a:pPr>
            <a:r>
              <a:rPr lang="bs-Cyrl-BA" b="1" dirty="0"/>
              <a:t>ЈЕДНОГ видео клипа у трајању од 4 минуте</a:t>
            </a:r>
            <a:r>
              <a:rPr lang="bs-Cyrl-BA" dirty="0"/>
              <a:t> у којем један ученик презентује, а након тога други.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14</a:t>
            </a:fld>
            <a:endParaRPr lang="en-US"/>
          </a:p>
        </p:txBody>
      </p:sp>
    </p:spTree>
    <p:extLst>
      <p:ext uri="{BB962C8B-B14F-4D97-AF65-F5344CB8AC3E}">
        <p14:creationId xmlns:p14="http://schemas.microsoft.com/office/powerpoint/2010/main" val="106711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Након што цијела група одабере алтернативне мјере јавне политике које ће бити укључене у дигитални портфолио, требате провјерити да свака од предложених мјера јавне политике садржи све податке у складу са критеријима наведеним у листи за оцјењивање портфолија (конкретно, за разматрање алтернативних мјера политике које се баве проблемом). Ученички тим који се бави „алтернативним мјерама“ треба припремити </a:t>
            </a:r>
            <a:r>
              <a:rPr lang="bs-Cyrl-BA" b="1" dirty="0"/>
              <a:t>сажетак од око 200 ријечи </a:t>
            </a:r>
            <a:r>
              <a:rPr lang="bs-Cyrl-BA" dirty="0"/>
              <a:t>(или један слајд предвиђен за овај дио дигиталног портфолија – према одређеном формату и величини слова – </a:t>
            </a:r>
            <a:r>
              <a:rPr lang="bs-Latn-BA" dirty="0" err="1"/>
              <a:t>Calibri</a:t>
            </a:r>
            <a:r>
              <a:rPr lang="bs-Cyrl-BA" dirty="0"/>
              <a:t>, 15</a:t>
            </a:r>
            <a:r>
              <a:rPr lang="bs-Cyrl-BA" b="1" dirty="0"/>
              <a:t>)</a:t>
            </a:r>
            <a:r>
              <a:rPr lang="bs-Latn-BA" b="1" dirty="0"/>
              <a:t> </a:t>
            </a:r>
            <a:r>
              <a:rPr lang="bs-Cyrl-BA" b="1" dirty="0"/>
              <a:t>за сваку алтернативну мјеру</a:t>
            </a:r>
            <a:r>
              <a:rPr lang="bs-Cyrl-BA" dirty="0"/>
              <a:t>.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16</a:t>
            </a:fld>
            <a:endParaRPr lang="en-US"/>
          </a:p>
        </p:txBody>
      </p:sp>
    </p:spTree>
    <p:extLst>
      <p:ext uri="{BB962C8B-B14F-4D97-AF65-F5344CB8AC3E}">
        <p14:creationId xmlns:p14="http://schemas.microsoft.com/office/powerpoint/2010/main" val="397545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Након што цијела група одабере алтернативне мјере јавне политике које ће бити укључене у дигитални портфолио, требате провјерити да свака од предложених мјера јавне политике садржи све податке у складу са критеријима наведеним у листи за оцјењивање портфолија (конкретно, за разматрање алтернативних мјера политике које се баве проблемом). Ученички тим који се бави „алтернативним мјерама“ треба припремити </a:t>
            </a:r>
            <a:r>
              <a:rPr lang="bs-Cyrl-BA" b="1" dirty="0"/>
              <a:t>сажетак од око 200 ријечи </a:t>
            </a:r>
            <a:r>
              <a:rPr lang="bs-Cyrl-BA" dirty="0"/>
              <a:t>(или један слајд предвиђен за овај дио дигиталног портфолија – према одређеном формату и величини слова – </a:t>
            </a:r>
            <a:r>
              <a:rPr lang="bs-Latn-BA" dirty="0" err="1"/>
              <a:t>Calibri</a:t>
            </a:r>
            <a:r>
              <a:rPr lang="bs-Cyrl-BA" dirty="0"/>
              <a:t>, 15</a:t>
            </a:r>
            <a:r>
              <a:rPr lang="bs-Cyrl-BA" b="1" dirty="0"/>
              <a:t>)</a:t>
            </a:r>
            <a:r>
              <a:rPr lang="bs-Latn-BA" b="1" dirty="0"/>
              <a:t> </a:t>
            </a:r>
            <a:r>
              <a:rPr lang="bs-Cyrl-BA" b="1" dirty="0"/>
              <a:t>за сваку алтернативну мјеру</a:t>
            </a:r>
            <a:r>
              <a:rPr lang="bs-Cyrl-BA" dirty="0"/>
              <a:t>.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17</a:t>
            </a:fld>
            <a:endParaRPr lang="en-US"/>
          </a:p>
        </p:txBody>
      </p:sp>
    </p:spTree>
    <p:extLst>
      <p:ext uri="{BB962C8B-B14F-4D97-AF65-F5344CB8AC3E}">
        <p14:creationId xmlns:p14="http://schemas.microsoft.com/office/powerpoint/2010/main" val="292383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Након што цијела група одабере алтернативне мјере јавне политике које ће бити укључене у дигитални портфолио, требате провјерити да свака од предложених мјера јавне политике садржи све податке у складу са критеријима наведеним у листи за оцјењивање портфолија (конкретно, за разматрање алтернативних мјера политике које се баве проблемом). Ученички тим који се бави „алтернативним мјерама“ треба припремити </a:t>
            </a:r>
            <a:r>
              <a:rPr lang="bs-Cyrl-BA" b="1" dirty="0"/>
              <a:t>сажетак од око 200 ријечи </a:t>
            </a:r>
            <a:r>
              <a:rPr lang="bs-Cyrl-BA" dirty="0"/>
              <a:t>(или један слајд предвиђен за овај дио дигиталног портфолија – према одређеном формату и величини слова – </a:t>
            </a:r>
            <a:r>
              <a:rPr lang="bs-Latn-BA" dirty="0" err="1"/>
              <a:t>Calibri</a:t>
            </a:r>
            <a:r>
              <a:rPr lang="bs-Cyrl-BA" dirty="0"/>
              <a:t>, 15</a:t>
            </a:r>
            <a:r>
              <a:rPr lang="bs-Cyrl-BA" b="1" dirty="0"/>
              <a:t>)</a:t>
            </a:r>
            <a:r>
              <a:rPr lang="bs-Latn-BA" b="1" dirty="0"/>
              <a:t> </a:t>
            </a:r>
            <a:r>
              <a:rPr lang="bs-Cyrl-BA" b="1" dirty="0"/>
              <a:t>за сваку алтернативну мјеру</a:t>
            </a:r>
            <a:r>
              <a:rPr lang="bs-Cyrl-BA" dirty="0"/>
              <a:t>.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18</a:t>
            </a:fld>
            <a:endParaRPr lang="en-US"/>
          </a:p>
        </p:txBody>
      </p:sp>
    </p:spTree>
    <p:extLst>
      <p:ext uri="{BB962C8B-B14F-4D97-AF65-F5344CB8AC3E}">
        <p14:creationId xmlns:p14="http://schemas.microsoft.com/office/powerpoint/2010/main" val="232011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Ако резултати анкете или мини-истраживања показују подршку заједнице за алтернативне мјере јавне политике које сте укључили у овај дио дигиталног портфолија, у овај слајд убаците графикон који приказује проценат подршке за сваку од алтернативних мјера. Обавезно наведите наслов или кратки опис за графикон или дијаграме које ћете представити.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19</a:t>
            </a:fld>
            <a:endParaRPr lang="en-US"/>
          </a:p>
        </p:txBody>
      </p:sp>
    </p:spTree>
    <p:extLst>
      <p:ext uri="{BB962C8B-B14F-4D97-AF65-F5344CB8AC3E}">
        <p14:creationId xmlns:p14="http://schemas.microsoft.com/office/powerpoint/2010/main" val="53505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Можете реализовати додатне анкете које се односе на специфичну алтернативну мјеру јавне политике. Резултате прикажите графиконом, табелом или дијаграмом на овом слајду, а анкетне листиће приложите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20</a:t>
            </a:fld>
            <a:endParaRPr lang="en-US"/>
          </a:p>
        </p:txBody>
      </p:sp>
    </p:spTree>
    <p:extLst>
      <p:ext uri="{BB962C8B-B14F-4D97-AF65-F5344CB8AC3E}">
        <p14:creationId xmlns:p14="http://schemas.microsoft.com/office/powerpoint/2010/main" val="1994985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Уколико су алтернативне мјере јавне политике биле реализоване у другим заједницама, информације о томе се могу наћи у медијима (на интернет порталима) или дописима на релевантним веб страницама. У овај слајд укључите најрелевантније информације, а цјелукупне медијске чланке и дописе приложите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21</a:t>
            </a:fld>
            <a:endParaRPr lang="en-US"/>
          </a:p>
        </p:txBody>
      </p:sp>
    </p:spTree>
    <p:extLst>
      <p:ext uri="{BB962C8B-B14F-4D97-AF65-F5344CB8AC3E}">
        <p14:creationId xmlns:p14="http://schemas.microsoft.com/office/powerpoint/2010/main" val="11624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Уколико нека документација подржава информације које сте навели у сажетку одређене алтернативне мјере јавне политике, прикажите њене најрелевантније дијелове на овом слајду, а цјелокупну документацију приложите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22</a:t>
            </a:fld>
            <a:endParaRPr lang="en-US"/>
          </a:p>
        </p:txBody>
      </p:sp>
    </p:spTree>
    <p:extLst>
      <p:ext uri="{BB962C8B-B14F-4D97-AF65-F5344CB8AC3E}">
        <p14:creationId xmlns:p14="http://schemas.microsoft.com/office/powerpoint/2010/main" val="153344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a:t>
            </a:fld>
            <a:endParaRPr lang="en-US"/>
          </a:p>
        </p:txBody>
      </p:sp>
    </p:spTree>
    <p:extLst>
      <p:ext uri="{BB962C8B-B14F-4D97-AF65-F5344CB8AC3E}">
        <p14:creationId xmlns:p14="http://schemas.microsoft.com/office/powerpoint/2010/main" val="83955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Све фотографије у овом дијелу морају бити повезане са алтернативним мјерама јавне политике које сте укључили у дигитални портфплио. Уз сваку фотографију треба навести кратки опис онога што је приказано на фотографији а везано је за одређену алтернативну мјеру.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23</a:t>
            </a:fld>
            <a:endParaRPr lang="en-US"/>
          </a:p>
        </p:txBody>
      </p:sp>
    </p:spTree>
    <p:extLst>
      <p:ext uri="{BB962C8B-B14F-4D97-AF65-F5344CB8AC3E}">
        <p14:creationId xmlns:p14="http://schemas.microsoft.com/office/powerpoint/2010/main" val="2741450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Овдје требају бити наведени сви извори информација, формални или неформални, које сте користили за овај дио дигиталног портфолија (Алтернативне мјере јавне политике).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24</a:t>
            </a:fld>
            <a:endParaRPr lang="en-US"/>
          </a:p>
        </p:txBody>
      </p:sp>
    </p:spTree>
    <p:extLst>
      <p:ext uri="{BB962C8B-B14F-4D97-AF65-F5344CB8AC3E}">
        <p14:creationId xmlns:p14="http://schemas.microsoft.com/office/powerpoint/2010/main" val="144743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требате укључити видео презентацију алтернативних мјера јавне политике. Видео презентација се може састојати од:</a:t>
            </a:r>
          </a:p>
          <a:p>
            <a:pPr marL="171450" indent="-171450">
              <a:buFontTx/>
              <a:buChar char="-"/>
            </a:pPr>
            <a:r>
              <a:rPr lang="bs-Cyrl-BA" b="1" dirty="0"/>
              <a:t>ДВА видео клипа, 2 минуте сваки </a:t>
            </a:r>
            <a:r>
              <a:rPr lang="bs-Cyrl-BA" dirty="0"/>
              <a:t>(први видео клип: један ученик говори 2 минуте, други видео клип: други ученик говори 2 минуте) </a:t>
            </a:r>
          </a:p>
          <a:p>
            <a:pPr marL="0" indent="0">
              <a:buFontTx/>
              <a:buNone/>
            </a:pPr>
            <a:r>
              <a:rPr lang="bs-Cyrl-BA" b="1" dirty="0"/>
              <a:t>ИЛИ</a:t>
            </a:r>
            <a:r>
              <a:rPr lang="bs-Cyrl-BA" dirty="0"/>
              <a:t>  </a:t>
            </a:r>
          </a:p>
          <a:p>
            <a:pPr marL="171450" indent="-171450">
              <a:buFontTx/>
              <a:buChar char="-"/>
            </a:pPr>
            <a:r>
              <a:rPr lang="bs-Cyrl-BA" b="1" dirty="0"/>
              <a:t>ЈЕДНОГ видео клипа у трајању од 4 минуте</a:t>
            </a:r>
            <a:r>
              <a:rPr lang="bs-Cyrl-BA" dirty="0"/>
              <a:t> у којем један ученик презентује, а након тога други.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25</a:t>
            </a:fld>
            <a:endParaRPr lang="en-US"/>
          </a:p>
        </p:txBody>
      </p:sp>
    </p:spTree>
    <p:extLst>
      <p:ext uri="{BB962C8B-B14F-4D97-AF65-F5344CB8AC3E}">
        <p14:creationId xmlns:p14="http://schemas.microsoft.com/office/powerpoint/2010/main" val="18060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овом простору пишете сажетак мјере јавне политике коју ваш разред предлаже. Формат и величина слова већ су одређени (</a:t>
            </a:r>
            <a:r>
              <a:rPr lang="bs-Latn-BA" dirty="0" err="1"/>
              <a:t>Calibri</a:t>
            </a:r>
            <a:r>
              <a:rPr lang="bs-Latn-BA" dirty="0"/>
              <a:t>, 15)</a:t>
            </a:r>
            <a:r>
              <a:rPr lang="bs-Cyrl-BA" dirty="0"/>
              <a:t>. Сажетак треба садржавати између 200 и 400 ријечи (један или два слајда предвиђена за овај дио дигиталног портфолија) према одређеном формату и величини слова. Можете одабрати да подржите једну од алтернативних мјера јавне политике које сте представили, да модификујете или комбинујете елементе представљених алтернативних мјера или да можете креирати своју мјеру јавне политике. Осигурајте да сви потребни подаци (у складу са критеријима за процјену) буду укључени у сажетак који ћете овдје представити.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27</a:t>
            </a:fld>
            <a:endParaRPr lang="en-US"/>
          </a:p>
        </p:txBody>
      </p:sp>
    </p:spTree>
    <p:extLst>
      <p:ext uri="{BB962C8B-B14F-4D97-AF65-F5344CB8AC3E}">
        <p14:creationId xmlns:p14="http://schemas.microsoft.com/office/powerpoint/2010/main" val="410866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Наставак сажетка политике вашег разреда (није нужно)</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28</a:t>
            </a:fld>
            <a:endParaRPr lang="en-US"/>
          </a:p>
        </p:txBody>
      </p:sp>
    </p:spTree>
    <p:extLst>
      <p:ext uri="{BB962C8B-B14F-4D97-AF65-F5344CB8AC3E}">
        <p14:creationId xmlns:p14="http://schemas.microsoft.com/office/powerpoint/2010/main" val="3909701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овом дијелу приказујете резултате анкете како бисте документовали подршку заједнице за предложену мјеру јавне политике. </a:t>
            </a:r>
          </a:p>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Резултати анкете могу се приказати путем табеле, графикона или дијаграма.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29</a:t>
            </a:fld>
            <a:endParaRPr lang="en-US"/>
          </a:p>
        </p:txBody>
      </p:sp>
    </p:spTree>
    <p:extLst>
      <p:ext uri="{BB962C8B-B14F-4D97-AF65-F5344CB8AC3E}">
        <p14:creationId xmlns:p14="http://schemas.microsoft.com/office/powerpoint/2010/main" val="39341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убаците медијске чланке који се односе на предложену мјеру јавне политике. Обавезно укључите наслов или уводни дио чланка, наведите изворе материјала и истакните наважније дијелове/информације. Уколико се ради о већим чланцима, укључите само најрелевантније информације, а цијели чланак ставите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30</a:t>
            </a:fld>
            <a:endParaRPr lang="en-US"/>
          </a:p>
        </p:txBody>
      </p:sp>
    </p:spTree>
    <p:extLst>
      <p:ext uri="{BB962C8B-B14F-4D97-AF65-F5344CB8AC3E}">
        <p14:creationId xmlns:p14="http://schemas.microsoft.com/office/powerpoint/2010/main" val="423253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Требате осигурату да политика вашег разреда није у супротности са важећим уставом. Можете контактирати локалне представнике власти или правнике/судија како би идентификовали евентуална спорна питања. Група ученика треба попунити „Упитник за провјеру – мишљење о уставности“ и укључити га у Дио за документацију. Писани сажетај о уставности предложене мјере јавне политике треба бити дио овог слајда.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31</a:t>
            </a:fld>
            <a:endParaRPr lang="en-US"/>
          </a:p>
        </p:txBody>
      </p:sp>
    </p:spTree>
    <p:extLst>
      <p:ext uri="{BB962C8B-B14F-4D97-AF65-F5344CB8AC3E}">
        <p14:creationId xmlns:p14="http://schemas.microsoft.com/office/powerpoint/2010/main" val="45337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Све фотографије на овом слајду морају бити везане за мјеру јавне политике коју ваш разред предлаже. Ово може укључивати фотографију група на које ће утицати предложена мјера, нивое власти одговорне за имплементацију предложене мјере јавне политике итд. Уз сваку фотографију треба навести кратки опис онога што је приказано на фотографији а везано је за политику вашег разреда.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32</a:t>
            </a:fld>
            <a:endParaRPr lang="en-US"/>
          </a:p>
        </p:txBody>
      </p:sp>
    </p:spTree>
    <p:extLst>
      <p:ext uri="{BB962C8B-B14F-4D97-AF65-F5344CB8AC3E}">
        <p14:creationId xmlns:p14="http://schemas.microsoft.com/office/powerpoint/2010/main" val="3673134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Публикације или документи издати од стране органа власти који подржавају информације наведене у сажетку или о изјави о уставности били би примјерени за овај дио дигиталног портфолија. У овом слајду можете навести цитате или убацити исјечке публикације/документа, а комплетан материјал приложите у Дио за документацију.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33</a:t>
            </a:fld>
            <a:endParaRPr lang="en-US"/>
          </a:p>
        </p:txBody>
      </p:sp>
    </p:spTree>
    <p:extLst>
      <p:ext uri="{BB962C8B-B14F-4D97-AF65-F5344CB8AC3E}">
        <p14:creationId xmlns:p14="http://schemas.microsoft.com/office/powerpoint/2010/main" val="192243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овом простору пишете сажетак објашњења проблема. Формат и величина слова већ су одређени (</a:t>
            </a:r>
            <a:r>
              <a:rPr lang="bs-Latn-BA" dirty="0" err="1"/>
              <a:t>Calibri</a:t>
            </a:r>
            <a:r>
              <a:rPr lang="bs-Latn-BA" dirty="0"/>
              <a:t>, 15)</a:t>
            </a:r>
            <a:r>
              <a:rPr lang="bs-Cyrl-BA" dirty="0"/>
              <a:t>. Сажетак треба садржавати око 400 ријечи или два слајда предвиђена за овај дио дигиталног портфолија – према одређеном формату и величини слова.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5</a:t>
            </a:fld>
            <a:endParaRPr lang="en-US"/>
          </a:p>
        </p:txBody>
      </p:sp>
    </p:spTree>
    <p:extLst>
      <p:ext uri="{BB962C8B-B14F-4D97-AF65-F5344CB8AC3E}">
        <p14:creationId xmlns:p14="http://schemas.microsoft.com/office/powerpoint/2010/main" val="2644566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овај дио убаците цитате или исјечке писама подршке или опонената (чланова заједнице, интересних група и представника власти) која се односе на мјеру јавне политике коју ваш разред предлаже. Сва и цјеловита писма подршке приложите у Дио за документацију.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34</a:t>
            </a:fld>
            <a:endParaRPr lang="en-US"/>
          </a:p>
        </p:txBody>
      </p:sp>
    </p:spTree>
    <p:extLst>
      <p:ext uri="{BB962C8B-B14F-4D97-AF65-F5344CB8AC3E}">
        <p14:creationId xmlns:p14="http://schemas.microsoft.com/office/powerpoint/2010/main" val="3912887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Овдје требају бити наведени сви извори информација, формални или неформални, које сте користили за овај дио дигиталног портфолија (Политика нашег разреда).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35</a:t>
            </a:fld>
            <a:endParaRPr lang="en-US"/>
          </a:p>
        </p:txBody>
      </p:sp>
    </p:spTree>
    <p:extLst>
      <p:ext uri="{BB962C8B-B14F-4D97-AF65-F5344CB8AC3E}">
        <p14:creationId xmlns:p14="http://schemas.microsoft.com/office/powerpoint/2010/main" val="362654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требате укључити видео презентацију мјере јавне политике коју предлажете. Видео презентација се може састојати од:</a:t>
            </a:r>
          </a:p>
          <a:p>
            <a:pPr marL="171450" indent="-171450">
              <a:buFontTx/>
              <a:buChar char="-"/>
            </a:pPr>
            <a:r>
              <a:rPr lang="bs-Cyrl-BA" b="1" dirty="0"/>
              <a:t>ДВА видео клипа, 2 минуте сваки </a:t>
            </a:r>
            <a:r>
              <a:rPr lang="bs-Cyrl-BA" dirty="0"/>
              <a:t>(први видео клип: један ученик говори 2 минуте, други видео клип: други ученик говори 2 минуте) </a:t>
            </a:r>
          </a:p>
          <a:p>
            <a:pPr marL="0" indent="0">
              <a:buFontTx/>
              <a:buNone/>
            </a:pPr>
            <a:r>
              <a:rPr lang="bs-Cyrl-BA" b="1" dirty="0"/>
              <a:t>ИЛИ</a:t>
            </a:r>
            <a:r>
              <a:rPr lang="bs-Cyrl-BA" dirty="0"/>
              <a:t>  </a:t>
            </a:r>
          </a:p>
          <a:p>
            <a:pPr marL="171450" indent="-171450">
              <a:buFontTx/>
              <a:buChar char="-"/>
            </a:pPr>
            <a:r>
              <a:rPr lang="bs-Cyrl-BA" b="1" dirty="0"/>
              <a:t>ЈЕДНОГ видео клипа у трајању од 4 минуте</a:t>
            </a:r>
            <a:r>
              <a:rPr lang="bs-Cyrl-BA" dirty="0"/>
              <a:t> у којем један ученик презентује, а након тога други.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36</a:t>
            </a:fld>
            <a:endParaRPr lang="en-US"/>
          </a:p>
        </p:txBody>
      </p:sp>
    </p:spTree>
    <p:extLst>
      <p:ext uri="{BB962C8B-B14F-4D97-AF65-F5344CB8AC3E}">
        <p14:creationId xmlns:p14="http://schemas.microsoft.com/office/powerpoint/2010/main" val="3049947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овом простору пишете сажетак вашег плана акције. Формат и величина слова већ су одређени (</a:t>
            </a:r>
            <a:r>
              <a:rPr lang="bs-Latn-BA" dirty="0" err="1"/>
              <a:t>Calibri</a:t>
            </a:r>
            <a:r>
              <a:rPr lang="bs-Latn-BA" dirty="0"/>
              <a:t>, 15)</a:t>
            </a:r>
            <a:r>
              <a:rPr lang="bs-Cyrl-BA" dirty="0"/>
              <a:t>. Сажетак треба садржавати око 400 ријечи или два слајда предвиђена за овај дио дигиталног портфолија – према одређеном формату и величини слова.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38</a:t>
            </a:fld>
            <a:endParaRPr lang="en-US"/>
          </a:p>
        </p:txBody>
      </p:sp>
    </p:spTree>
    <p:extLst>
      <p:ext uri="{BB962C8B-B14F-4D97-AF65-F5344CB8AC3E}">
        <p14:creationId xmlns:p14="http://schemas.microsoft.com/office/powerpoint/2010/main" val="3936650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овом простору пишете сажетак вашег плана акције. Формат и величина слова већ су одређени (</a:t>
            </a:r>
            <a:r>
              <a:rPr lang="bs-Latn-BA" dirty="0" err="1"/>
              <a:t>Calibri</a:t>
            </a:r>
            <a:r>
              <a:rPr lang="bs-Latn-BA" dirty="0"/>
              <a:t>, 15)</a:t>
            </a:r>
            <a:r>
              <a:rPr lang="bs-Cyrl-BA" dirty="0"/>
              <a:t>. Сажетак треба садржавати око 400 ријечи или два слајда предвиђена за овај дио дигиталног портфолија – према одређеном формату и величини слова.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39</a:t>
            </a:fld>
            <a:endParaRPr lang="en-US"/>
          </a:p>
        </p:txBody>
      </p:sp>
    </p:spTree>
    <p:extLst>
      <p:ext uri="{BB962C8B-B14F-4D97-AF65-F5344CB8AC3E}">
        <p14:creationId xmlns:p14="http://schemas.microsoft.com/office/powerpoint/2010/main" val="600159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Уколико анкета указује на могућност подршке заједнице, онда та информација треба бити укључена у писани сажетак плана акције, а у овом дијелу приказујете резултате анкете. Резултати анкете могу се приказати путем табеле, графикона или дијаграма.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40</a:t>
            </a:fld>
            <a:endParaRPr lang="en-US"/>
          </a:p>
        </p:txBody>
      </p:sp>
    </p:spTree>
    <p:extLst>
      <p:ext uri="{BB962C8B-B14F-4D97-AF65-F5344CB8AC3E}">
        <p14:creationId xmlns:p14="http://schemas.microsoft.com/office/powerpoint/2010/main" val="2542617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Уколико сте започели са реализацијом акционог плана, у овај слајд убаците фотографије, закључке и дневне редове састанака (видео позива) на којима сте презентовали своју мјеру јавне политике и план акције.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41</a:t>
            </a:fld>
            <a:endParaRPr lang="en-US"/>
          </a:p>
        </p:txBody>
      </p:sp>
    </p:spTree>
    <p:extLst>
      <p:ext uri="{BB962C8B-B14F-4D97-AF65-F5344CB8AC3E}">
        <p14:creationId xmlns:p14="http://schemas.microsoft.com/office/powerpoint/2010/main" val="1536617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Овај дио треба да садржи изјаве подршке од утицајних особа, представника власти и владиних агенција које документују да сте активно радили на добијању подршке за своју предложену мјеру јавне политике и акциони план. Ова писма такође могу документовати вријеме које сте провели радећи на пројекту. Сва и цјеловита писма подршке приложите у Дио за документацију.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42</a:t>
            </a:fld>
            <a:endParaRPr lang="en-US"/>
          </a:p>
        </p:txBody>
      </p:sp>
    </p:spTree>
    <p:extLst>
      <p:ext uri="{BB962C8B-B14F-4D97-AF65-F5344CB8AC3E}">
        <p14:creationId xmlns:p14="http://schemas.microsoft.com/office/powerpoint/2010/main" val="4061145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овом дијелу наведите најрелевантније детаље петиција и споразума које сте успјели реализовати. Петиције и споразуме приложите у Дио за документацију.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43</a:t>
            </a:fld>
            <a:endParaRPr lang="en-US"/>
          </a:p>
        </p:txBody>
      </p:sp>
    </p:spTree>
    <p:extLst>
      <p:ext uri="{BB962C8B-B14F-4D97-AF65-F5344CB8AC3E}">
        <p14:creationId xmlns:p14="http://schemas.microsoft.com/office/powerpoint/2010/main" val="576033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Уколико сте дизајнирали наљепнице за аутомобиле, беџеве, постере, летке или друге инфо-материјале како бисте информисали чланове своје заједнице о предложеној мјери јавне политике, представите дизајн тих инфо-материјала на овом слајду.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44</a:t>
            </a:fld>
            <a:endParaRPr lang="en-US"/>
          </a:p>
        </p:txBody>
      </p:sp>
    </p:spTree>
    <p:extLst>
      <p:ext uri="{BB962C8B-B14F-4D97-AF65-F5344CB8AC3E}">
        <p14:creationId xmlns:p14="http://schemas.microsoft.com/office/powerpoint/2010/main" val="34395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Наставак сажетка објашњења проблема.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6</a:t>
            </a:fld>
            <a:endParaRPr lang="en-US"/>
          </a:p>
        </p:txBody>
      </p:sp>
    </p:spTree>
    <p:extLst>
      <p:ext uri="{BB962C8B-B14F-4D97-AF65-F5344CB8AC3E}">
        <p14:creationId xmlns:p14="http://schemas.microsoft.com/office/powerpoint/2010/main" val="228044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На овом слајду поставите фотографије које приказују вашу активну укљученост у тражење подршке за предложену мјеру јавне политике и реализацију акционог плана.</a:t>
            </a:r>
          </a:p>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Уз сваку фотографију треба навести кратки опис онога што је приказано на фотографији.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45</a:t>
            </a:fld>
            <a:endParaRPr lang="en-US"/>
          </a:p>
        </p:txBody>
      </p:sp>
    </p:spTree>
    <p:extLst>
      <p:ext uri="{BB962C8B-B14F-4D97-AF65-F5344CB8AC3E}">
        <p14:creationId xmlns:p14="http://schemas.microsoft.com/office/powerpoint/2010/main" val="4158717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У овом слајду наведите преглед трошкова/финансијских средстава потребних за реализацију вашег акционог плана, те начине на које та средства планирате обезбиједити.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46</a:t>
            </a:fld>
            <a:endParaRPr lang="en-US"/>
          </a:p>
        </p:txBody>
      </p:sp>
    </p:spTree>
    <p:extLst>
      <p:ext uri="{BB962C8B-B14F-4D97-AF65-F5344CB8AC3E}">
        <p14:creationId xmlns:p14="http://schemas.microsoft.com/office/powerpoint/2010/main" val="3026403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Cyrl-BA" dirty="0"/>
              <a:t>Овдје требају бити наведени сви извори информација, формални или неформални, које сте користили за овај дио дигиталног портфолија (Акциони план). </a:t>
            </a:r>
            <a:endParaRPr lang="en-US" dirty="0"/>
          </a:p>
          <a:p>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47</a:t>
            </a:fld>
            <a:endParaRPr lang="en-US"/>
          </a:p>
        </p:txBody>
      </p:sp>
    </p:spTree>
    <p:extLst>
      <p:ext uri="{BB962C8B-B14F-4D97-AF65-F5344CB8AC3E}">
        <p14:creationId xmlns:p14="http://schemas.microsoft.com/office/powerpoint/2010/main" val="3849686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требате укључити видео презентацију вашег плана акције. Видео презентација се може састојати од:</a:t>
            </a:r>
          </a:p>
          <a:p>
            <a:pPr marL="171450" indent="-171450">
              <a:buFontTx/>
              <a:buChar char="-"/>
            </a:pPr>
            <a:r>
              <a:rPr lang="bs-Cyrl-BA" b="1" dirty="0"/>
              <a:t>ДВА видео клипа, 2 минуте сваки </a:t>
            </a:r>
            <a:r>
              <a:rPr lang="bs-Cyrl-BA" dirty="0"/>
              <a:t>(први видео клип: један ученик говори 2 минуте, други видео клип: други ученик говори 2 минуте) </a:t>
            </a:r>
          </a:p>
          <a:p>
            <a:pPr marL="0" indent="0">
              <a:buFontTx/>
              <a:buNone/>
            </a:pPr>
            <a:r>
              <a:rPr lang="bs-Cyrl-BA" b="1" dirty="0"/>
              <a:t>ИЛИ</a:t>
            </a:r>
            <a:r>
              <a:rPr lang="bs-Cyrl-BA" dirty="0"/>
              <a:t>  </a:t>
            </a:r>
          </a:p>
          <a:p>
            <a:pPr marL="171450" indent="-171450">
              <a:buFontTx/>
              <a:buChar char="-"/>
            </a:pPr>
            <a:r>
              <a:rPr lang="bs-Cyrl-BA" b="1" dirty="0"/>
              <a:t>ЈЕДНОГ видео клипа у трајању од 4 минуте</a:t>
            </a:r>
            <a:r>
              <a:rPr lang="bs-Cyrl-BA" dirty="0"/>
              <a:t> у којем један ученик презентује, а након тога други.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48</a:t>
            </a:fld>
            <a:endParaRPr lang="en-US"/>
          </a:p>
        </p:txBody>
      </p:sp>
    </p:spTree>
    <p:extLst>
      <p:ext uri="{BB962C8B-B14F-4D97-AF65-F5344CB8AC3E}">
        <p14:creationId xmlns:p14="http://schemas.microsoft.com/office/powerpoint/2010/main" val="1518850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овом простору пишете сажетак осврта на научено за цијели разред, реченицу или двије. </a:t>
            </a:r>
          </a:p>
          <a:p>
            <a:r>
              <a:rPr lang="bs-Cyrl-BA" sz="1800">
                <a:solidFill>
                  <a:srgbClr val="231F20"/>
                </a:solidFill>
                <a:effectLst/>
                <a:latin typeface="Calibri" panose="020F0502020204030204" pitchFamily="34" charset="0"/>
                <a:ea typeface="Calibri" panose="020F0502020204030204" pitchFamily="34" charset="0"/>
              </a:rPr>
              <a:t>Правило је да у </a:t>
            </a:r>
            <a:r>
              <a:rPr lang="en-US" sz="1800">
                <a:solidFill>
                  <a:srgbClr val="231F20"/>
                </a:solidFill>
                <a:effectLst/>
                <a:latin typeface="Calibri" panose="020F0502020204030204" pitchFamily="34" charset="0"/>
                <a:ea typeface="Calibri" panose="020F0502020204030204" pitchFamily="34" charset="0"/>
              </a:rPr>
              <a:t>осврту</a:t>
            </a:r>
            <a:r>
              <a:rPr lang="en-US" sz="1800" spc="-205">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треба</a:t>
            </a:r>
            <a:r>
              <a:rPr lang="en-US" sz="1800" spc="-200">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да</a:t>
            </a:r>
            <a:r>
              <a:rPr lang="en-US" sz="1800" spc="-205">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учествује</a:t>
            </a:r>
            <a:r>
              <a:rPr lang="en-US" sz="1800" spc="-205">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цијели</a:t>
            </a:r>
            <a:r>
              <a:rPr lang="en-US" sz="1800" spc="-200">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разред,</a:t>
            </a:r>
            <a:r>
              <a:rPr lang="en-US" sz="1800" spc="-205">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онако</a:t>
            </a:r>
            <a:r>
              <a:rPr lang="en-US" sz="1800" spc="-205">
                <a:solidFill>
                  <a:srgbClr val="231F20"/>
                </a:solidFill>
                <a:effectLst/>
                <a:latin typeface="Calibri" panose="020F0502020204030204" pitchFamily="34" charset="0"/>
                <a:ea typeface="Calibri" panose="020F0502020204030204" pitchFamily="34" charset="0"/>
              </a:rPr>
              <a:t> </a:t>
            </a:r>
            <a:r>
              <a:rPr lang="en-US" sz="1800" spc="-15">
                <a:solidFill>
                  <a:srgbClr val="231F20"/>
                </a:solidFill>
                <a:effectLst/>
                <a:latin typeface="Calibri" panose="020F0502020204030204" pitchFamily="34" charset="0"/>
                <a:ea typeface="Calibri" panose="020F0502020204030204" pitchFamily="34" charset="0"/>
              </a:rPr>
              <a:t>како</a:t>
            </a:r>
            <a:r>
              <a:rPr lang="en-US" sz="1800" spc="-200">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је</a:t>
            </a:r>
            <a:r>
              <a:rPr lang="en-US" sz="1800" spc="-205">
                <a:solidFill>
                  <a:srgbClr val="231F20"/>
                </a:solidFill>
                <a:effectLst/>
                <a:latin typeface="Calibri" panose="020F0502020204030204" pitchFamily="34" charset="0"/>
                <a:ea typeface="Calibri" panose="020F0502020204030204" pitchFamily="34" charset="0"/>
              </a:rPr>
              <a:t> </a:t>
            </a:r>
            <a:r>
              <a:rPr lang="en-US" sz="1800">
                <a:solidFill>
                  <a:srgbClr val="231F20"/>
                </a:solidFill>
                <a:effectLst/>
                <a:latin typeface="Calibri" panose="020F0502020204030204" pitchFamily="34" charset="0"/>
                <a:ea typeface="Calibri" panose="020F0502020204030204" pitchFamily="34" charset="0"/>
              </a:rPr>
              <a:t>учествовао и у пројекту. </a:t>
            </a:r>
            <a:r>
              <a:rPr lang="bs-Cyrl-BA" sz="1800">
                <a:solidFill>
                  <a:srgbClr val="231F20"/>
                </a:solidFill>
                <a:effectLst/>
                <a:latin typeface="Calibri" panose="020F0502020204030204" pitchFamily="34" charset="0"/>
                <a:ea typeface="Calibri" panose="020F0502020204030204" pitchFamily="34" charset="0"/>
              </a:rPr>
              <a:t>У </a:t>
            </a:r>
            <a:r>
              <a:rPr lang="bs-Cyrl-BA" sz="1800" dirty="0">
                <a:solidFill>
                  <a:srgbClr val="231F20"/>
                </a:solidFill>
                <a:effectLst/>
                <a:latin typeface="Calibri" panose="020F0502020204030204" pitchFamily="34" charset="0"/>
                <a:ea typeface="Calibri" panose="020F0502020204030204" pitchFamily="34" charset="0"/>
              </a:rPr>
              <a:t>Дио за документацију приложите појединачна </a:t>
            </a:r>
            <a:r>
              <a:rPr lang="en-US" sz="1800" dirty="0" err="1">
                <a:solidFill>
                  <a:srgbClr val="231F20"/>
                </a:solidFill>
                <a:effectLst/>
                <a:latin typeface="Calibri" panose="020F0502020204030204" pitchFamily="34" charset="0"/>
                <a:ea typeface="Calibri" panose="020F0502020204030204" pitchFamily="34" charset="0"/>
              </a:rPr>
              <a:t>мишљењ</a:t>
            </a:r>
            <a:r>
              <a:rPr lang="bs-Cyrl-BA" sz="1800" dirty="0">
                <a:solidFill>
                  <a:srgbClr val="231F20"/>
                </a:solidFill>
                <a:effectLst/>
                <a:latin typeface="Calibri" panose="020F0502020204030204" pitchFamily="34" charset="0"/>
                <a:ea typeface="Calibri" panose="020F0502020204030204" pitchFamily="34" charset="0"/>
              </a:rPr>
              <a:t>а ученика</a:t>
            </a:r>
            <a:r>
              <a:rPr lang="en-US" sz="1800" dirty="0">
                <a:solidFill>
                  <a:srgbClr val="231F20"/>
                </a:solidFill>
                <a:effectLst/>
                <a:latin typeface="Calibri" panose="020F0502020204030204" pitchFamily="34" charset="0"/>
                <a:ea typeface="Calibri" panose="020F0502020204030204" pitchFamily="34" charset="0"/>
              </a:rPr>
              <a:t> о </a:t>
            </a:r>
            <a:r>
              <a:rPr lang="en-US" sz="1800" dirty="0" err="1">
                <a:solidFill>
                  <a:srgbClr val="231F20"/>
                </a:solidFill>
                <a:effectLst/>
                <a:latin typeface="Calibri" panose="020F0502020204030204" pitchFamily="34" charset="0"/>
                <a:ea typeface="Calibri" panose="020F0502020204030204" pitchFamily="34" charset="0"/>
              </a:rPr>
              <a:t>свом</a:t>
            </a:r>
            <a:r>
              <a:rPr lang="en-US" sz="1800" dirty="0">
                <a:solidFill>
                  <a:srgbClr val="231F20"/>
                </a:solidFill>
                <a:effectLst/>
                <a:latin typeface="Calibri" panose="020F0502020204030204" pitchFamily="34" charset="0"/>
                <a:ea typeface="Calibri" panose="020F0502020204030204" pitchFamily="34" charset="0"/>
              </a:rPr>
              <a:t> </a:t>
            </a:r>
            <a:r>
              <a:rPr lang="en-US" sz="1800" dirty="0" err="1">
                <a:solidFill>
                  <a:srgbClr val="231F20"/>
                </a:solidFill>
                <a:effectLst/>
                <a:latin typeface="Calibri" panose="020F0502020204030204" pitchFamily="34" charset="0"/>
                <a:ea typeface="Calibri" panose="020F0502020204030204" pitchFamily="34" charset="0"/>
              </a:rPr>
              <a:t>раду</a:t>
            </a:r>
            <a:r>
              <a:rPr lang="en-US" sz="1800" dirty="0">
                <a:solidFill>
                  <a:srgbClr val="231F20"/>
                </a:solidFill>
                <a:effectLst/>
                <a:latin typeface="Calibri" panose="020F0502020204030204" pitchFamily="34" charset="0"/>
                <a:ea typeface="Calibri" panose="020F0502020204030204" pitchFamily="34" charset="0"/>
              </a:rPr>
              <a:t> </a:t>
            </a:r>
            <a:r>
              <a:rPr lang="en-US" sz="1800" dirty="0" err="1">
                <a:solidFill>
                  <a:srgbClr val="231F20"/>
                </a:solidFill>
                <a:effectLst/>
                <a:latin typeface="Calibri" panose="020F0502020204030204" pitchFamily="34" charset="0"/>
                <a:ea typeface="Calibri" panose="020F0502020204030204" pitchFamily="34" charset="0"/>
              </a:rPr>
              <a:t>као</a:t>
            </a:r>
            <a:r>
              <a:rPr lang="en-US" sz="1800" dirty="0">
                <a:solidFill>
                  <a:srgbClr val="231F20"/>
                </a:solidFill>
                <a:effectLst/>
                <a:latin typeface="Calibri" panose="020F0502020204030204" pitchFamily="34" charset="0"/>
                <a:ea typeface="Calibri" panose="020F0502020204030204" pitchFamily="34" charset="0"/>
              </a:rPr>
              <a:t> и о </a:t>
            </a:r>
            <a:r>
              <a:rPr lang="en-US" sz="1800" dirty="0" err="1">
                <a:solidFill>
                  <a:srgbClr val="231F20"/>
                </a:solidFill>
                <a:effectLst/>
                <a:latin typeface="Calibri" panose="020F0502020204030204" pitchFamily="34" charset="0"/>
                <a:ea typeface="Calibri" panose="020F0502020204030204" pitchFamily="34" charset="0"/>
              </a:rPr>
              <a:t>искуствима</a:t>
            </a:r>
            <a:r>
              <a:rPr lang="en-US" sz="1800" dirty="0">
                <a:solidFill>
                  <a:srgbClr val="231F20"/>
                </a:solidFill>
                <a:effectLst/>
                <a:latin typeface="Calibri" panose="020F0502020204030204" pitchFamily="34" charset="0"/>
                <a:ea typeface="Calibri" panose="020F0502020204030204" pitchFamily="34" charset="0"/>
              </a:rPr>
              <a:t> </a:t>
            </a:r>
            <a:r>
              <a:rPr lang="en-US" sz="1800" dirty="0" err="1">
                <a:solidFill>
                  <a:srgbClr val="231F20"/>
                </a:solidFill>
                <a:effectLst/>
                <a:latin typeface="Calibri" panose="020F0502020204030204" pitchFamily="34" charset="0"/>
                <a:ea typeface="Calibri" panose="020F0502020204030204" pitchFamily="34" charset="0"/>
              </a:rPr>
              <a:t>цијелог</a:t>
            </a:r>
            <a:r>
              <a:rPr lang="en-US" sz="1800" dirty="0">
                <a:solidFill>
                  <a:srgbClr val="231F20"/>
                </a:solidFill>
                <a:effectLst/>
                <a:latin typeface="Calibri" panose="020F0502020204030204" pitchFamily="34" charset="0"/>
                <a:ea typeface="Calibri" panose="020F0502020204030204" pitchFamily="34" charset="0"/>
              </a:rPr>
              <a:t> </a:t>
            </a:r>
            <a:r>
              <a:rPr lang="en-US" sz="1800" dirty="0" err="1">
                <a:solidFill>
                  <a:srgbClr val="231F20"/>
                </a:solidFill>
                <a:effectLst/>
                <a:latin typeface="Calibri" panose="020F0502020204030204" pitchFamily="34" charset="0"/>
                <a:ea typeface="Calibri" panose="020F0502020204030204" pitchFamily="34" charset="0"/>
              </a:rPr>
              <a:t>разреда</a:t>
            </a:r>
            <a:r>
              <a:rPr lang="en-US" sz="1800" dirty="0">
                <a:solidFill>
                  <a:srgbClr val="231F20"/>
                </a:solidFill>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50</a:t>
            </a:fld>
            <a:endParaRPr lang="en-US"/>
          </a:p>
        </p:txBody>
      </p:sp>
    </p:spTree>
    <p:extLst>
      <p:ext uri="{BB962C8B-B14F-4D97-AF65-F5344CB8AC3E}">
        <p14:creationId xmlns:p14="http://schemas.microsoft.com/office/powerpoint/2010/main" val="219999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овом дијелу приказујете резултате анкете. Резултати анкете могу се приказати путем табеле, графикона или дијаграма.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7</a:t>
            </a:fld>
            <a:endParaRPr lang="en-US"/>
          </a:p>
        </p:txBody>
      </p:sp>
    </p:spTree>
    <p:extLst>
      <p:ext uri="{BB962C8B-B14F-4D97-AF65-F5344CB8AC3E}">
        <p14:creationId xmlns:p14="http://schemas.microsoft.com/office/powerpoint/2010/main" val="5963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 овај дио убаците медијске чланке који се баве одабраним проблемом. Обавезно укључите наслов или уводни дио чланка, наведите изворе материјала и истакните наважније дијелове/информације. Уколико се ради о већим чланцима, укључите само најрелевантније информације, а цијели чланак ставите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8</a:t>
            </a:fld>
            <a:endParaRPr lang="en-US"/>
          </a:p>
        </p:txBody>
      </p:sp>
    </p:spTree>
    <p:extLst>
      <p:ext uri="{BB962C8B-B14F-4D97-AF65-F5344CB8AC3E}">
        <p14:creationId xmlns:p14="http://schemas.microsoft.com/office/powerpoint/2010/main" val="276580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Уколико је то одговарајуће за одабрани проблем, овај дио треба садржавати карту или мапу из ваздзуха (нпр. Гугл мапе/</a:t>
            </a:r>
            <a:r>
              <a:rPr lang="en-US" b="0" i="0" dirty="0">
                <a:solidFill>
                  <a:srgbClr val="5F6368"/>
                </a:solidFill>
                <a:effectLst/>
                <a:latin typeface="arial" panose="020B0604020202020204" pitchFamily="34" charset="0"/>
              </a:rPr>
              <a:t>Google</a:t>
            </a:r>
            <a:r>
              <a:rPr lang="en-US" b="0" i="0" dirty="0">
                <a:solidFill>
                  <a:srgbClr val="4D5156"/>
                </a:solidFill>
                <a:effectLst/>
                <a:latin typeface="arial" panose="020B0604020202020204" pitchFamily="34" charset="0"/>
              </a:rPr>
              <a:t> Maps</a:t>
            </a:r>
            <a:r>
              <a:rPr lang="bs-Cyrl-BA" b="0" i="0" dirty="0">
                <a:solidFill>
                  <a:srgbClr val="4D5156"/>
                </a:solidFill>
                <a:effectLst/>
                <a:latin typeface="arial" panose="020B0604020202020204" pitchFamily="34" charset="0"/>
              </a:rPr>
              <a:t>) на којој се види географска зона обухваћена проблемом. Обавезно наведите наслов или кратки опис.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9</a:t>
            </a:fld>
            <a:endParaRPr lang="en-US"/>
          </a:p>
        </p:txBody>
      </p:sp>
    </p:spTree>
    <p:extLst>
      <p:ext uri="{BB962C8B-B14F-4D97-AF65-F5344CB8AC3E}">
        <p14:creationId xmlns:p14="http://schemas.microsoft.com/office/powerpoint/2010/main" val="129713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Уључите исјечке или цитате из писама подршке представника/чланова заједнице у којима се наводи њихово виђење проблема. </a:t>
            </a:r>
          </a:p>
          <a:p>
            <a:r>
              <a:rPr lang="bs-Cyrl-BA" dirty="0"/>
              <a:t>Сва и цјеловита писма подршке приложите у Дио за документацију.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10</a:t>
            </a:fld>
            <a:endParaRPr lang="en-US"/>
          </a:p>
        </p:txBody>
      </p:sp>
    </p:spTree>
    <p:extLst>
      <p:ext uri="{BB962C8B-B14F-4D97-AF65-F5344CB8AC3E}">
        <p14:creationId xmlns:p14="http://schemas.microsoft.com/office/powerpoint/2010/main" val="318461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Cyrl-BA" dirty="0"/>
              <a:t>Све фотографије у овом дијелу морају бити повезане са одабраним проблемом и укључивати кратки опис онога што је приказано на фотографији а везано је за проблем. Могу се укључити слике које приказују проблем, слике анкетираних појединаца, ученика док истражују проблем или других дешавања која документују да се ради на истраживању проблема. </a:t>
            </a:r>
            <a:endParaRPr lang="en-US" dirty="0"/>
          </a:p>
        </p:txBody>
      </p:sp>
      <p:sp>
        <p:nvSpPr>
          <p:cNvPr id="4" name="Slide Number Placeholder 3"/>
          <p:cNvSpPr>
            <a:spLocks noGrp="1"/>
          </p:cNvSpPr>
          <p:nvPr>
            <p:ph type="sldNum" sz="quarter" idx="5"/>
          </p:nvPr>
        </p:nvSpPr>
        <p:spPr/>
        <p:txBody>
          <a:bodyPr/>
          <a:lstStyle/>
          <a:p>
            <a:fld id="{157815A4-3DEE-4B9C-8056-C43A32E70F22}" type="slidenum">
              <a:rPr lang="en-US" smtClean="0"/>
              <a:t>11</a:t>
            </a:fld>
            <a:endParaRPr lang="en-US"/>
          </a:p>
        </p:txBody>
      </p:sp>
    </p:spTree>
    <p:extLst>
      <p:ext uri="{BB962C8B-B14F-4D97-AF65-F5344CB8AC3E}">
        <p14:creationId xmlns:p14="http://schemas.microsoft.com/office/powerpoint/2010/main" val="2930742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10C3-D370-44E4-BA7E-BB6DDDF0F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5716B6-1DCB-4D95-A60F-4D9A309A6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E9E41-3650-4CA6-A622-501C6626CD02}"/>
              </a:ext>
            </a:extLst>
          </p:cNvPr>
          <p:cNvSpPr>
            <a:spLocks noGrp="1"/>
          </p:cNvSpPr>
          <p:nvPr>
            <p:ph type="dt" sz="half" idx="10"/>
          </p:nvPr>
        </p:nvSpPr>
        <p:spPr/>
        <p:txBody>
          <a:bodyPr/>
          <a:lstStyle/>
          <a:p>
            <a:fld id="{5923F103-BC34-4FE4-A40E-EDDEECFDA5D0}" type="datetimeFigureOut">
              <a:rPr lang="en-US" smtClean="0"/>
              <a:pPr/>
              <a:t>3/4/2023</a:t>
            </a:fld>
            <a:endParaRPr lang="en-US" dirty="0"/>
          </a:p>
        </p:txBody>
      </p:sp>
      <p:sp>
        <p:nvSpPr>
          <p:cNvPr id="5" name="Footer Placeholder 4">
            <a:extLst>
              <a:ext uri="{FF2B5EF4-FFF2-40B4-BE49-F238E27FC236}">
                <a16:creationId xmlns:a16="http://schemas.microsoft.com/office/drawing/2014/main" id="{61858510-A7BA-43ED-A60E-C95B1AF75FA7}"/>
              </a:ext>
            </a:extLst>
          </p:cNvPr>
          <p:cNvSpPr>
            <a:spLocks noGrp="1"/>
          </p:cNvSpPr>
          <p:nvPr>
            <p:ph type="ftr" sz="quarter" idx="11"/>
          </p:nvPr>
        </p:nvSpPr>
        <p:spPr/>
        <p:txBody>
          <a:bodyPr/>
          <a:lstStyle/>
          <a:p>
            <a:r>
              <a:rPr lang="en-US"/>
              <a:t>
              </a:t>
            </a:r>
            <a:endParaRPr lang="en-US" dirty="0"/>
          </a:p>
        </p:txBody>
      </p:sp>
      <p:pic>
        <p:nvPicPr>
          <p:cNvPr id="7" name="Picture 6">
            <a:extLst>
              <a:ext uri="{FF2B5EF4-FFF2-40B4-BE49-F238E27FC236}">
                <a16:creationId xmlns:a16="http://schemas.microsoft.com/office/drawing/2014/main" id="{067F3092-EC91-46BD-A7B8-4DA0D39022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587" b="33233"/>
          <a:stretch/>
        </p:blipFill>
        <p:spPr>
          <a:xfrm>
            <a:off x="0" y="5913691"/>
            <a:ext cx="1425644" cy="944309"/>
          </a:xfrm>
          <a:prstGeom prst="rect">
            <a:avLst/>
          </a:prstGeom>
        </p:spPr>
      </p:pic>
    </p:spTree>
    <p:extLst>
      <p:ext uri="{BB962C8B-B14F-4D97-AF65-F5344CB8AC3E}">
        <p14:creationId xmlns:p14="http://schemas.microsoft.com/office/powerpoint/2010/main" val="174132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6C10-F515-468F-97CD-3A51D7134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25CE7-6CF4-4159-B065-8A62167CD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9C3E1-9A6E-45F4-8CF0-0E103007113A}"/>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5" name="Footer Placeholder 4">
            <a:extLst>
              <a:ext uri="{FF2B5EF4-FFF2-40B4-BE49-F238E27FC236}">
                <a16:creationId xmlns:a16="http://schemas.microsoft.com/office/drawing/2014/main" id="{94CD0026-96D8-4932-97B2-6FFE219F2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8BB65-4F2D-4ADC-BF21-0FD875755AA9}"/>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214706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524FB-748B-4941-8D00-C45CFCDE86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D024B7-40E6-4463-BA94-75380EC051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150C5-CDDE-4349-81F5-DFD6CCE2B889}"/>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5" name="Footer Placeholder 4">
            <a:extLst>
              <a:ext uri="{FF2B5EF4-FFF2-40B4-BE49-F238E27FC236}">
                <a16:creationId xmlns:a16="http://schemas.microsoft.com/office/drawing/2014/main" id="{AA2D27D5-331F-4A9B-8735-C29B68F57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D877F-BBDA-4224-8D7B-6AD8CDBE67A4}"/>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174498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4434-F38A-4046-8916-AEAC26970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0691F-5D6F-4233-B7C8-689B7CE91E3E}"/>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4" name="Footer Placeholder 3">
            <a:extLst>
              <a:ext uri="{FF2B5EF4-FFF2-40B4-BE49-F238E27FC236}">
                <a16:creationId xmlns:a16="http://schemas.microsoft.com/office/drawing/2014/main" id="{55AA1781-4926-46FC-8AA4-9364308AE7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9285C-44BD-4A43-82C3-7EF400F301C3}"/>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375995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4BE-A81A-43B5-A841-57962F3EF5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15856A-4791-4A15-8A4D-554DE44CB327}"/>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4" name="Footer Placeholder 3">
            <a:extLst>
              <a:ext uri="{FF2B5EF4-FFF2-40B4-BE49-F238E27FC236}">
                <a16:creationId xmlns:a16="http://schemas.microsoft.com/office/drawing/2014/main" id="{F1F0ECF1-BD13-475E-A72B-0BF73BC3A6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D2F40-1ED4-48F0-BCAA-CE616FED9580}"/>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286208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9534-E3B7-4D57-827F-5FCA1E236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9DAF0-3084-4D87-B2F3-BDD8BA6CD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7898-5360-49B6-A279-0459A9D3C149}"/>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5" name="Footer Placeholder 4">
            <a:extLst>
              <a:ext uri="{FF2B5EF4-FFF2-40B4-BE49-F238E27FC236}">
                <a16:creationId xmlns:a16="http://schemas.microsoft.com/office/drawing/2014/main" id="{0643FA9E-01CE-4768-94A9-8C75BCD8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BA2D8-C846-41D5-B5E4-188A43BDEC1D}"/>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186821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09B0-FEE8-41E7-8E95-4E7686CE8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E5164-E63A-40EB-9C8E-31960E793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281EB-146A-4CF1-B758-2843D54AB5A1}"/>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5" name="Footer Placeholder 4">
            <a:extLst>
              <a:ext uri="{FF2B5EF4-FFF2-40B4-BE49-F238E27FC236}">
                <a16:creationId xmlns:a16="http://schemas.microsoft.com/office/drawing/2014/main" id="{86A9985B-6CC2-4F86-84B6-1DEFCE3DB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47F5D-0AFD-42DE-8D1C-1F1657148624}"/>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186420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0BF1-00EA-4866-9D94-4181D18F2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7FE4A-E732-4DF0-993B-92C68DB13F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3EEBE-300E-4C7E-B563-D7733A9C3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FC79F-AB54-4FC0-9C84-07B29AC97153}"/>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6" name="Footer Placeholder 5">
            <a:extLst>
              <a:ext uri="{FF2B5EF4-FFF2-40B4-BE49-F238E27FC236}">
                <a16:creationId xmlns:a16="http://schemas.microsoft.com/office/drawing/2014/main" id="{B227F504-1A66-470F-83B0-3AD0585A7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A4E04-0436-4350-81DB-2FB79E80C861}"/>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4098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7386-491C-4BD9-B39D-F113D7EEE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F35B5-A720-4FA8-A070-47A24694C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55CDC-E58F-41A1-9A6B-F22CF6663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154B3-A80B-48C9-8B94-8A681CDDA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B7B57-ED6D-4C33-9728-3F114A57D9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8D3C1-96BA-43CD-BF51-0B5FC5CD6544}"/>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8" name="Footer Placeholder 7">
            <a:extLst>
              <a:ext uri="{FF2B5EF4-FFF2-40B4-BE49-F238E27FC236}">
                <a16:creationId xmlns:a16="http://schemas.microsoft.com/office/drawing/2014/main" id="{001ED5DA-FFCA-4A05-BD0D-BB653B5B05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5BDF42-2584-4C70-ACA3-3E7AA41CACC3}"/>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300961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E102-89F4-4B37-BC3F-C238634E0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F4FB51-F3FC-416D-A866-E8122B55FC26}"/>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4" name="Footer Placeholder 3">
            <a:extLst>
              <a:ext uri="{FF2B5EF4-FFF2-40B4-BE49-F238E27FC236}">
                <a16:creationId xmlns:a16="http://schemas.microsoft.com/office/drawing/2014/main" id="{D46A0D42-CD99-4030-8719-318D799255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2AA4FC-04CA-4E2B-9AFE-C9F89C18F36A}"/>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80237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46484-2B72-4DE7-92DC-C11AE630894D}"/>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3" name="Footer Placeholder 2">
            <a:extLst>
              <a:ext uri="{FF2B5EF4-FFF2-40B4-BE49-F238E27FC236}">
                <a16:creationId xmlns:a16="http://schemas.microsoft.com/office/drawing/2014/main" id="{37966DD9-806D-46BA-9A83-3313646746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C7D4A6-A2C8-430A-8CD4-A5AAF8452C02}"/>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309378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8123-7D58-4266-9830-55AD28D77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BA375D-C933-4F90-8E5C-23C6AAB51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06F53-1833-432A-B329-E7C54DFD5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FDB3E-C81A-4892-9EC7-1AB12F86DD22}"/>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6" name="Footer Placeholder 5">
            <a:extLst>
              <a:ext uri="{FF2B5EF4-FFF2-40B4-BE49-F238E27FC236}">
                <a16:creationId xmlns:a16="http://schemas.microsoft.com/office/drawing/2014/main" id="{F57358CD-F025-431B-A968-B4B63001C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16C5A-78EC-43AD-B713-DE34B5857583}"/>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141207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AC50-7B40-4313-9F6B-282A2EF8D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098DF-E808-471B-9652-6EC7E0B11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5CD71D-D328-4B64-A5F5-52BD0D083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109CB-FA4D-47E3-AB04-E3B57E3B029D}"/>
              </a:ext>
            </a:extLst>
          </p:cNvPr>
          <p:cNvSpPr>
            <a:spLocks noGrp="1"/>
          </p:cNvSpPr>
          <p:nvPr>
            <p:ph type="dt" sz="half" idx="10"/>
          </p:nvPr>
        </p:nvSpPr>
        <p:spPr/>
        <p:txBody>
          <a:bodyPr/>
          <a:lstStyle/>
          <a:p>
            <a:fld id="{11D4274A-6E38-47D0-A32B-1B6EE241BB11}" type="datetimeFigureOut">
              <a:rPr lang="en-US" smtClean="0"/>
              <a:t>3/4/2023</a:t>
            </a:fld>
            <a:endParaRPr lang="en-US"/>
          </a:p>
        </p:txBody>
      </p:sp>
      <p:sp>
        <p:nvSpPr>
          <p:cNvPr id="6" name="Footer Placeholder 5">
            <a:extLst>
              <a:ext uri="{FF2B5EF4-FFF2-40B4-BE49-F238E27FC236}">
                <a16:creationId xmlns:a16="http://schemas.microsoft.com/office/drawing/2014/main" id="{C32C7897-86E1-4091-9B05-91311D50F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3B00F-699B-41D9-95B5-353004387EA0}"/>
              </a:ext>
            </a:extLst>
          </p:cNvPr>
          <p:cNvSpPr>
            <a:spLocks noGrp="1"/>
          </p:cNvSpPr>
          <p:nvPr>
            <p:ph type="sldNum" sz="quarter" idx="12"/>
          </p:nvPr>
        </p:nvSpPr>
        <p:spPr/>
        <p:txBody>
          <a:bodyPr/>
          <a:lstStyle/>
          <a:p>
            <a:fld id="{10B29EE4-2B3B-4DBC-BBB8-F27FCDB14A8D}" type="slidenum">
              <a:rPr lang="en-US" smtClean="0"/>
              <a:t>‹#›</a:t>
            </a:fld>
            <a:endParaRPr lang="en-US"/>
          </a:p>
        </p:txBody>
      </p:sp>
    </p:spTree>
    <p:extLst>
      <p:ext uri="{BB962C8B-B14F-4D97-AF65-F5344CB8AC3E}">
        <p14:creationId xmlns:p14="http://schemas.microsoft.com/office/powerpoint/2010/main" val="1545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B67947-5589-4083-BB30-DF339E5FC005}"/>
              </a:ext>
            </a:extLst>
          </p:cNvPr>
          <p:cNvSpPr/>
          <p:nvPr userDrawn="1"/>
        </p:nvSpPr>
        <p:spPr>
          <a:xfrm>
            <a:off x="0" y="5913692"/>
            <a:ext cx="12192000" cy="990410"/>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Cyrl-BA" sz="28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ПРОЈЕКАТ „ЈА ГРАЂАНИН“</a:t>
            </a:r>
          </a:p>
          <a:p>
            <a:pPr algn="ctr"/>
            <a:r>
              <a:rPr lang="bs-Cyrl-BA"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ШКОЛСКА 202</a:t>
            </a:r>
            <a:r>
              <a:rPr lang="en-US"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2</a:t>
            </a:r>
            <a:r>
              <a:rPr lang="bs-Cyrl-BA"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/202</a:t>
            </a:r>
            <a:r>
              <a:rPr lang="en-US"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3</a:t>
            </a:r>
            <a:r>
              <a:rPr lang="bs-Cyrl-BA"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rPr>
              <a:t>. година</a:t>
            </a:r>
            <a:endParaRPr lang="en-US" sz="22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mn-ea"/>
              <a:cs typeface="Calibri" panose="020F0502020204030204" pitchFamily="34" charset="0"/>
            </a:endParaRPr>
          </a:p>
        </p:txBody>
      </p:sp>
      <p:sp>
        <p:nvSpPr>
          <p:cNvPr id="2" name="Title Placeholder 1">
            <a:extLst>
              <a:ext uri="{FF2B5EF4-FFF2-40B4-BE49-F238E27FC236}">
                <a16:creationId xmlns:a16="http://schemas.microsoft.com/office/drawing/2014/main" id="{2B94BF45-6878-4A62-9B7D-ED62A7B5F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5F5AB-0F1F-43BA-974D-1227D34C68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B90F6E-7660-4414-B8D2-679970095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274A-6E38-47D0-A32B-1B6EE241BB11}" type="datetimeFigureOut">
              <a:rPr lang="en-US" smtClean="0"/>
              <a:t>3/4/2023</a:t>
            </a:fld>
            <a:endParaRPr lang="en-US"/>
          </a:p>
        </p:txBody>
      </p:sp>
      <p:sp>
        <p:nvSpPr>
          <p:cNvPr id="5" name="Footer Placeholder 4">
            <a:extLst>
              <a:ext uri="{FF2B5EF4-FFF2-40B4-BE49-F238E27FC236}">
                <a16:creationId xmlns:a16="http://schemas.microsoft.com/office/drawing/2014/main" id="{B45D5066-3220-4745-AD0E-E08D848EF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4C312ED-1A41-463B-BB6B-4E8920FA6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29EE4-2B3B-4DBC-BBB8-F27FCDB14A8D}" type="slidenum">
              <a:rPr lang="en-US" smtClean="0"/>
              <a:t>‹#›</a:t>
            </a:fld>
            <a:endParaRPr lang="en-US"/>
          </a:p>
        </p:txBody>
      </p:sp>
      <p:pic>
        <p:nvPicPr>
          <p:cNvPr id="7" name="Picture 6">
            <a:extLst>
              <a:ext uri="{FF2B5EF4-FFF2-40B4-BE49-F238E27FC236}">
                <a16:creationId xmlns:a16="http://schemas.microsoft.com/office/drawing/2014/main" id="{8D66ABE9-DC89-4FEF-A749-847393CBD5E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2587" b="33233"/>
          <a:stretch/>
        </p:blipFill>
        <p:spPr>
          <a:xfrm>
            <a:off x="0" y="5913691"/>
            <a:ext cx="1425644" cy="990408"/>
          </a:xfrm>
          <a:prstGeom prst="rect">
            <a:avLst/>
          </a:prstGeom>
        </p:spPr>
      </p:pic>
    </p:spTree>
    <p:extLst>
      <p:ext uri="{BB962C8B-B14F-4D97-AF65-F5344CB8AC3E}">
        <p14:creationId xmlns:p14="http://schemas.microsoft.com/office/powerpoint/2010/main" val="267408483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0.xml"/><Relationship Id="rId18" Type="http://schemas.openxmlformats.org/officeDocument/2006/relationships/slide" Target="slide27.xml"/><Relationship Id="rId26" Type="http://schemas.openxmlformats.org/officeDocument/2006/relationships/slide" Target="slide36.xml"/><Relationship Id="rId39" Type="http://schemas.openxmlformats.org/officeDocument/2006/relationships/slide" Target="slide50.xml"/><Relationship Id="rId3" Type="http://schemas.openxmlformats.org/officeDocument/2006/relationships/slide" Target="slide5.xml"/><Relationship Id="rId21" Type="http://schemas.openxmlformats.org/officeDocument/2006/relationships/slide" Target="slide31.xml"/><Relationship Id="rId34" Type="http://schemas.openxmlformats.org/officeDocument/2006/relationships/slide" Target="slide46.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24.xml"/><Relationship Id="rId25" Type="http://schemas.openxmlformats.org/officeDocument/2006/relationships/slide" Target="slide35.xml"/><Relationship Id="rId33" Type="http://schemas.openxmlformats.org/officeDocument/2006/relationships/slide" Target="slide45.xml"/><Relationship Id="rId38"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23.xml"/><Relationship Id="rId20" Type="http://schemas.openxmlformats.org/officeDocument/2006/relationships/slide" Target="slide30.xml"/><Relationship Id="rId29"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24" Type="http://schemas.openxmlformats.org/officeDocument/2006/relationships/slide" Target="slide34.xml"/><Relationship Id="rId32" Type="http://schemas.openxmlformats.org/officeDocument/2006/relationships/slide" Target="slide44.xml"/><Relationship Id="rId37"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22.xml"/><Relationship Id="rId23" Type="http://schemas.openxmlformats.org/officeDocument/2006/relationships/slide" Target="slide33.xml"/><Relationship Id="rId28" Type="http://schemas.openxmlformats.org/officeDocument/2006/relationships/slide" Target="slide40.xml"/><Relationship Id="rId36" Type="http://schemas.openxmlformats.org/officeDocument/2006/relationships/slide" Target="slide48.xml"/><Relationship Id="rId10" Type="http://schemas.openxmlformats.org/officeDocument/2006/relationships/slide" Target="slide12.xml"/><Relationship Id="rId19" Type="http://schemas.openxmlformats.org/officeDocument/2006/relationships/slide" Target="slide29.xml"/><Relationship Id="rId31" Type="http://schemas.openxmlformats.org/officeDocument/2006/relationships/slide" Target="slide43.xml"/><Relationship Id="rId4" Type="http://schemas.openxmlformats.org/officeDocument/2006/relationships/slide" Target="slide7.xml"/><Relationship Id="rId9" Type="http://schemas.openxmlformats.org/officeDocument/2006/relationships/slide" Target="slide13.xml"/><Relationship Id="rId14" Type="http://schemas.openxmlformats.org/officeDocument/2006/relationships/slide" Target="slide21.xml"/><Relationship Id="rId22" Type="http://schemas.openxmlformats.org/officeDocument/2006/relationships/slide" Target="slide32.xml"/><Relationship Id="rId27" Type="http://schemas.openxmlformats.org/officeDocument/2006/relationships/slide" Target="slide38.xml"/><Relationship Id="rId30" Type="http://schemas.openxmlformats.org/officeDocument/2006/relationships/slide" Target="slide42.xml"/><Relationship Id="rId35" Type="http://schemas.openxmlformats.org/officeDocument/2006/relationships/slide" Target="slide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35F7B26-2761-4A7F-9828-49D625029C86}"/>
              </a:ext>
            </a:extLst>
          </p:cNvPr>
          <p:cNvGraphicFramePr>
            <a:graphicFrameLocks noGrp="1"/>
          </p:cNvGraphicFramePr>
          <p:nvPr>
            <p:extLst>
              <p:ext uri="{D42A27DB-BD31-4B8C-83A1-F6EECF244321}">
                <p14:modId xmlns:p14="http://schemas.microsoft.com/office/powerpoint/2010/main" val="972741736"/>
              </p:ext>
            </p:extLst>
          </p:nvPr>
        </p:nvGraphicFramePr>
        <p:xfrm>
          <a:off x="0" y="196320"/>
          <a:ext cx="3972232" cy="1483360"/>
        </p:xfrm>
        <a:graphic>
          <a:graphicData uri="http://schemas.openxmlformats.org/drawingml/2006/table">
            <a:tbl>
              <a:tblPr firstRow="1" bandRow="1">
                <a:tableStyleId>{5C22544A-7EE6-4342-B048-85BDC9FD1C3A}</a:tableStyleId>
              </a:tblPr>
              <a:tblGrid>
                <a:gridCol w="3972232">
                  <a:extLst>
                    <a:ext uri="{9D8B030D-6E8A-4147-A177-3AD203B41FA5}">
                      <a16:colId xmlns:a16="http://schemas.microsoft.com/office/drawing/2014/main" val="1015589613"/>
                    </a:ext>
                  </a:extLst>
                </a:gridCol>
              </a:tblGrid>
              <a:tr h="370840">
                <a:tc>
                  <a:txBody>
                    <a:bodyPr/>
                    <a:lstStyle/>
                    <a:p>
                      <a:r>
                        <a:rPr lang="bs-Cyrl-BA" dirty="0">
                          <a:solidFill>
                            <a:srgbClr val="7030A0"/>
                          </a:solidFill>
                        </a:rPr>
                        <a:t>НАЗИВ ШКОЛЕ</a:t>
                      </a:r>
                      <a:endParaRPr lang="en-US" dirty="0">
                        <a:solidFill>
                          <a:srgbClr val="7030A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796851"/>
                  </a:ext>
                </a:extLst>
              </a:tr>
              <a:tr h="370840">
                <a:tc>
                  <a:txBody>
                    <a:bodyPr/>
                    <a:lstStyle/>
                    <a:p>
                      <a:r>
                        <a:rPr lang="bs-Cyrl-BA" b="1" dirty="0">
                          <a:solidFill>
                            <a:srgbClr val="7030A0"/>
                          </a:solidFill>
                        </a:rPr>
                        <a:t>РАЗРЕД</a:t>
                      </a:r>
                      <a:endParaRPr lang="en-US" b="1" dirty="0">
                        <a:solidFill>
                          <a:srgbClr val="7030A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228635"/>
                  </a:ext>
                </a:extLst>
              </a:tr>
              <a:tr h="370840">
                <a:tc>
                  <a:txBody>
                    <a:bodyPr/>
                    <a:lstStyle/>
                    <a:p>
                      <a:r>
                        <a:rPr lang="bs-Cyrl-BA" b="1" dirty="0">
                          <a:solidFill>
                            <a:srgbClr val="7030A0"/>
                          </a:solidFill>
                        </a:rPr>
                        <a:t>МЈЕСТО</a:t>
                      </a:r>
                      <a:endParaRPr lang="en-US" b="1"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2266046"/>
                  </a:ext>
                </a:extLst>
              </a:tr>
              <a:tr h="370840">
                <a:tc>
                  <a:txBody>
                    <a:bodyPr/>
                    <a:lstStyle/>
                    <a:p>
                      <a:r>
                        <a:rPr lang="bs-Cyrl-BA" b="1" dirty="0">
                          <a:solidFill>
                            <a:srgbClr val="7030A0"/>
                          </a:solidFill>
                        </a:rPr>
                        <a:t>РЕГИЈА</a:t>
                      </a:r>
                      <a:endParaRPr lang="en-US" b="1"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15660"/>
                  </a:ext>
                </a:extLst>
              </a:tr>
            </a:tbl>
          </a:graphicData>
        </a:graphic>
      </p:graphicFrame>
      <p:sp>
        <p:nvSpPr>
          <p:cNvPr id="5" name="TextBox 4">
            <a:extLst>
              <a:ext uri="{FF2B5EF4-FFF2-40B4-BE49-F238E27FC236}">
                <a16:creationId xmlns:a16="http://schemas.microsoft.com/office/drawing/2014/main" id="{886268E7-D155-419A-965C-60A12F34762D}"/>
              </a:ext>
            </a:extLst>
          </p:cNvPr>
          <p:cNvSpPr txBox="1"/>
          <p:nvPr/>
        </p:nvSpPr>
        <p:spPr>
          <a:xfrm>
            <a:off x="3972231" y="115835"/>
            <a:ext cx="7688825" cy="769441"/>
          </a:xfrm>
          <a:prstGeom prst="rect">
            <a:avLst/>
          </a:prstGeom>
          <a:noFill/>
        </p:spPr>
        <p:txBody>
          <a:bodyPr wrap="square" rtlCol="0">
            <a:spAutoFit/>
          </a:bodyPr>
          <a:lstStyle/>
          <a:p>
            <a:r>
              <a:rPr lang="bs-Cyrl-BA" sz="4400" b="1" dirty="0">
                <a:solidFill>
                  <a:srgbClr val="7030A0"/>
                </a:solidFill>
              </a:rPr>
              <a:t>НАЗИВ ТЕМЕ</a:t>
            </a:r>
            <a:endParaRPr lang="en-US" sz="4400" b="1" dirty="0">
              <a:solidFill>
                <a:srgbClr val="7030A0"/>
              </a:solidFill>
            </a:endParaRPr>
          </a:p>
        </p:txBody>
      </p:sp>
      <p:sp>
        <p:nvSpPr>
          <p:cNvPr id="6" name="Rectangle 5">
            <a:extLst>
              <a:ext uri="{FF2B5EF4-FFF2-40B4-BE49-F238E27FC236}">
                <a16:creationId xmlns:a16="http://schemas.microsoft.com/office/drawing/2014/main" id="{9312F9BF-C962-4C76-ADB1-76A54EF5D41E}"/>
              </a:ext>
            </a:extLst>
          </p:cNvPr>
          <p:cNvSpPr/>
          <p:nvPr/>
        </p:nvSpPr>
        <p:spPr>
          <a:xfrm>
            <a:off x="4100052" y="1199535"/>
            <a:ext cx="7846141" cy="456216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83DCB2-9795-42F3-81CD-9F787F21C79D}"/>
              </a:ext>
            </a:extLst>
          </p:cNvPr>
          <p:cNvSpPr txBox="1"/>
          <p:nvPr/>
        </p:nvSpPr>
        <p:spPr>
          <a:xfrm>
            <a:off x="6877208" y="3295953"/>
            <a:ext cx="2266789" cy="369332"/>
          </a:xfrm>
          <a:prstGeom prst="rect">
            <a:avLst/>
          </a:prstGeom>
          <a:noFill/>
        </p:spPr>
        <p:txBody>
          <a:bodyPr wrap="square">
            <a:spAutoFit/>
          </a:bodyPr>
          <a:lstStyle/>
          <a:p>
            <a:r>
              <a:rPr lang="bs-Cyrl-BA" dirty="0">
                <a:solidFill>
                  <a:srgbClr val="7030A0"/>
                </a:solidFill>
              </a:rPr>
              <a:t>Фотографија екипе</a:t>
            </a:r>
            <a:endParaRPr lang="en-US" dirty="0"/>
          </a:p>
        </p:txBody>
      </p:sp>
    </p:spTree>
    <p:extLst>
      <p:ext uri="{BB962C8B-B14F-4D97-AF65-F5344CB8AC3E}">
        <p14:creationId xmlns:p14="http://schemas.microsoft.com/office/powerpoint/2010/main" val="361434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17"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ПИСМА ПОДРШКЕ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76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ФОТОГРАФИЈЕ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C2FA179-D6F1-4870-AB75-552DFD6E57EF}"/>
              </a:ext>
            </a:extLst>
          </p:cNvPr>
          <p:cNvSpPr/>
          <p:nvPr/>
        </p:nvSpPr>
        <p:spPr>
          <a:xfrm>
            <a:off x="334298" y="1022555"/>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6850B4-48AA-43DA-9540-EECC3F0665CB}"/>
              </a:ext>
            </a:extLst>
          </p:cNvPr>
          <p:cNvSpPr/>
          <p:nvPr/>
        </p:nvSpPr>
        <p:spPr>
          <a:xfrm>
            <a:off x="4301615" y="1022555"/>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442EEA-24DF-402E-9703-0B39A30F1079}"/>
              </a:ext>
            </a:extLst>
          </p:cNvPr>
          <p:cNvSpPr/>
          <p:nvPr/>
        </p:nvSpPr>
        <p:spPr>
          <a:xfrm>
            <a:off x="8323032" y="1027470"/>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8C9438-EA21-4C7B-BDDB-D9AE3BC2752B}"/>
              </a:ext>
            </a:extLst>
          </p:cNvPr>
          <p:cNvSpPr txBox="1"/>
          <p:nvPr/>
        </p:nvSpPr>
        <p:spPr>
          <a:xfrm>
            <a:off x="334298" y="4763107"/>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8" name="TextBox 7">
            <a:extLst>
              <a:ext uri="{FF2B5EF4-FFF2-40B4-BE49-F238E27FC236}">
                <a16:creationId xmlns:a16="http://schemas.microsoft.com/office/drawing/2014/main" id="{4F27C98D-7A09-4D55-AD98-D1DC5F314BCF}"/>
              </a:ext>
            </a:extLst>
          </p:cNvPr>
          <p:cNvSpPr txBox="1"/>
          <p:nvPr/>
        </p:nvSpPr>
        <p:spPr>
          <a:xfrm>
            <a:off x="4311447" y="4763107"/>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9" name="TextBox 8">
            <a:extLst>
              <a:ext uri="{FF2B5EF4-FFF2-40B4-BE49-F238E27FC236}">
                <a16:creationId xmlns:a16="http://schemas.microsoft.com/office/drawing/2014/main" id="{C5C17ED0-51C2-4D7C-8455-6BE0117366BA}"/>
              </a:ext>
            </a:extLst>
          </p:cNvPr>
          <p:cNvSpPr txBox="1"/>
          <p:nvPr/>
        </p:nvSpPr>
        <p:spPr>
          <a:xfrm>
            <a:off x="8342679" y="4772937"/>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Tree>
    <p:extLst>
      <p:ext uri="{BB962C8B-B14F-4D97-AF65-F5344CB8AC3E}">
        <p14:creationId xmlns:p14="http://schemas.microsoft.com/office/powerpoint/2010/main" val="40387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ОСТАЛЕ РЕЛЕВАНТНЕ ИНФорМАЦИЈЕ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42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ЛИСТА ИЗВОРА ИНФОРМАЦИЈА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CC98A7F-75CB-4DFB-84EE-7BE40FFA30F1}"/>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bs-Cyrl-BA" sz="1500" dirty="0">
                <a:solidFill>
                  <a:srgbClr val="7030A0"/>
                </a:solidFill>
              </a:rPr>
              <a:t>Овдје наведите све изворе информација</a:t>
            </a:r>
            <a:endParaRPr lang="en-US" sz="1500" dirty="0">
              <a:solidFill>
                <a:srgbClr val="7030A0"/>
              </a:solidFill>
            </a:endParaRPr>
          </a:p>
        </p:txBody>
      </p:sp>
    </p:spTree>
    <p:extLst>
      <p:ext uri="{BB962C8B-B14F-4D97-AF65-F5344CB8AC3E}">
        <p14:creationId xmlns:p14="http://schemas.microsoft.com/office/powerpoint/2010/main" val="25985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ВИДЕО-ПРЕЗЕНТАЦИЈА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810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6D24E-0090-4AF6-A3CE-6DA086103527}"/>
              </a:ext>
            </a:extLst>
          </p:cNvPr>
          <p:cNvSpPr txBox="1"/>
          <p:nvPr/>
        </p:nvSpPr>
        <p:spPr>
          <a:xfrm>
            <a:off x="12192" y="2206752"/>
            <a:ext cx="12179808" cy="1754326"/>
          </a:xfrm>
          <a:prstGeom prst="rect">
            <a:avLst/>
          </a:prstGeom>
          <a:noFill/>
        </p:spPr>
        <p:txBody>
          <a:bodyPr wrap="square" rtlCol="0">
            <a:spAutoFit/>
          </a:bodyPr>
          <a:lstStyle/>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a:t>
            </a:r>
            <a:b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b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ЈАВНЕ ПОЛИТИКЕ</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5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САЖЕТАК</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алтернативне мјере јавне политике 1:</a:t>
            </a:r>
            <a:endParaRPr lang="en-US" sz="1500" dirty="0">
              <a:solidFill>
                <a:srgbClr val="7030A0"/>
              </a:solidFill>
            </a:endParaRPr>
          </a:p>
        </p:txBody>
      </p:sp>
    </p:spTree>
    <p:extLst>
      <p:ext uri="{BB962C8B-B14F-4D97-AF65-F5344CB8AC3E}">
        <p14:creationId xmlns:p14="http://schemas.microsoft.com/office/powerpoint/2010/main" val="346693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САЖЕТАК</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алтернативне мјере јавне политике 2:</a:t>
            </a:r>
            <a:endParaRPr lang="en-US" sz="1500" dirty="0">
              <a:solidFill>
                <a:srgbClr val="7030A0"/>
              </a:solidFill>
            </a:endParaRPr>
          </a:p>
        </p:txBody>
      </p:sp>
    </p:spTree>
    <p:extLst>
      <p:ext uri="{BB962C8B-B14F-4D97-AF65-F5344CB8AC3E}">
        <p14:creationId xmlns:p14="http://schemas.microsoft.com/office/powerpoint/2010/main" val="13428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САЖЕТАК</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алтернативне мјере јавне политике 3:</a:t>
            </a:r>
            <a:endParaRPr lang="en-US" sz="1500" dirty="0">
              <a:solidFill>
                <a:srgbClr val="7030A0"/>
              </a:solidFill>
            </a:endParaRPr>
          </a:p>
        </p:txBody>
      </p:sp>
    </p:spTree>
    <p:extLst>
      <p:ext uri="{BB962C8B-B14F-4D97-AF65-F5344CB8AC3E}">
        <p14:creationId xmlns:p14="http://schemas.microsoft.com/office/powerpoint/2010/main" val="129017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93878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a:t>
            </a:r>
          </a:p>
          <a:p>
            <a:pPr algn="ctr"/>
            <a:r>
              <a:rPr lang="bs-Cyrl-B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ГРАФИКОНИ, ДИЈАГРАМИ, САЖЕЦИ РЕЗУЛТАТА АНКЕТИРАЊА/МИНИ-ИСТРАЖИВАЊА</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50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33943A-B0DF-4C17-ADB2-D3A5CD579CA9}"/>
              </a:ext>
            </a:extLst>
          </p:cNvPr>
          <p:cNvGraphicFramePr>
            <a:graphicFrameLocks noGrp="1"/>
          </p:cNvGraphicFramePr>
          <p:nvPr>
            <p:extLst>
              <p:ext uri="{D42A27DB-BD31-4B8C-83A1-F6EECF244321}">
                <p14:modId xmlns:p14="http://schemas.microsoft.com/office/powerpoint/2010/main" val="1837200854"/>
              </p:ext>
            </p:extLst>
          </p:nvPr>
        </p:nvGraphicFramePr>
        <p:xfrm>
          <a:off x="194553" y="246280"/>
          <a:ext cx="11575914" cy="741680"/>
        </p:xfrm>
        <a:graphic>
          <a:graphicData uri="http://schemas.openxmlformats.org/drawingml/2006/table">
            <a:tbl>
              <a:tblPr firstRow="1" bandRow="1">
                <a:tableStyleId>{5C22544A-7EE6-4342-B048-85BDC9FD1C3A}</a:tableStyleId>
              </a:tblPr>
              <a:tblGrid>
                <a:gridCol w="5125548">
                  <a:extLst>
                    <a:ext uri="{9D8B030D-6E8A-4147-A177-3AD203B41FA5}">
                      <a16:colId xmlns:a16="http://schemas.microsoft.com/office/drawing/2014/main" val="1900375400"/>
                    </a:ext>
                  </a:extLst>
                </a:gridCol>
                <a:gridCol w="2591728">
                  <a:extLst>
                    <a:ext uri="{9D8B030D-6E8A-4147-A177-3AD203B41FA5}">
                      <a16:colId xmlns:a16="http://schemas.microsoft.com/office/drawing/2014/main" val="1015589613"/>
                    </a:ext>
                  </a:extLst>
                </a:gridCol>
                <a:gridCol w="3858638">
                  <a:extLst>
                    <a:ext uri="{9D8B030D-6E8A-4147-A177-3AD203B41FA5}">
                      <a16:colId xmlns:a16="http://schemas.microsoft.com/office/drawing/2014/main" val="400696065"/>
                    </a:ext>
                  </a:extLst>
                </a:gridCol>
              </a:tblGrid>
              <a:tr h="370840">
                <a:tc>
                  <a:txBody>
                    <a:bodyPr/>
                    <a:lstStyle/>
                    <a:p>
                      <a:r>
                        <a:rPr lang="sr-Cyrl-BA" sz="1600" dirty="0">
                          <a:solidFill>
                            <a:srgbClr val="7030A0"/>
                          </a:solidFill>
                        </a:rPr>
                        <a:t>Име и презиме наставника</a:t>
                      </a:r>
                      <a:r>
                        <a:rPr lang="bs-Latn-BA" sz="1600" dirty="0">
                          <a:solidFill>
                            <a:srgbClr val="7030A0"/>
                          </a:solidFill>
                        </a:rPr>
                        <a:t>/</a:t>
                      </a:r>
                      <a:r>
                        <a:rPr lang="sr-Cyrl-BA" sz="1600" dirty="0">
                          <a:solidFill>
                            <a:srgbClr val="7030A0"/>
                          </a:solidFill>
                        </a:rPr>
                        <a:t>це</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r-Cyrl-BA" sz="1600" dirty="0">
                          <a:solidFill>
                            <a:srgbClr val="7030A0"/>
                          </a:solidFill>
                        </a:rPr>
                        <a:t>Контакт телефон</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r-Cyrl-BA" sz="1600" dirty="0">
                          <a:solidFill>
                            <a:srgbClr val="7030A0"/>
                          </a:solidFill>
                        </a:rPr>
                        <a:t>Електронска пошта</a:t>
                      </a:r>
                      <a:r>
                        <a:rPr lang="bs-Latn-BA" sz="1600" dirty="0">
                          <a:solidFill>
                            <a:srgbClr val="7030A0"/>
                          </a:solidFill>
                        </a:rPr>
                        <a:t>:</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796851"/>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228635"/>
                  </a:ext>
                </a:extLst>
              </a:tr>
            </a:tbl>
          </a:graphicData>
        </a:graphic>
      </p:graphicFrame>
      <p:graphicFrame>
        <p:nvGraphicFramePr>
          <p:cNvPr id="5" name="Table 4">
            <a:extLst>
              <a:ext uri="{FF2B5EF4-FFF2-40B4-BE49-F238E27FC236}">
                <a16:creationId xmlns:a16="http://schemas.microsoft.com/office/drawing/2014/main" id="{68F560CE-FB5E-45D1-BD50-933C02EDC48A}"/>
              </a:ext>
            </a:extLst>
          </p:cNvPr>
          <p:cNvGraphicFramePr>
            <a:graphicFrameLocks noGrp="1"/>
          </p:cNvGraphicFramePr>
          <p:nvPr>
            <p:extLst>
              <p:ext uri="{D42A27DB-BD31-4B8C-83A1-F6EECF244321}">
                <p14:modId xmlns:p14="http://schemas.microsoft.com/office/powerpoint/2010/main" val="2886891343"/>
              </p:ext>
            </p:extLst>
          </p:nvPr>
        </p:nvGraphicFramePr>
        <p:xfrm>
          <a:off x="194552" y="1545610"/>
          <a:ext cx="11575914" cy="3337560"/>
        </p:xfrm>
        <a:graphic>
          <a:graphicData uri="http://schemas.openxmlformats.org/drawingml/2006/table">
            <a:tbl>
              <a:tblPr firstRow="1" bandRow="1">
                <a:tableStyleId>{5C22544A-7EE6-4342-B048-85BDC9FD1C3A}</a:tableStyleId>
              </a:tblPr>
              <a:tblGrid>
                <a:gridCol w="5125548">
                  <a:extLst>
                    <a:ext uri="{9D8B030D-6E8A-4147-A177-3AD203B41FA5}">
                      <a16:colId xmlns:a16="http://schemas.microsoft.com/office/drawing/2014/main" val="1900375400"/>
                    </a:ext>
                  </a:extLst>
                </a:gridCol>
                <a:gridCol w="2591728">
                  <a:extLst>
                    <a:ext uri="{9D8B030D-6E8A-4147-A177-3AD203B41FA5}">
                      <a16:colId xmlns:a16="http://schemas.microsoft.com/office/drawing/2014/main" val="1015589613"/>
                    </a:ext>
                  </a:extLst>
                </a:gridCol>
                <a:gridCol w="3858638">
                  <a:extLst>
                    <a:ext uri="{9D8B030D-6E8A-4147-A177-3AD203B41FA5}">
                      <a16:colId xmlns:a16="http://schemas.microsoft.com/office/drawing/2014/main" val="400696065"/>
                    </a:ext>
                  </a:extLst>
                </a:gridCol>
              </a:tblGrid>
              <a:tr h="370840">
                <a:tc>
                  <a:txBody>
                    <a:bodyPr/>
                    <a:lstStyle/>
                    <a:p>
                      <a:r>
                        <a:rPr lang="sr-Cyrl-BA" sz="1600" dirty="0">
                          <a:solidFill>
                            <a:srgbClr val="7030A0"/>
                          </a:solidFill>
                        </a:rPr>
                        <a:t>Име и презиме ученика</a:t>
                      </a:r>
                      <a:r>
                        <a:rPr lang="bs-Latn-BA" sz="1600" dirty="0">
                          <a:solidFill>
                            <a:srgbClr val="7030A0"/>
                          </a:solidFill>
                        </a:rPr>
                        <a:t>/</a:t>
                      </a:r>
                      <a:r>
                        <a:rPr lang="sr-Cyrl-BA" sz="1600" dirty="0">
                          <a:solidFill>
                            <a:srgbClr val="7030A0"/>
                          </a:solidFill>
                        </a:rPr>
                        <a:t>це</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r-Cyrl-BA" sz="1600" dirty="0">
                          <a:solidFill>
                            <a:srgbClr val="7030A0"/>
                          </a:solidFill>
                        </a:rPr>
                        <a:t>Контакт телефон</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r-Cyrl-BA" sz="1600" dirty="0">
                          <a:solidFill>
                            <a:srgbClr val="7030A0"/>
                          </a:solidFill>
                        </a:rPr>
                        <a:t>Електронска пошта</a:t>
                      </a:r>
                      <a:r>
                        <a:rPr lang="bs-Latn-BA" sz="1600" dirty="0">
                          <a:solidFill>
                            <a:srgbClr val="7030A0"/>
                          </a:solidFill>
                        </a:rPr>
                        <a:t>:</a:t>
                      </a:r>
                      <a:endParaRPr lang="en-US" sz="1600" dirty="0">
                        <a:solidFill>
                          <a:srgbClr val="7030A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796851"/>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228635"/>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779502"/>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901429"/>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209164"/>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015109"/>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985388"/>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8592233"/>
                  </a:ext>
                </a:extLst>
              </a:tr>
              <a:tr h="370840">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solidFill>
                          <a:schemeClr val="tx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095994"/>
                  </a:ext>
                </a:extLst>
              </a:tr>
            </a:tbl>
          </a:graphicData>
        </a:graphic>
      </p:graphicFrame>
    </p:spTree>
    <p:extLst>
      <p:ext uri="{BB962C8B-B14F-4D97-AF65-F5344CB8AC3E}">
        <p14:creationId xmlns:p14="http://schemas.microsoft.com/office/powerpoint/2010/main" val="49936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ДОДАТНЕ АНКЕТЕ</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91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499872"/>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МЕДИЈИ, ДОПИСИ</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53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ДОДАТНА ДОКУМЕНТАЦИЈА</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61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ФОтоГРАФИЈЕ</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5FBFF068-C13B-4C6E-885E-8FDCAAE98062}"/>
              </a:ext>
            </a:extLst>
          </p:cNvPr>
          <p:cNvSpPr/>
          <p:nvPr/>
        </p:nvSpPr>
        <p:spPr>
          <a:xfrm>
            <a:off x="334298" y="133954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D3485D-1400-4C57-ACCF-9562873F731D}"/>
              </a:ext>
            </a:extLst>
          </p:cNvPr>
          <p:cNvSpPr/>
          <p:nvPr/>
        </p:nvSpPr>
        <p:spPr>
          <a:xfrm>
            <a:off x="4301615" y="133954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95CBCD-6BA4-4259-8756-CBFD804090F0}"/>
              </a:ext>
            </a:extLst>
          </p:cNvPr>
          <p:cNvSpPr/>
          <p:nvPr/>
        </p:nvSpPr>
        <p:spPr>
          <a:xfrm>
            <a:off x="8323032" y="1344462"/>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4A4B72-6FAA-4123-AD0E-4C58AF9990CB}"/>
              </a:ext>
            </a:extLst>
          </p:cNvPr>
          <p:cNvSpPr txBox="1"/>
          <p:nvPr/>
        </p:nvSpPr>
        <p:spPr>
          <a:xfrm>
            <a:off x="334298" y="508009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8" name="TextBox 7">
            <a:extLst>
              <a:ext uri="{FF2B5EF4-FFF2-40B4-BE49-F238E27FC236}">
                <a16:creationId xmlns:a16="http://schemas.microsoft.com/office/drawing/2014/main" id="{E5485EC8-20F3-4554-AA2A-D0B04610B47A}"/>
              </a:ext>
            </a:extLst>
          </p:cNvPr>
          <p:cNvSpPr txBox="1"/>
          <p:nvPr/>
        </p:nvSpPr>
        <p:spPr>
          <a:xfrm>
            <a:off x="4311447" y="508009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9" name="TextBox 8">
            <a:extLst>
              <a:ext uri="{FF2B5EF4-FFF2-40B4-BE49-F238E27FC236}">
                <a16:creationId xmlns:a16="http://schemas.microsoft.com/office/drawing/2014/main" id="{645957AA-2E77-4D9A-BB68-CFD7A158329D}"/>
              </a:ext>
            </a:extLst>
          </p:cNvPr>
          <p:cNvSpPr txBox="1"/>
          <p:nvPr/>
        </p:nvSpPr>
        <p:spPr>
          <a:xfrm>
            <a:off x="8342679" y="508992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Tree>
    <p:extLst>
      <p:ext uri="{BB962C8B-B14F-4D97-AF65-F5344CB8AC3E}">
        <p14:creationId xmlns:p14="http://schemas.microsoft.com/office/powerpoint/2010/main" val="271216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499872"/>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ЛИСТА ИЗВОРА ИНФОРМАЦИЈА</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68F176-FE66-4FF6-A13E-D232009B76B4}"/>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bs-Cyrl-BA" sz="1500" dirty="0">
                <a:solidFill>
                  <a:srgbClr val="7030A0"/>
                </a:solidFill>
              </a:rPr>
              <a:t>Овдје наведите све изворе информација</a:t>
            </a:r>
            <a:endParaRPr lang="en-US" sz="1500" dirty="0">
              <a:solidFill>
                <a:srgbClr val="7030A0"/>
              </a:solidFill>
            </a:endParaRPr>
          </a:p>
        </p:txBody>
      </p:sp>
    </p:spTree>
    <p:extLst>
      <p:ext uri="{BB962C8B-B14F-4D97-AF65-F5344CB8AC3E}">
        <p14:creationId xmlns:p14="http://schemas.microsoft.com/office/powerpoint/2010/main" val="36939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499872"/>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АЛТЕРНАТИВНЕ МЈЕРЕ ЈАВНЕ ПОЛИТИКЕ: ВИДЕО-ПРЕЗЕНТАЦИЈА</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4158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6D24E-0090-4AF6-A3CE-6DA086103527}"/>
              </a:ext>
            </a:extLst>
          </p:cNvPr>
          <p:cNvSpPr txBox="1"/>
          <p:nvPr/>
        </p:nvSpPr>
        <p:spPr>
          <a:xfrm>
            <a:off x="12192" y="2206752"/>
            <a:ext cx="12179808" cy="1754326"/>
          </a:xfrm>
          <a:prstGeom prst="rect">
            <a:avLst/>
          </a:prstGeom>
          <a:noFill/>
        </p:spPr>
        <p:txBody>
          <a:bodyPr wrap="square" rtlCol="0">
            <a:spAutoFit/>
          </a:bodyPr>
          <a:lstStyle/>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a:t>
            </a:r>
            <a:b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b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НАШЕГ РАЗРЕДА</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5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САЖЕТАК</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политике вашег разреда</a:t>
            </a:r>
            <a:endParaRPr lang="en-US" sz="1500" dirty="0">
              <a:solidFill>
                <a:srgbClr val="7030A0"/>
              </a:solidFill>
            </a:endParaRPr>
          </a:p>
        </p:txBody>
      </p:sp>
    </p:spTree>
    <p:extLst>
      <p:ext uri="{BB962C8B-B14F-4D97-AF65-F5344CB8AC3E}">
        <p14:creationId xmlns:p14="http://schemas.microsoft.com/office/powerpoint/2010/main" val="39441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САЖЕТАК</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Наставак сажетка политике вашег разреда</a:t>
            </a:r>
            <a:endParaRPr lang="en-US" sz="1500" dirty="0">
              <a:solidFill>
                <a:srgbClr val="7030A0"/>
              </a:solidFill>
            </a:endParaRPr>
          </a:p>
        </p:txBody>
      </p:sp>
    </p:spTree>
    <p:extLst>
      <p:ext uri="{BB962C8B-B14F-4D97-AF65-F5344CB8AC3E}">
        <p14:creationId xmlns:p14="http://schemas.microsoft.com/office/powerpoint/2010/main" val="13493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РЕЗУЛТАТИ АНКЕТЕ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8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698DB-DE0F-4206-9C81-1D3D2FF01A2A}"/>
              </a:ext>
            </a:extLst>
          </p:cNvPr>
          <p:cNvSpPr txBox="1"/>
          <p:nvPr/>
        </p:nvSpPr>
        <p:spPr>
          <a:xfrm>
            <a:off x="109728" y="55900"/>
            <a:ext cx="1660839" cy="523220"/>
          </a:xfrm>
          <a:prstGeom prst="rect">
            <a:avLst/>
          </a:prstGeom>
          <a:noFill/>
        </p:spPr>
        <p:txBody>
          <a:bodyPr wrap="none" rtlCol="0">
            <a:spAutoFit/>
          </a:bodyPr>
          <a:lstStyle/>
          <a:p>
            <a:r>
              <a:rPr lang="bs-Cyrl-BA" sz="2800" b="1" dirty="0">
                <a:solidFill>
                  <a:srgbClr val="7030A0"/>
                </a:solidFill>
              </a:rPr>
              <a:t>САДРЖАЈ</a:t>
            </a:r>
            <a:endParaRPr lang="en-US" sz="2800" b="1" dirty="0">
              <a:solidFill>
                <a:srgbClr val="7030A0"/>
              </a:solidFill>
            </a:endParaRPr>
          </a:p>
        </p:txBody>
      </p:sp>
      <p:sp>
        <p:nvSpPr>
          <p:cNvPr id="6" name="Rectangle 5">
            <a:extLst>
              <a:ext uri="{FF2B5EF4-FFF2-40B4-BE49-F238E27FC236}">
                <a16:creationId xmlns:a16="http://schemas.microsoft.com/office/drawing/2014/main" id="{0A1B5F1E-3CC6-4A2D-9E67-78916BB59BE9}"/>
              </a:ext>
            </a:extLst>
          </p:cNvPr>
          <p:cNvSpPr/>
          <p:nvPr/>
        </p:nvSpPr>
        <p:spPr>
          <a:xfrm>
            <a:off x="109728" y="1298448"/>
            <a:ext cx="2926080" cy="4529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p>
        </p:txBody>
      </p:sp>
      <p:sp>
        <p:nvSpPr>
          <p:cNvPr id="9" name="Rectangle 8">
            <a:extLst>
              <a:ext uri="{FF2B5EF4-FFF2-40B4-BE49-F238E27FC236}">
                <a16:creationId xmlns:a16="http://schemas.microsoft.com/office/drawing/2014/main" id="{DDB7A3C1-2EA8-4660-A61A-26502C5AC34B}"/>
              </a:ext>
            </a:extLst>
          </p:cNvPr>
          <p:cNvSpPr/>
          <p:nvPr/>
        </p:nvSpPr>
        <p:spPr>
          <a:xfrm>
            <a:off x="3139440" y="1292352"/>
            <a:ext cx="2926080" cy="4529328"/>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235AFF-FB2C-4298-9E40-DAE1AE6729A7}"/>
              </a:ext>
            </a:extLst>
          </p:cNvPr>
          <p:cNvSpPr/>
          <p:nvPr/>
        </p:nvSpPr>
        <p:spPr>
          <a:xfrm>
            <a:off x="6163056" y="1292352"/>
            <a:ext cx="2926080" cy="39839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317F5C67-7AC9-4B15-B375-C405BB6D0A5C}"/>
              </a:ext>
            </a:extLst>
          </p:cNvPr>
          <p:cNvSpPr/>
          <p:nvPr/>
        </p:nvSpPr>
        <p:spPr>
          <a:xfrm>
            <a:off x="9180576" y="1286256"/>
            <a:ext cx="2926080" cy="3983962"/>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522184-38F2-4607-AAEA-7AF43AC9877D}"/>
              </a:ext>
            </a:extLst>
          </p:cNvPr>
          <p:cNvSpPr/>
          <p:nvPr/>
        </p:nvSpPr>
        <p:spPr>
          <a:xfrm>
            <a:off x="115824" y="597408"/>
            <a:ext cx="2926080" cy="6035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a:t>
            </a: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264FAF72-601D-4E6D-A311-733CFB942D06}"/>
              </a:ext>
            </a:extLst>
          </p:cNvPr>
          <p:cNvSpPr/>
          <p:nvPr/>
        </p:nvSpPr>
        <p:spPr>
          <a:xfrm>
            <a:off x="3145536" y="591312"/>
            <a:ext cx="2926080" cy="60350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Latn-B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ALTERNATIVNE MJERE  JAVNE politike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0723BC9-A7E5-43F5-8F0E-C340E9008D74}"/>
              </a:ext>
            </a:extLst>
          </p:cNvPr>
          <p:cNvSpPr/>
          <p:nvPr/>
        </p:nvSpPr>
        <p:spPr>
          <a:xfrm>
            <a:off x="6169152" y="591312"/>
            <a:ext cx="2926080" cy="6035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a:t>
            </a:r>
            <a:endParaRPr lang="en-US" dirty="0"/>
          </a:p>
        </p:txBody>
      </p:sp>
      <p:sp>
        <p:nvSpPr>
          <p:cNvPr id="21" name="Rectangle 20">
            <a:extLst>
              <a:ext uri="{FF2B5EF4-FFF2-40B4-BE49-F238E27FC236}">
                <a16:creationId xmlns:a16="http://schemas.microsoft.com/office/drawing/2014/main" id="{4962C048-87FF-4C3E-BAF8-136B4F55EAD1}"/>
              </a:ext>
            </a:extLst>
          </p:cNvPr>
          <p:cNvSpPr/>
          <p:nvPr/>
        </p:nvSpPr>
        <p:spPr>
          <a:xfrm>
            <a:off x="9186672" y="585216"/>
            <a:ext cx="2926080" cy="60350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a:t>
            </a:r>
            <a:endParaRPr lang="en-US" dirty="0"/>
          </a:p>
        </p:txBody>
      </p:sp>
      <p:sp>
        <p:nvSpPr>
          <p:cNvPr id="22" name="TextBox 21">
            <a:extLst>
              <a:ext uri="{FF2B5EF4-FFF2-40B4-BE49-F238E27FC236}">
                <a16:creationId xmlns:a16="http://schemas.microsoft.com/office/drawing/2014/main" id="{68465E7B-0381-4F29-8969-790BF3CFCF60}"/>
              </a:ext>
            </a:extLst>
          </p:cNvPr>
          <p:cNvSpPr txBox="1"/>
          <p:nvPr/>
        </p:nvSpPr>
        <p:spPr>
          <a:xfrm>
            <a:off x="315419" y="1581686"/>
            <a:ext cx="130298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3" action="ppaction://hlinksldjump">
                  <a:extLst>
                    <a:ext uri="{A12FA001-AC4F-418D-AE19-62706E023703}">
                      <ahyp:hlinkClr xmlns:ahyp="http://schemas.microsoft.com/office/drawing/2018/hyperlinkcolor" val="tx"/>
                    </a:ext>
                  </a:extLst>
                </a:hlinkClick>
              </a:rPr>
              <a:t>САЖЕТАК</a:t>
            </a:r>
            <a:endParaRPr lang="en-US" sz="1600" b="1" dirty="0">
              <a:ln w="10541" cmpd="sng">
                <a:noFill/>
                <a:prstDash val="solid"/>
              </a:ln>
            </a:endParaRPr>
          </a:p>
        </p:txBody>
      </p:sp>
      <p:sp>
        <p:nvSpPr>
          <p:cNvPr id="23" name="TextBox 22">
            <a:extLst>
              <a:ext uri="{FF2B5EF4-FFF2-40B4-BE49-F238E27FC236}">
                <a16:creationId xmlns:a16="http://schemas.microsoft.com/office/drawing/2014/main" id="{8C4D5BBA-023C-4DBC-9FAC-B88DC1F152B8}"/>
              </a:ext>
            </a:extLst>
          </p:cNvPr>
          <p:cNvSpPr txBox="1"/>
          <p:nvPr/>
        </p:nvSpPr>
        <p:spPr>
          <a:xfrm>
            <a:off x="320334" y="1881570"/>
            <a:ext cx="2154179"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4" action="ppaction://hlinksldjump">
                  <a:extLst>
                    <a:ext uri="{A12FA001-AC4F-418D-AE19-62706E023703}">
                      <ahyp:hlinkClr xmlns:ahyp="http://schemas.microsoft.com/office/drawing/2018/hyperlinkcolor" val="tx"/>
                    </a:ext>
                  </a:extLst>
                </a:hlinkClick>
              </a:rPr>
              <a:t>РЕЗУЛТАТИ АНКЕТЕ</a:t>
            </a:r>
            <a:endParaRPr lang="en-US" sz="1600" b="1" dirty="0">
              <a:ln w="10541" cmpd="sng">
                <a:noFill/>
                <a:prstDash val="solid"/>
              </a:ln>
            </a:endParaRPr>
          </a:p>
        </p:txBody>
      </p:sp>
      <p:sp>
        <p:nvSpPr>
          <p:cNvPr id="24" name="TextBox 23">
            <a:extLst>
              <a:ext uri="{FF2B5EF4-FFF2-40B4-BE49-F238E27FC236}">
                <a16:creationId xmlns:a16="http://schemas.microsoft.com/office/drawing/2014/main" id="{BAA8FB46-4E3B-4933-B276-6F06DD9C0F29}"/>
              </a:ext>
            </a:extLst>
          </p:cNvPr>
          <p:cNvSpPr txBox="1"/>
          <p:nvPr/>
        </p:nvSpPr>
        <p:spPr>
          <a:xfrm>
            <a:off x="315419" y="2171458"/>
            <a:ext cx="226273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5" action="ppaction://hlinksldjump">
                  <a:extLst>
                    <a:ext uri="{A12FA001-AC4F-418D-AE19-62706E023703}">
                      <ahyp:hlinkClr xmlns:ahyp="http://schemas.microsoft.com/office/drawing/2018/hyperlinkcolor" val="tx"/>
                    </a:ext>
                  </a:extLst>
                </a:hlinkClick>
              </a:rPr>
              <a:t>МЕДИЈСКИ ЧЛАНЦИ</a:t>
            </a:r>
            <a:endParaRPr lang="en-US" sz="1600" b="1" dirty="0">
              <a:ln w="10541" cmpd="sng">
                <a:noFill/>
                <a:prstDash val="solid"/>
              </a:ln>
            </a:endParaRPr>
          </a:p>
        </p:txBody>
      </p:sp>
      <p:sp>
        <p:nvSpPr>
          <p:cNvPr id="25" name="TextBox 24">
            <a:extLst>
              <a:ext uri="{FF2B5EF4-FFF2-40B4-BE49-F238E27FC236}">
                <a16:creationId xmlns:a16="http://schemas.microsoft.com/office/drawing/2014/main" id="{945D9C05-8948-47AF-826F-0CEA9096B076}"/>
              </a:ext>
            </a:extLst>
          </p:cNvPr>
          <p:cNvSpPr txBox="1"/>
          <p:nvPr/>
        </p:nvSpPr>
        <p:spPr>
          <a:xfrm>
            <a:off x="315419" y="2503362"/>
            <a:ext cx="2566215" cy="830997"/>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6" action="ppaction://hlinksldjump">
                  <a:extLst>
                    <a:ext uri="{A12FA001-AC4F-418D-AE19-62706E023703}">
                      <ahyp:hlinkClr xmlns:ahyp="http://schemas.microsoft.com/office/drawing/2018/hyperlinkcolor" val="tx"/>
                    </a:ext>
                  </a:extLst>
                </a:hlinkClick>
              </a:rPr>
              <a:t>ГЕОГРАФСКА КАРТА ИЛИ МАПА ИЗ ВАЗДУХА</a:t>
            </a:r>
            <a:endParaRPr lang="en-US" sz="1600" b="1" dirty="0">
              <a:ln w="10541" cmpd="sng">
                <a:noFill/>
                <a:prstDash val="solid"/>
              </a:ln>
            </a:endParaRPr>
          </a:p>
        </p:txBody>
      </p:sp>
      <p:sp>
        <p:nvSpPr>
          <p:cNvPr id="26" name="TextBox 25">
            <a:extLst>
              <a:ext uri="{FF2B5EF4-FFF2-40B4-BE49-F238E27FC236}">
                <a16:creationId xmlns:a16="http://schemas.microsoft.com/office/drawing/2014/main" id="{64AF9923-FEC3-470A-A71D-EA42C9CB0C66}"/>
              </a:ext>
            </a:extLst>
          </p:cNvPr>
          <p:cNvSpPr txBox="1"/>
          <p:nvPr/>
        </p:nvSpPr>
        <p:spPr>
          <a:xfrm>
            <a:off x="289659" y="3326142"/>
            <a:ext cx="2566215"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7" action="ppaction://hlinksldjump">
                  <a:extLst>
                    <a:ext uri="{A12FA001-AC4F-418D-AE19-62706E023703}">
                      <ahyp:hlinkClr xmlns:ahyp="http://schemas.microsoft.com/office/drawing/2018/hyperlinkcolor" val="tx"/>
                    </a:ext>
                  </a:extLst>
                </a:hlinkClick>
              </a:rPr>
              <a:t>ПИСМА ПОДРШКЕ</a:t>
            </a:r>
            <a:endParaRPr lang="en-US" sz="1600" b="1" dirty="0">
              <a:ln w="10541" cmpd="sng">
                <a:noFill/>
                <a:prstDash val="solid"/>
              </a:ln>
            </a:endParaRPr>
          </a:p>
        </p:txBody>
      </p:sp>
      <p:sp>
        <p:nvSpPr>
          <p:cNvPr id="27" name="TextBox 26">
            <a:extLst>
              <a:ext uri="{FF2B5EF4-FFF2-40B4-BE49-F238E27FC236}">
                <a16:creationId xmlns:a16="http://schemas.microsoft.com/office/drawing/2014/main" id="{F19E3ECB-EF8D-4D43-B908-770DAF8F07C1}"/>
              </a:ext>
            </a:extLst>
          </p:cNvPr>
          <p:cNvSpPr txBox="1"/>
          <p:nvPr/>
        </p:nvSpPr>
        <p:spPr>
          <a:xfrm>
            <a:off x="298805" y="3644118"/>
            <a:ext cx="2566215"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8" action="ppaction://hlinksldjump">
                  <a:extLst>
                    <a:ext uri="{A12FA001-AC4F-418D-AE19-62706E023703}">
                      <ahyp:hlinkClr xmlns:ahyp="http://schemas.microsoft.com/office/drawing/2018/hyperlinkcolor" val="tx"/>
                    </a:ext>
                  </a:extLst>
                </a:hlinkClick>
              </a:rPr>
              <a:t>ФОТОГРАФИЈЕ</a:t>
            </a:r>
            <a:endParaRPr lang="en-US" sz="1600" b="1" dirty="0">
              <a:ln w="10541" cmpd="sng">
                <a:noFill/>
                <a:prstDash val="solid"/>
              </a:ln>
            </a:endParaRPr>
          </a:p>
        </p:txBody>
      </p:sp>
      <p:sp>
        <p:nvSpPr>
          <p:cNvPr id="28" name="TextBox 27">
            <a:extLst>
              <a:ext uri="{FF2B5EF4-FFF2-40B4-BE49-F238E27FC236}">
                <a16:creationId xmlns:a16="http://schemas.microsoft.com/office/drawing/2014/main" id="{8867B0F2-DDAA-4C70-A07D-E2BFCAF38BF0}"/>
              </a:ext>
            </a:extLst>
          </p:cNvPr>
          <p:cNvSpPr txBox="1"/>
          <p:nvPr/>
        </p:nvSpPr>
        <p:spPr>
          <a:xfrm>
            <a:off x="315418" y="5115274"/>
            <a:ext cx="269463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9" action="ppaction://hlinksldjump">
                  <a:extLst>
                    <a:ext uri="{A12FA001-AC4F-418D-AE19-62706E023703}">
                      <ahyp:hlinkClr xmlns:ahyp="http://schemas.microsoft.com/office/drawing/2018/hyperlinkcolor" val="tx"/>
                    </a:ext>
                  </a:extLst>
                </a:hlinkClick>
              </a:rPr>
              <a:t>ИЗВОРИ ИНФОРМАЦИЈА</a:t>
            </a:r>
            <a:endParaRPr lang="en-US" sz="1600" b="1" dirty="0">
              <a:ln w="10541" cmpd="sng">
                <a:noFill/>
                <a:prstDash val="solid"/>
              </a:ln>
            </a:endParaRPr>
          </a:p>
        </p:txBody>
      </p:sp>
      <p:sp>
        <p:nvSpPr>
          <p:cNvPr id="29" name="TextBox 28">
            <a:extLst>
              <a:ext uri="{FF2B5EF4-FFF2-40B4-BE49-F238E27FC236}">
                <a16:creationId xmlns:a16="http://schemas.microsoft.com/office/drawing/2014/main" id="{F26AACD2-FD1D-4954-9E59-AC83B08B4112}"/>
              </a:ext>
            </a:extLst>
          </p:cNvPr>
          <p:cNvSpPr txBox="1"/>
          <p:nvPr/>
        </p:nvSpPr>
        <p:spPr>
          <a:xfrm>
            <a:off x="289659" y="4042458"/>
            <a:ext cx="2720389" cy="1077218"/>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10" action="ppaction://hlinksldjump">
                  <a:extLst>
                    <a:ext uri="{A12FA001-AC4F-418D-AE19-62706E023703}">
                      <ahyp:hlinkClr xmlns:ahyp="http://schemas.microsoft.com/office/drawing/2018/hyperlinkcolor" val="tx"/>
                    </a:ext>
                  </a:extLst>
                </a:hlinkClick>
              </a:rPr>
              <a:t>ОСТАЛО (САЖЕТАК ИСТРАЖИВАЊА, ДОДАТНИ ГРАФИКОНИ, ИТД.)</a:t>
            </a:r>
            <a:endParaRPr lang="en-US" sz="1600" b="1" dirty="0">
              <a:ln w="10541" cmpd="sng">
                <a:noFill/>
                <a:prstDash val="solid"/>
              </a:ln>
            </a:endParaRPr>
          </a:p>
        </p:txBody>
      </p:sp>
      <p:sp>
        <p:nvSpPr>
          <p:cNvPr id="39" name="TextBox 38">
            <a:extLst>
              <a:ext uri="{FF2B5EF4-FFF2-40B4-BE49-F238E27FC236}">
                <a16:creationId xmlns:a16="http://schemas.microsoft.com/office/drawing/2014/main" id="{5038EFDB-EEAE-4506-8258-EFE0A30ACC0D}"/>
              </a:ext>
            </a:extLst>
          </p:cNvPr>
          <p:cNvSpPr txBox="1"/>
          <p:nvPr/>
        </p:nvSpPr>
        <p:spPr>
          <a:xfrm>
            <a:off x="3139440" y="1581686"/>
            <a:ext cx="130298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1" action="ppaction://hlinksldjump">
                  <a:extLst>
                    <a:ext uri="{A12FA001-AC4F-418D-AE19-62706E023703}">
                      <ahyp:hlinkClr xmlns:ahyp="http://schemas.microsoft.com/office/drawing/2018/hyperlinkcolor" val="tx"/>
                    </a:ext>
                  </a:extLst>
                </a:hlinkClick>
              </a:rPr>
              <a:t>САЖЕТАК</a:t>
            </a:r>
            <a:endParaRPr lang="en-US" sz="1600" b="1" dirty="0">
              <a:ln w="10541" cmpd="sng">
                <a:noFill/>
                <a:prstDash val="solid"/>
              </a:ln>
              <a:solidFill>
                <a:srgbClr val="FFFF00"/>
              </a:solidFill>
            </a:endParaRPr>
          </a:p>
        </p:txBody>
      </p:sp>
      <p:sp>
        <p:nvSpPr>
          <p:cNvPr id="40" name="TextBox 39">
            <a:extLst>
              <a:ext uri="{FF2B5EF4-FFF2-40B4-BE49-F238E27FC236}">
                <a16:creationId xmlns:a16="http://schemas.microsoft.com/office/drawing/2014/main" id="{B7023B18-435D-4564-B47F-06C315070735}"/>
              </a:ext>
            </a:extLst>
          </p:cNvPr>
          <p:cNvSpPr txBox="1"/>
          <p:nvPr/>
        </p:nvSpPr>
        <p:spPr>
          <a:xfrm>
            <a:off x="3139440" y="1921651"/>
            <a:ext cx="2926080" cy="1077218"/>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2" action="ppaction://hlinksldjump">
                  <a:extLst>
                    <a:ext uri="{A12FA001-AC4F-418D-AE19-62706E023703}">
                      <ahyp:hlinkClr xmlns:ahyp="http://schemas.microsoft.com/office/drawing/2018/hyperlinkcolor" val="tx"/>
                    </a:ext>
                  </a:extLst>
                </a:hlinkClick>
              </a:rPr>
              <a:t>ГРАФИКОНИ, ДИЈАГРАМИ, САЖЕЦИ РЕЗУЛТАТА АНКЕТИРАЊА/МИНИ-ИСТРАЖИВАЊА</a:t>
            </a:r>
            <a:endParaRPr lang="en-US" sz="1600" b="1" dirty="0">
              <a:ln w="10541" cmpd="sng">
                <a:noFill/>
                <a:prstDash val="solid"/>
              </a:ln>
              <a:solidFill>
                <a:srgbClr val="FFFF00"/>
              </a:solidFill>
            </a:endParaRPr>
          </a:p>
        </p:txBody>
      </p:sp>
      <p:sp>
        <p:nvSpPr>
          <p:cNvPr id="41" name="TextBox 40">
            <a:extLst>
              <a:ext uri="{FF2B5EF4-FFF2-40B4-BE49-F238E27FC236}">
                <a16:creationId xmlns:a16="http://schemas.microsoft.com/office/drawing/2014/main" id="{A9CCA12E-A1AB-4C25-B7B1-631E73F13313}"/>
              </a:ext>
            </a:extLst>
          </p:cNvPr>
          <p:cNvSpPr txBox="1"/>
          <p:nvPr/>
        </p:nvSpPr>
        <p:spPr>
          <a:xfrm>
            <a:off x="3145536" y="3000643"/>
            <a:ext cx="292608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3" action="ppaction://hlinksldjump">
                  <a:extLst>
                    <a:ext uri="{A12FA001-AC4F-418D-AE19-62706E023703}">
                      <ahyp:hlinkClr xmlns:ahyp="http://schemas.microsoft.com/office/drawing/2018/hyperlinkcolor" val="tx"/>
                    </a:ext>
                  </a:extLst>
                </a:hlinkClick>
              </a:rPr>
              <a:t>ДОДАТНЕ АНКЕТЕ</a:t>
            </a:r>
            <a:endParaRPr lang="en-US" sz="1600" b="1" dirty="0">
              <a:ln w="10541" cmpd="sng">
                <a:noFill/>
                <a:prstDash val="solid"/>
              </a:ln>
              <a:solidFill>
                <a:srgbClr val="FFFF00"/>
              </a:solidFill>
            </a:endParaRPr>
          </a:p>
        </p:txBody>
      </p:sp>
      <p:sp>
        <p:nvSpPr>
          <p:cNvPr id="42" name="TextBox 41">
            <a:extLst>
              <a:ext uri="{FF2B5EF4-FFF2-40B4-BE49-F238E27FC236}">
                <a16:creationId xmlns:a16="http://schemas.microsoft.com/office/drawing/2014/main" id="{8B19C406-7AFE-441F-A5E1-E7A568020478}"/>
              </a:ext>
            </a:extLst>
          </p:cNvPr>
          <p:cNvSpPr txBox="1"/>
          <p:nvPr/>
        </p:nvSpPr>
        <p:spPr>
          <a:xfrm>
            <a:off x="3139440" y="3360307"/>
            <a:ext cx="292608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4" action="ppaction://hlinksldjump">
                  <a:extLst>
                    <a:ext uri="{A12FA001-AC4F-418D-AE19-62706E023703}">
                      <ahyp:hlinkClr xmlns:ahyp="http://schemas.microsoft.com/office/drawing/2018/hyperlinkcolor" val="tx"/>
                    </a:ext>
                  </a:extLst>
                </a:hlinkClick>
              </a:rPr>
              <a:t>МЕДИЈИ, ДОПИСИ</a:t>
            </a:r>
            <a:endParaRPr lang="en-US" sz="1600" b="1" dirty="0">
              <a:ln w="10541" cmpd="sng">
                <a:noFill/>
                <a:prstDash val="solid"/>
              </a:ln>
              <a:solidFill>
                <a:srgbClr val="FFFF00"/>
              </a:solidFill>
            </a:endParaRPr>
          </a:p>
        </p:txBody>
      </p:sp>
      <p:sp>
        <p:nvSpPr>
          <p:cNvPr id="43" name="TextBox 42">
            <a:extLst>
              <a:ext uri="{FF2B5EF4-FFF2-40B4-BE49-F238E27FC236}">
                <a16:creationId xmlns:a16="http://schemas.microsoft.com/office/drawing/2014/main" id="{94470EBA-A5AA-4985-80D6-D89C729FA5A5}"/>
              </a:ext>
            </a:extLst>
          </p:cNvPr>
          <p:cNvSpPr txBox="1"/>
          <p:nvPr/>
        </p:nvSpPr>
        <p:spPr>
          <a:xfrm>
            <a:off x="3145536" y="3719971"/>
            <a:ext cx="2926080" cy="584775"/>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5" action="ppaction://hlinksldjump">
                  <a:extLst>
                    <a:ext uri="{A12FA001-AC4F-418D-AE19-62706E023703}">
                      <ahyp:hlinkClr xmlns:ahyp="http://schemas.microsoft.com/office/drawing/2018/hyperlinkcolor" val="tx"/>
                    </a:ext>
                  </a:extLst>
                </a:hlinkClick>
              </a:rPr>
              <a:t>ДОДАТНА ДОКУМЕНТАЦИЈА</a:t>
            </a:r>
            <a:endParaRPr lang="en-US" sz="1600" b="1" dirty="0">
              <a:ln w="10541" cmpd="sng">
                <a:noFill/>
                <a:prstDash val="solid"/>
              </a:ln>
              <a:solidFill>
                <a:srgbClr val="FFFF00"/>
              </a:solidFill>
            </a:endParaRPr>
          </a:p>
        </p:txBody>
      </p:sp>
      <p:sp>
        <p:nvSpPr>
          <p:cNvPr id="44" name="TextBox 43">
            <a:extLst>
              <a:ext uri="{FF2B5EF4-FFF2-40B4-BE49-F238E27FC236}">
                <a16:creationId xmlns:a16="http://schemas.microsoft.com/office/drawing/2014/main" id="{E3C5903C-CA73-4D20-932D-191F19336BC2}"/>
              </a:ext>
            </a:extLst>
          </p:cNvPr>
          <p:cNvSpPr txBox="1"/>
          <p:nvPr/>
        </p:nvSpPr>
        <p:spPr>
          <a:xfrm>
            <a:off x="3151632" y="4304746"/>
            <a:ext cx="292608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6" action="ppaction://hlinksldjump">
                  <a:extLst>
                    <a:ext uri="{A12FA001-AC4F-418D-AE19-62706E023703}">
                      <ahyp:hlinkClr xmlns:ahyp="http://schemas.microsoft.com/office/drawing/2018/hyperlinkcolor" val="tx"/>
                    </a:ext>
                  </a:extLst>
                </a:hlinkClick>
              </a:rPr>
              <a:t>ФОТОГРАФИЈЕ</a:t>
            </a:r>
            <a:endParaRPr lang="en-US" sz="1600" b="1" dirty="0">
              <a:ln w="10541" cmpd="sng">
                <a:noFill/>
                <a:prstDash val="solid"/>
              </a:ln>
              <a:solidFill>
                <a:srgbClr val="FFFF00"/>
              </a:solidFill>
            </a:endParaRPr>
          </a:p>
        </p:txBody>
      </p:sp>
      <p:sp>
        <p:nvSpPr>
          <p:cNvPr id="45" name="TextBox 44">
            <a:extLst>
              <a:ext uri="{FF2B5EF4-FFF2-40B4-BE49-F238E27FC236}">
                <a16:creationId xmlns:a16="http://schemas.microsoft.com/office/drawing/2014/main" id="{9813B8AD-6043-4F68-912E-F9D3E24A328F}"/>
              </a:ext>
            </a:extLst>
          </p:cNvPr>
          <p:cNvSpPr txBox="1"/>
          <p:nvPr/>
        </p:nvSpPr>
        <p:spPr>
          <a:xfrm>
            <a:off x="3157728" y="4676602"/>
            <a:ext cx="292608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17" action="ppaction://hlinksldjump">
                  <a:extLst>
                    <a:ext uri="{A12FA001-AC4F-418D-AE19-62706E023703}">
                      <ahyp:hlinkClr xmlns:ahyp="http://schemas.microsoft.com/office/drawing/2018/hyperlinkcolor" val="tx"/>
                    </a:ext>
                  </a:extLst>
                </a:hlinkClick>
              </a:rPr>
              <a:t>ИЗВОРИ ИНФОРМАЦИЈА</a:t>
            </a:r>
            <a:endParaRPr lang="en-US" sz="1600" b="1" dirty="0">
              <a:ln w="10541" cmpd="sng">
                <a:noFill/>
                <a:prstDash val="solid"/>
              </a:ln>
              <a:solidFill>
                <a:srgbClr val="FFFF00"/>
              </a:solidFill>
            </a:endParaRPr>
          </a:p>
        </p:txBody>
      </p:sp>
      <p:sp>
        <p:nvSpPr>
          <p:cNvPr id="47" name="TextBox 46">
            <a:extLst>
              <a:ext uri="{FF2B5EF4-FFF2-40B4-BE49-F238E27FC236}">
                <a16:creationId xmlns:a16="http://schemas.microsoft.com/office/drawing/2014/main" id="{CFC3C6DA-B19F-4303-B90F-4DDCC4B637D5}"/>
              </a:ext>
            </a:extLst>
          </p:cNvPr>
          <p:cNvSpPr txBox="1"/>
          <p:nvPr/>
        </p:nvSpPr>
        <p:spPr>
          <a:xfrm>
            <a:off x="6234626" y="1581686"/>
            <a:ext cx="130298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18" action="ppaction://hlinksldjump">
                  <a:extLst>
                    <a:ext uri="{A12FA001-AC4F-418D-AE19-62706E023703}">
                      <ahyp:hlinkClr xmlns:ahyp="http://schemas.microsoft.com/office/drawing/2018/hyperlinkcolor" val="tx"/>
                    </a:ext>
                  </a:extLst>
                </a:hlinkClick>
              </a:rPr>
              <a:t>САЖЕТАК</a:t>
            </a:r>
            <a:endParaRPr lang="en-US" sz="1600" b="1" dirty="0">
              <a:ln w="10541" cmpd="sng">
                <a:noFill/>
                <a:prstDash val="solid"/>
              </a:ln>
            </a:endParaRPr>
          </a:p>
        </p:txBody>
      </p:sp>
      <p:sp>
        <p:nvSpPr>
          <p:cNvPr id="48" name="TextBox 47">
            <a:extLst>
              <a:ext uri="{FF2B5EF4-FFF2-40B4-BE49-F238E27FC236}">
                <a16:creationId xmlns:a16="http://schemas.microsoft.com/office/drawing/2014/main" id="{DCBCA31E-358C-4D91-B7D6-65B3B8EC8B69}"/>
              </a:ext>
            </a:extLst>
          </p:cNvPr>
          <p:cNvSpPr txBox="1"/>
          <p:nvPr/>
        </p:nvSpPr>
        <p:spPr>
          <a:xfrm>
            <a:off x="6239541" y="1881570"/>
            <a:ext cx="2154179"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19" action="ppaction://hlinksldjump">
                  <a:extLst>
                    <a:ext uri="{A12FA001-AC4F-418D-AE19-62706E023703}">
                      <ahyp:hlinkClr xmlns:ahyp="http://schemas.microsoft.com/office/drawing/2018/hyperlinkcolor" val="tx"/>
                    </a:ext>
                  </a:extLst>
                </a:hlinkClick>
              </a:rPr>
              <a:t>РЕЗУЛТАТИ АНКЕТЕ</a:t>
            </a:r>
            <a:endParaRPr lang="en-US" sz="1600" b="1" dirty="0">
              <a:ln w="10541" cmpd="sng">
                <a:noFill/>
                <a:prstDash val="solid"/>
              </a:ln>
            </a:endParaRPr>
          </a:p>
        </p:txBody>
      </p:sp>
      <p:sp>
        <p:nvSpPr>
          <p:cNvPr id="49" name="TextBox 48">
            <a:extLst>
              <a:ext uri="{FF2B5EF4-FFF2-40B4-BE49-F238E27FC236}">
                <a16:creationId xmlns:a16="http://schemas.microsoft.com/office/drawing/2014/main" id="{ADD11D68-F66A-4D5E-B8DB-7AC21FCC9884}"/>
              </a:ext>
            </a:extLst>
          </p:cNvPr>
          <p:cNvSpPr txBox="1"/>
          <p:nvPr/>
        </p:nvSpPr>
        <p:spPr>
          <a:xfrm>
            <a:off x="6234626" y="2171458"/>
            <a:ext cx="226273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20" action="ppaction://hlinksldjump">
                  <a:extLst>
                    <a:ext uri="{A12FA001-AC4F-418D-AE19-62706E023703}">
                      <ahyp:hlinkClr xmlns:ahyp="http://schemas.microsoft.com/office/drawing/2018/hyperlinkcolor" val="tx"/>
                    </a:ext>
                  </a:extLst>
                </a:hlinkClick>
              </a:rPr>
              <a:t>МЕДИЈСКИ ЧЛАНЦИ</a:t>
            </a:r>
            <a:endParaRPr lang="en-US" sz="1600" b="1" dirty="0">
              <a:ln w="10541" cmpd="sng">
                <a:noFill/>
                <a:prstDash val="solid"/>
              </a:ln>
            </a:endParaRPr>
          </a:p>
        </p:txBody>
      </p:sp>
      <p:sp>
        <p:nvSpPr>
          <p:cNvPr id="50" name="TextBox 49">
            <a:extLst>
              <a:ext uri="{FF2B5EF4-FFF2-40B4-BE49-F238E27FC236}">
                <a16:creationId xmlns:a16="http://schemas.microsoft.com/office/drawing/2014/main" id="{76B8081A-33CC-4246-BEBE-BD81A7914CDA}"/>
              </a:ext>
            </a:extLst>
          </p:cNvPr>
          <p:cNvSpPr txBox="1"/>
          <p:nvPr/>
        </p:nvSpPr>
        <p:spPr>
          <a:xfrm>
            <a:off x="6234626" y="2503362"/>
            <a:ext cx="2690993"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21" action="ppaction://hlinksldjump">
                  <a:extLst>
                    <a:ext uri="{A12FA001-AC4F-418D-AE19-62706E023703}">
                      <ahyp:hlinkClr xmlns:ahyp="http://schemas.microsoft.com/office/drawing/2018/hyperlinkcolor" val="tx"/>
                    </a:ext>
                  </a:extLst>
                </a:hlinkClick>
              </a:rPr>
              <a:t>САЖЕТАК О УСТАВНОСТИ</a:t>
            </a:r>
            <a:endParaRPr lang="en-US" sz="1600" b="1" dirty="0">
              <a:ln w="10541" cmpd="sng">
                <a:noFill/>
                <a:prstDash val="solid"/>
              </a:ln>
            </a:endParaRPr>
          </a:p>
        </p:txBody>
      </p:sp>
      <p:sp>
        <p:nvSpPr>
          <p:cNvPr id="51" name="TextBox 50">
            <a:extLst>
              <a:ext uri="{FF2B5EF4-FFF2-40B4-BE49-F238E27FC236}">
                <a16:creationId xmlns:a16="http://schemas.microsoft.com/office/drawing/2014/main" id="{D33FAF8D-B850-4892-B3CB-D9CC152A173D}"/>
              </a:ext>
            </a:extLst>
          </p:cNvPr>
          <p:cNvSpPr txBox="1"/>
          <p:nvPr/>
        </p:nvSpPr>
        <p:spPr>
          <a:xfrm>
            <a:off x="6234626" y="2803113"/>
            <a:ext cx="1743619"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22" action="ppaction://hlinksldjump">
                  <a:extLst>
                    <a:ext uri="{A12FA001-AC4F-418D-AE19-62706E023703}">
                      <ahyp:hlinkClr xmlns:ahyp="http://schemas.microsoft.com/office/drawing/2018/hyperlinkcolor" val="tx"/>
                    </a:ext>
                  </a:extLst>
                </a:hlinkClick>
              </a:rPr>
              <a:t>ФОТОГРАФИЈЕ</a:t>
            </a:r>
            <a:endParaRPr lang="en-US" sz="1600" b="1" dirty="0">
              <a:ln w="10541" cmpd="sng">
                <a:noFill/>
                <a:prstDash val="solid"/>
              </a:ln>
            </a:endParaRPr>
          </a:p>
        </p:txBody>
      </p:sp>
      <p:sp>
        <p:nvSpPr>
          <p:cNvPr id="52" name="TextBox 51">
            <a:extLst>
              <a:ext uri="{FF2B5EF4-FFF2-40B4-BE49-F238E27FC236}">
                <a16:creationId xmlns:a16="http://schemas.microsoft.com/office/drawing/2014/main" id="{25BD93A2-8317-4265-BF2E-4B92564B6B89}"/>
              </a:ext>
            </a:extLst>
          </p:cNvPr>
          <p:cNvSpPr txBox="1"/>
          <p:nvPr/>
        </p:nvSpPr>
        <p:spPr>
          <a:xfrm>
            <a:off x="6234626" y="3099230"/>
            <a:ext cx="2665986"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hlinkClick r:id="rId23" action="ppaction://hlinksldjump">
                  <a:extLst>
                    <a:ext uri="{A12FA001-AC4F-418D-AE19-62706E023703}">
                      <ahyp:hlinkClr xmlns:ahyp="http://schemas.microsoft.com/office/drawing/2018/hyperlinkcolor" val="tx"/>
                    </a:ext>
                  </a:extLst>
                </a:hlinkClick>
              </a:rPr>
              <a:t>ШТАМПАНИ МАТЕРИЈАЛ</a:t>
            </a:r>
            <a:endParaRPr lang="en-US" sz="1600" b="1" dirty="0">
              <a:ln w="10541" cmpd="sng">
                <a:noFill/>
                <a:prstDash val="solid"/>
              </a:ln>
            </a:endParaRPr>
          </a:p>
        </p:txBody>
      </p:sp>
      <p:sp>
        <p:nvSpPr>
          <p:cNvPr id="53" name="TextBox 52">
            <a:extLst>
              <a:ext uri="{FF2B5EF4-FFF2-40B4-BE49-F238E27FC236}">
                <a16:creationId xmlns:a16="http://schemas.microsoft.com/office/drawing/2014/main" id="{5EBA4997-0E14-4D3D-B31B-0489A13A2CA4}"/>
              </a:ext>
            </a:extLst>
          </p:cNvPr>
          <p:cNvSpPr txBox="1"/>
          <p:nvPr/>
        </p:nvSpPr>
        <p:spPr>
          <a:xfrm>
            <a:off x="6234627" y="3423002"/>
            <a:ext cx="2854510" cy="584775"/>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24" action="ppaction://hlinksldjump">
                  <a:extLst>
                    <a:ext uri="{A12FA001-AC4F-418D-AE19-62706E023703}">
                      <ahyp:hlinkClr xmlns:ahyp="http://schemas.microsoft.com/office/drawing/2018/hyperlinkcolor" val="tx"/>
                    </a:ext>
                  </a:extLst>
                </a:hlinkClick>
              </a:rPr>
              <a:t>ПИСМА ПОДРШКЕ ИЛИ ОПОНЕНАТА</a:t>
            </a:r>
            <a:endParaRPr lang="en-US" sz="1600" b="1" dirty="0">
              <a:ln w="10541" cmpd="sng">
                <a:noFill/>
                <a:prstDash val="solid"/>
              </a:ln>
            </a:endParaRPr>
          </a:p>
        </p:txBody>
      </p:sp>
      <p:sp>
        <p:nvSpPr>
          <p:cNvPr id="54" name="TextBox 53">
            <a:extLst>
              <a:ext uri="{FF2B5EF4-FFF2-40B4-BE49-F238E27FC236}">
                <a16:creationId xmlns:a16="http://schemas.microsoft.com/office/drawing/2014/main" id="{A7E59F54-59D9-4006-94AB-1AC7BDD16482}"/>
              </a:ext>
            </a:extLst>
          </p:cNvPr>
          <p:cNvSpPr txBox="1"/>
          <p:nvPr/>
        </p:nvSpPr>
        <p:spPr>
          <a:xfrm>
            <a:off x="6249587" y="3969317"/>
            <a:ext cx="269463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hlinkClick r:id="rId25" action="ppaction://hlinksldjump">
                  <a:extLst>
                    <a:ext uri="{A12FA001-AC4F-418D-AE19-62706E023703}">
                      <ahyp:hlinkClr xmlns:ahyp="http://schemas.microsoft.com/office/drawing/2018/hyperlinkcolor" val="tx"/>
                    </a:ext>
                  </a:extLst>
                </a:hlinkClick>
              </a:rPr>
              <a:t>ИЗВОРИ ИНФОРМАЦИЈА</a:t>
            </a:r>
            <a:endParaRPr lang="en-US" sz="1600" b="1" dirty="0">
              <a:ln w="10541" cmpd="sng">
                <a:noFill/>
                <a:prstDash val="solid"/>
              </a:ln>
            </a:endParaRPr>
          </a:p>
        </p:txBody>
      </p:sp>
      <p:sp>
        <p:nvSpPr>
          <p:cNvPr id="55" name="TextBox 54">
            <a:extLst>
              <a:ext uri="{FF2B5EF4-FFF2-40B4-BE49-F238E27FC236}">
                <a16:creationId xmlns:a16="http://schemas.microsoft.com/office/drawing/2014/main" id="{BCAAB33D-79B5-4956-BB5F-3AF069C711D6}"/>
              </a:ext>
            </a:extLst>
          </p:cNvPr>
          <p:cNvSpPr txBox="1"/>
          <p:nvPr/>
        </p:nvSpPr>
        <p:spPr>
          <a:xfrm>
            <a:off x="6288957" y="4331549"/>
            <a:ext cx="2572901" cy="33855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chemeClr val="tx1"/>
                </a:solidFill>
                <a:hlinkClick r:id="rId26" action="ppaction://hlinksldjump">
                  <a:extLst>
                    <a:ext uri="{A12FA001-AC4F-418D-AE19-62706E023703}">
                      <ahyp:hlinkClr xmlns:ahyp="http://schemas.microsoft.com/office/drawing/2018/hyperlinkcolor" val="tx"/>
                    </a:ext>
                  </a:extLst>
                </a:hlinkClick>
              </a:rPr>
              <a:t>ВИДЕО ПРЕЗЕНТАЦИЈА</a:t>
            </a:r>
            <a:endParaRPr lang="en-US" sz="1600" b="1" dirty="0">
              <a:ln w="10541" cmpd="sng">
                <a:noFill/>
                <a:prstDash val="solid"/>
              </a:ln>
              <a:solidFill>
                <a:schemeClr val="tx1"/>
              </a:solidFill>
            </a:endParaRPr>
          </a:p>
        </p:txBody>
      </p:sp>
      <p:sp>
        <p:nvSpPr>
          <p:cNvPr id="56" name="TextBox 55">
            <a:extLst>
              <a:ext uri="{FF2B5EF4-FFF2-40B4-BE49-F238E27FC236}">
                <a16:creationId xmlns:a16="http://schemas.microsoft.com/office/drawing/2014/main" id="{399D2B34-C421-4063-9995-16FB53B392AE}"/>
              </a:ext>
            </a:extLst>
          </p:cNvPr>
          <p:cNvSpPr txBox="1"/>
          <p:nvPr/>
        </p:nvSpPr>
        <p:spPr>
          <a:xfrm>
            <a:off x="9290304" y="1580275"/>
            <a:ext cx="1302985" cy="338554"/>
          </a:xfrm>
          <a:prstGeom prst="rect">
            <a:avLst/>
          </a:prstGeom>
          <a:noFill/>
        </p:spPr>
        <p:txBody>
          <a:bodyPr wrap="non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27" action="ppaction://hlinksldjump">
                  <a:extLst>
                    <a:ext uri="{A12FA001-AC4F-418D-AE19-62706E023703}">
                      <ahyp:hlinkClr xmlns:ahyp="http://schemas.microsoft.com/office/drawing/2018/hyperlinkcolor" val="tx"/>
                    </a:ext>
                  </a:extLst>
                </a:hlinkClick>
              </a:rPr>
              <a:t>САЖЕТАК</a:t>
            </a:r>
            <a:endParaRPr lang="en-US" sz="1600" b="1" dirty="0">
              <a:ln w="10541" cmpd="sng">
                <a:noFill/>
                <a:prstDash val="solid"/>
              </a:ln>
              <a:solidFill>
                <a:srgbClr val="FFFF00"/>
              </a:solidFill>
            </a:endParaRPr>
          </a:p>
        </p:txBody>
      </p:sp>
      <p:sp>
        <p:nvSpPr>
          <p:cNvPr id="57" name="TextBox 56">
            <a:extLst>
              <a:ext uri="{FF2B5EF4-FFF2-40B4-BE49-F238E27FC236}">
                <a16:creationId xmlns:a16="http://schemas.microsoft.com/office/drawing/2014/main" id="{BCC56577-F65A-4376-A47D-AD4357DD5B9A}"/>
              </a:ext>
            </a:extLst>
          </p:cNvPr>
          <p:cNvSpPr txBox="1"/>
          <p:nvPr/>
        </p:nvSpPr>
        <p:spPr>
          <a:xfrm>
            <a:off x="9290304" y="1920240"/>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28" action="ppaction://hlinksldjump">
                  <a:extLst>
                    <a:ext uri="{A12FA001-AC4F-418D-AE19-62706E023703}">
                      <ahyp:hlinkClr xmlns:ahyp="http://schemas.microsoft.com/office/drawing/2018/hyperlinkcolor" val="tx"/>
                    </a:ext>
                  </a:extLst>
                </a:hlinkClick>
              </a:rPr>
              <a:t>РЕЗУЛТАТИ АНКЕТЕ</a:t>
            </a:r>
            <a:endParaRPr lang="en-US" sz="1600" b="1" dirty="0">
              <a:ln w="10541" cmpd="sng">
                <a:noFill/>
                <a:prstDash val="solid"/>
              </a:ln>
              <a:solidFill>
                <a:srgbClr val="FFFF00"/>
              </a:solidFill>
            </a:endParaRPr>
          </a:p>
        </p:txBody>
      </p:sp>
      <p:sp>
        <p:nvSpPr>
          <p:cNvPr id="58" name="TextBox 57">
            <a:extLst>
              <a:ext uri="{FF2B5EF4-FFF2-40B4-BE49-F238E27FC236}">
                <a16:creationId xmlns:a16="http://schemas.microsoft.com/office/drawing/2014/main" id="{5C9AF540-8876-4FEA-BF5F-48710EA537E5}"/>
              </a:ext>
            </a:extLst>
          </p:cNvPr>
          <p:cNvSpPr txBox="1"/>
          <p:nvPr/>
        </p:nvSpPr>
        <p:spPr>
          <a:xfrm>
            <a:off x="9290304" y="2220124"/>
            <a:ext cx="2791968" cy="584775"/>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29" action="ppaction://hlinksldjump">
                  <a:extLst>
                    <a:ext uri="{A12FA001-AC4F-418D-AE19-62706E023703}">
                      <ahyp:hlinkClr xmlns:ahyp="http://schemas.microsoft.com/office/drawing/2018/hyperlinkcolor" val="tx"/>
                    </a:ext>
                  </a:extLst>
                </a:hlinkClick>
              </a:rPr>
              <a:t>ОДРЖАНИ САСТАНЦИ (ВИДЕО ПОЗИВИ)</a:t>
            </a:r>
            <a:endParaRPr lang="en-US" sz="1600" b="1" dirty="0">
              <a:ln w="10541" cmpd="sng">
                <a:noFill/>
                <a:prstDash val="solid"/>
              </a:ln>
              <a:solidFill>
                <a:srgbClr val="FFFF00"/>
              </a:solidFill>
            </a:endParaRPr>
          </a:p>
        </p:txBody>
      </p:sp>
      <p:sp>
        <p:nvSpPr>
          <p:cNvPr id="59" name="TextBox 58">
            <a:extLst>
              <a:ext uri="{FF2B5EF4-FFF2-40B4-BE49-F238E27FC236}">
                <a16:creationId xmlns:a16="http://schemas.microsoft.com/office/drawing/2014/main" id="{8C717D74-A51C-4D46-AA8E-B7788700F0BB}"/>
              </a:ext>
            </a:extLst>
          </p:cNvPr>
          <p:cNvSpPr txBox="1"/>
          <p:nvPr/>
        </p:nvSpPr>
        <p:spPr>
          <a:xfrm>
            <a:off x="9302496" y="2800391"/>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0" action="ppaction://hlinksldjump">
                  <a:extLst>
                    <a:ext uri="{A12FA001-AC4F-418D-AE19-62706E023703}">
                      <ahyp:hlinkClr xmlns:ahyp="http://schemas.microsoft.com/office/drawing/2018/hyperlinkcolor" val="tx"/>
                    </a:ext>
                  </a:extLst>
                </a:hlinkClick>
              </a:rPr>
              <a:t>ПИСМА ПОДРШКЕ</a:t>
            </a:r>
            <a:endParaRPr lang="en-US" sz="1600" b="1" dirty="0">
              <a:ln w="10541" cmpd="sng">
                <a:noFill/>
                <a:prstDash val="solid"/>
              </a:ln>
              <a:solidFill>
                <a:srgbClr val="FFFF00"/>
              </a:solidFill>
            </a:endParaRPr>
          </a:p>
        </p:txBody>
      </p:sp>
      <p:sp>
        <p:nvSpPr>
          <p:cNvPr id="60" name="TextBox 59">
            <a:extLst>
              <a:ext uri="{FF2B5EF4-FFF2-40B4-BE49-F238E27FC236}">
                <a16:creationId xmlns:a16="http://schemas.microsoft.com/office/drawing/2014/main" id="{AC22D6C7-D259-4FF3-BE0E-309D883A1E14}"/>
              </a:ext>
            </a:extLst>
          </p:cNvPr>
          <p:cNvSpPr txBox="1"/>
          <p:nvPr/>
        </p:nvSpPr>
        <p:spPr>
          <a:xfrm>
            <a:off x="9314688" y="3116784"/>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1" action="ppaction://hlinksldjump">
                  <a:extLst>
                    <a:ext uri="{A12FA001-AC4F-418D-AE19-62706E023703}">
                      <ahyp:hlinkClr xmlns:ahyp="http://schemas.microsoft.com/office/drawing/2018/hyperlinkcolor" val="tx"/>
                    </a:ext>
                  </a:extLst>
                </a:hlinkClick>
              </a:rPr>
              <a:t>ПЕТИЦИЈЕ И СПОРАЗУМИ</a:t>
            </a:r>
            <a:endParaRPr lang="en-US" sz="1600" b="1" dirty="0">
              <a:ln w="10541" cmpd="sng">
                <a:noFill/>
                <a:prstDash val="solid"/>
              </a:ln>
              <a:solidFill>
                <a:srgbClr val="FFFF00"/>
              </a:solidFill>
            </a:endParaRPr>
          </a:p>
        </p:txBody>
      </p:sp>
      <p:sp>
        <p:nvSpPr>
          <p:cNvPr id="61" name="TextBox 60">
            <a:extLst>
              <a:ext uri="{FF2B5EF4-FFF2-40B4-BE49-F238E27FC236}">
                <a16:creationId xmlns:a16="http://schemas.microsoft.com/office/drawing/2014/main" id="{B5359540-E0C5-48CF-B83D-E820DE58F1A2}"/>
              </a:ext>
            </a:extLst>
          </p:cNvPr>
          <p:cNvSpPr txBox="1"/>
          <p:nvPr/>
        </p:nvSpPr>
        <p:spPr>
          <a:xfrm>
            <a:off x="9314688" y="3425582"/>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2" action="ppaction://hlinksldjump">
                  <a:extLst>
                    <a:ext uri="{A12FA001-AC4F-418D-AE19-62706E023703}">
                      <ahyp:hlinkClr xmlns:ahyp="http://schemas.microsoft.com/office/drawing/2018/hyperlinkcolor" val="tx"/>
                    </a:ext>
                  </a:extLst>
                </a:hlinkClick>
              </a:rPr>
              <a:t>ИНФО-МАТЕРИЈАЛИ</a:t>
            </a:r>
            <a:endParaRPr lang="en-US" sz="1600" b="1" dirty="0">
              <a:ln w="10541" cmpd="sng">
                <a:noFill/>
                <a:prstDash val="solid"/>
              </a:ln>
              <a:solidFill>
                <a:srgbClr val="FFFF00"/>
              </a:solidFill>
            </a:endParaRPr>
          </a:p>
        </p:txBody>
      </p:sp>
      <p:sp>
        <p:nvSpPr>
          <p:cNvPr id="62" name="TextBox 61">
            <a:extLst>
              <a:ext uri="{FF2B5EF4-FFF2-40B4-BE49-F238E27FC236}">
                <a16:creationId xmlns:a16="http://schemas.microsoft.com/office/drawing/2014/main" id="{E72572E6-25BB-49A0-8FA0-328BC3E37AB7}"/>
              </a:ext>
            </a:extLst>
          </p:cNvPr>
          <p:cNvSpPr txBox="1"/>
          <p:nvPr/>
        </p:nvSpPr>
        <p:spPr>
          <a:xfrm>
            <a:off x="9314688" y="3725301"/>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3" action="ppaction://hlinksldjump">
                  <a:extLst>
                    <a:ext uri="{A12FA001-AC4F-418D-AE19-62706E023703}">
                      <ahyp:hlinkClr xmlns:ahyp="http://schemas.microsoft.com/office/drawing/2018/hyperlinkcolor" val="tx"/>
                    </a:ext>
                  </a:extLst>
                </a:hlinkClick>
              </a:rPr>
              <a:t>ФОТОГРАФИЈЕ</a:t>
            </a:r>
            <a:endParaRPr lang="en-US" sz="1600" b="1" dirty="0">
              <a:ln w="10541" cmpd="sng">
                <a:noFill/>
                <a:prstDash val="solid"/>
              </a:ln>
              <a:solidFill>
                <a:srgbClr val="FFFF00"/>
              </a:solidFill>
            </a:endParaRPr>
          </a:p>
        </p:txBody>
      </p:sp>
      <p:sp>
        <p:nvSpPr>
          <p:cNvPr id="63" name="TextBox 62">
            <a:extLst>
              <a:ext uri="{FF2B5EF4-FFF2-40B4-BE49-F238E27FC236}">
                <a16:creationId xmlns:a16="http://schemas.microsoft.com/office/drawing/2014/main" id="{CC4A7F2A-79FF-4DEB-A604-2255CACB6E29}"/>
              </a:ext>
            </a:extLst>
          </p:cNvPr>
          <p:cNvSpPr txBox="1"/>
          <p:nvPr/>
        </p:nvSpPr>
        <p:spPr>
          <a:xfrm>
            <a:off x="9314688" y="4032674"/>
            <a:ext cx="2791968"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4" action="ppaction://hlinksldjump">
                  <a:extLst>
                    <a:ext uri="{A12FA001-AC4F-418D-AE19-62706E023703}">
                      <ahyp:hlinkClr xmlns:ahyp="http://schemas.microsoft.com/office/drawing/2018/hyperlinkcolor" val="tx"/>
                    </a:ext>
                  </a:extLst>
                </a:hlinkClick>
              </a:rPr>
              <a:t>ФИНАНСИЈСКА СРЕДСТВА</a:t>
            </a:r>
            <a:endParaRPr lang="en-US" sz="1600" b="1" dirty="0">
              <a:ln w="10541" cmpd="sng">
                <a:noFill/>
                <a:prstDash val="solid"/>
              </a:ln>
              <a:solidFill>
                <a:srgbClr val="FFFF00"/>
              </a:solidFill>
            </a:endParaRPr>
          </a:p>
        </p:txBody>
      </p:sp>
      <p:sp>
        <p:nvSpPr>
          <p:cNvPr id="64" name="TextBox 63">
            <a:extLst>
              <a:ext uri="{FF2B5EF4-FFF2-40B4-BE49-F238E27FC236}">
                <a16:creationId xmlns:a16="http://schemas.microsoft.com/office/drawing/2014/main" id="{DD147CAD-1098-4C9F-A7FF-7C65362D856F}"/>
              </a:ext>
            </a:extLst>
          </p:cNvPr>
          <p:cNvSpPr txBox="1"/>
          <p:nvPr/>
        </p:nvSpPr>
        <p:spPr>
          <a:xfrm>
            <a:off x="9314688" y="4338048"/>
            <a:ext cx="2926080" cy="338554"/>
          </a:xfrm>
          <a:prstGeom prst="rect">
            <a:avLst/>
          </a:prstGeom>
          <a:noFill/>
        </p:spPr>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5" action="ppaction://hlinksldjump">
                  <a:extLst>
                    <a:ext uri="{A12FA001-AC4F-418D-AE19-62706E023703}">
                      <ahyp:hlinkClr xmlns:ahyp="http://schemas.microsoft.com/office/drawing/2018/hyperlinkcolor" val="tx"/>
                    </a:ext>
                  </a:extLst>
                </a:hlinkClick>
              </a:rPr>
              <a:t>ИЗВОРИ ИНФОРМАЦИЈА</a:t>
            </a:r>
            <a:endParaRPr lang="en-US" sz="1600" b="1" dirty="0">
              <a:ln w="10541" cmpd="sng">
                <a:noFill/>
                <a:prstDash val="solid"/>
              </a:ln>
              <a:solidFill>
                <a:srgbClr val="FFFF00"/>
              </a:solidFill>
            </a:endParaRPr>
          </a:p>
        </p:txBody>
      </p:sp>
      <p:sp>
        <p:nvSpPr>
          <p:cNvPr id="65" name="TextBox 64">
            <a:extLst>
              <a:ext uri="{FF2B5EF4-FFF2-40B4-BE49-F238E27FC236}">
                <a16:creationId xmlns:a16="http://schemas.microsoft.com/office/drawing/2014/main" id="{0B6D6CB2-9FEE-4DED-AEB8-FB511BCCA5EA}"/>
              </a:ext>
            </a:extLst>
          </p:cNvPr>
          <p:cNvSpPr txBox="1"/>
          <p:nvPr/>
        </p:nvSpPr>
        <p:spPr>
          <a:xfrm>
            <a:off x="9314688" y="4676602"/>
            <a:ext cx="2494632" cy="338554"/>
          </a:xfrm>
          <a:prstGeom prst="rect">
            <a:avLst/>
          </a:prstGeom>
          <a:solidFill>
            <a:srgbClr val="552579"/>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6" action="ppaction://hlinksldjump">
                  <a:extLst>
                    <a:ext uri="{A12FA001-AC4F-418D-AE19-62706E023703}">
                      <ahyp:hlinkClr xmlns:ahyp="http://schemas.microsoft.com/office/drawing/2018/hyperlinkcolor" val="tx"/>
                    </a:ext>
                  </a:extLst>
                </a:hlinkClick>
              </a:rPr>
              <a:t>ВИДЕО ПРЕЗЕНТАЦИЈА</a:t>
            </a:r>
            <a:endParaRPr lang="en-US" sz="1600" b="1" dirty="0">
              <a:ln w="10541" cmpd="sng">
                <a:noFill/>
                <a:prstDash val="solid"/>
              </a:ln>
              <a:solidFill>
                <a:srgbClr val="FFFF00"/>
              </a:solidFill>
            </a:endParaRPr>
          </a:p>
        </p:txBody>
      </p:sp>
      <p:sp>
        <p:nvSpPr>
          <p:cNvPr id="69" name="TextBox 68">
            <a:extLst>
              <a:ext uri="{FF2B5EF4-FFF2-40B4-BE49-F238E27FC236}">
                <a16:creationId xmlns:a16="http://schemas.microsoft.com/office/drawing/2014/main" id="{E81A2A59-1D7C-4CFA-BAFC-C78699345EBF}"/>
              </a:ext>
            </a:extLst>
          </p:cNvPr>
          <p:cNvSpPr txBox="1"/>
          <p:nvPr/>
        </p:nvSpPr>
        <p:spPr>
          <a:xfrm>
            <a:off x="330198" y="5408789"/>
            <a:ext cx="2572901" cy="33855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chemeClr val="tx1"/>
                </a:solidFill>
                <a:hlinkClick r:id="rId37" action="ppaction://hlinksldjump">
                  <a:extLst>
                    <a:ext uri="{A12FA001-AC4F-418D-AE19-62706E023703}">
                      <ahyp:hlinkClr xmlns:ahyp="http://schemas.microsoft.com/office/drawing/2018/hyperlinkcolor" val="tx"/>
                    </a:ext>
                  </a:extLst>
                </a:hlinkClick>
              </a:rPr>
              <a:t>ВИДЕО ПРЕЗЕНТАЦИЈА</a:t>
            </a:r>
            <a:endParaRPr lang="en-US" sz="1600" b="1" dirty="0">
              <a:ln w="10541" cmpd="sng">
                <a:noFill/>
                <a:prstDash val="solid"/>
              </a:ln>
              <a:solidFill>
                <a:schemeClr val="tx1"/>
              </a:solidFill>
            </a:endParaRPr>
          </a:p>
        </p:txBody>
      </p:sp>
      <p:sp>
        <p:nvSpPr>
          <p:cNvPr id="70" name="TextBox 69">
            <a:extLst>
              <a:ext uri="{FF2B5EF4-FFF2-40B4-BE49-F238E27FC236}">
                <a16:creationId xmlns:a16="http://schemas.microsoft.com/office/drawing/2014/main" id="{6C5C24C3-9E85-4341-80C3-0EFF2CF25440}"/>
              </a:ext>
            </a:extLst>
          </p:cNvPr>
          <p:cNvSpPr txBox="1"/>
          <p:nvPr/>
        </p:nvSpPr>
        <p:spPr>
          <a:xfrm>
            <a:off x="3183605" y="5063213"/>
            <a:ext cx="2494632" cy="338554"/>
          </a:xfrm>
          <a:prstGeom prst="rect">
            <a:avLst/>
          </a:prstGeom>
          <a:solidFill>
            <a:srgbClr val="552579"/>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bs-Cyrl-BA" sz="1600" b="1" dirty="0">
                <a:ln w="10541" cmpd="sng">
                  <a:noFill/>
                  <a:prstDash val="solid"/>
                </a:ln>
                <a:solidFill>
                  <a:srgbClr val="FFFF00"/>
                </a:solidFill>
                <a:hlinkClick r:id="rId38" action="ppaction://hlinksldjump">
                  <a:extLst>
                    <a:ext uri="{A12FA001-AC4F-418D-AE19-62706E023703}">
                      <ahyp:hlinkClr xmlns:ahyp="http://schemas.microsoft.com/office/drawing/2018/hyperlinkcolor" val="tx"/>
                    </a:ext>
                  </a:extLst>
                </a:hlinkClick>
              </a:rPr>
              <a:t>ВИДЕО ПРЕЗЕНТАЦИЈА</a:t>
            </a:r>
            <a:endParaRPr lang="en-US" sz="1600" b="1" dirty="0">
              <a:ln w="10541" cmpd="sng">
                <a:noFill/>
                <a:prstDash val="solid"/>
              </a:ln>
              <a:solidFill>
                <a:srgbClr val="FFFF00"/>
              </a:solidFill>
            </a:endParaRPr>
          </a:p>
        </p:txBody>
      </p:sp>
      <p:sp>
        <p:nvSpPr>
          <p:cNvPr id="66" name="Rectangle 65">
            <a:extLst>
              <a:ext uri="{FF2B5EF4-FFF2-40B4-BE49-F238E27FC236}">
                <a16:creationId xmlns:a16="http://schemas.microsoft.com/office/drawing/2014/main" id="{5E03D384-C1F5-4376-9A21-420FF50AB307}"/>
              </a:ext>
            </a:extLst>
          </p:cNvPr>
          <p:cNvSpPr/>
          <p:nvPr/>
        </p:nvSpPr>
        <p:spPr>
          <a:xfrm>
            <a:off x="6170050" y="5369853"/>
            <a:ext cx="5936605" cy="4742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hlinkClick r:id="rId39" action="ppaction://hlinksldjump">
                  <a:extLst>
                    <a:ext uri="{A12FA001-AC4F-418D-AE19-62706E023703}">
                      <ahyp:hlinkClr xmlns:ahyp="http://schemas.microsoft.com/office/drawing/2018/hyperlinkcolor" val="tx"/>
                    </a:ext>
                  </a:extLst>
                </a:hlinkClick>
              </a:rPr>
              <a:t>ОСВРТ НА НАУЧЕНО</a:t>
            </a:r>
            <a:endParaRPr lang="en-US" dirty="0">
              <a:solidFill>
                <a:srgbClr val="7030A0"/>
              </a:solidFill>
            </a:endParaRPr>
          </a:p>
        </p:txBody>
      </p:sp>
    </p:spTree>
    <p:extLst>
      <p:ext uri="{BB962C8B-B14F-4D97-AF65-F5344CB8AC3E}">
        <p14:creationId xmlns:p14="http://schemas.microsoft.com/office/powerpoint/2010/main" val="410254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МЕДИЈСКИ ЧЛАНЦИ</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68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САЖЕТАК О УСТАВНОСТИ</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584D6CA-3023-4D3C-AC60-265DAB002F03}"/>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о уставности политике вашег разреда</a:t>
            </a:r>
            <a:endParaRPr lang="en-US" sz="1500" dirty="0">
              <a:solidFill>
                <a:srgbClr val="7030A0"/>
              </a:solidFill>
            </a:endParaRPr>
          </a:p>
        </p:txBody>
      </p:sp>
    </p:spTree>
    <p:extLst>
      <p:ext uri="{BB962C8B-B14F-4D97-AF65-F5344CB8AC3E}">
        <p14:creationId xmlns:p14="http://schemas.microsoft.com/office/powerpoint/2010/main" val="10049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ФОТоГРАФИЈЕ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1F440AD-4219-4248-A7FC-9791B218F6EA}"/>
              </a:ext>
            </a:extLst>
          </p:cNvPr>
          <p:cNvSpPr/>
          <p:nvPr/>
        </p:nvSpPr>
        <p:spPr>
          <a:xfrm>
            <a:off x="334298" y="133954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D0AFF2-26ED-46CA-8A15-AFA7FF1491D9}"/>
              </a:ext>
            </a:extLst>
          </p:cNvPr>
          <p:cNvSpPr/>
          <p:nvPr/>
        </p:nvSpPr>
        <p:spPr>
          <a:xfrm>
            <a:off x="4301615" y="133954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23E2BA-3B77-4943-BD4C-8E6515410BEB}"/>
              </a:ext>
            </a:extLst>
          </p:cNvPr>
          <p:cNvSpPr/>
          <p:nvPr/>
        </p:nvSpPr>
        <p:spPr>
          <a:xfrm>
            <a:off x="8323032" y="1344462"/>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39C9A8-C504-45DD-B351-E19ED2E8C50F}"/>
              </a:ext>
            </a:extLst>
          </p:cNvPr>
          <p:cNvSpPr txBox="1"/>
          <p:nvPr/>
        </p:nvSpPr>
        <p:spPr>
          <a:xfrm>
            <a:off x="334298" y="508009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10" name="TextBox 9">
            <a:extLst>
              <a:ext uri="{FF2B5EF4-FFF2-40B4-BE49-F238E27FC236}">
                <a16:creationId xmlns:a16="http://schemas.microsoft.com/office/drawing/2014/main" id="{E1A70604-9CD6-4E72-83C1-88DA94A0F3C6}"/>
              </a:ext>
            </a:extLst>
          </p:cNvPr>
          <p:cNvSpPr txBox="1"/>
          <p:nvPr/>
        </p:nvSpPr>
        <p:spPr>
          <a:xfrm>
            <a:off x="4311447" y="508009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11" name="TextBox 10">
            <a:extLst>
              <a:ext uri="{FF2B5EF4-FFF2-40B4-BE49-F238E27FC236}">
                <a16:creationId xmlns:a16="http://schemas.microsoft.com/office/drawing/2014/main" id="{5C963BA6-87D7-4E70-9620-CBB608C0C64F}"/>
              </a:ext>
            </a:extLst>
          </p:cNvPr>
          <p:cNvSpPr txBox="1"/>
          <p:nvPr/>
        </p:nvSpPr>
        <p:spPr>
          <a:xfrm>
            <a:off x="8342679" y="508992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Tree>
    <p:extLst>
      <p:ext uri="{BB962C8B-B14F-4D97-AF65-F5344CB8AC3E}">
        <p14:creationId xmlns:p14="http://schemas.microsoft.com/office/powerpoint/2010/main" val="22819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ШТАМПАНИ МАТЕРИЈАЛ</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275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ПИСМА ПОДРШКЕ ИЛИ ОПОНЕНАТА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307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ЛИСТА ИЗВОРА ИНФОРМАЦИЈА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CC98A7F-75CB-4DFB-84EE-7BE40FFA30F1}"/>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bs-Cyrl-BA" sz="1500" dirty="0">
                <a:solidFill>
                  <a:srgbClr val="7030A0"/>
                </a:solidFill>
              </a:rPr>
              <a:t>Овдје наведите све изворе информација</a:t>
            </a:r>
            <a:endParaRPr lang="en-US" sz="1500" dirty="0">
              <a:solidFill>
                <a:srgbClr val="7030A0"/>
              </a:solidFill>
            </a:endParaRPr>
          </a:p>
        </p:txBody>
      </p:sp>
    </p:spTree>
    <p:extLst>
      <p:ext uri="{BB962C8B-B14F-4D97-AF65-F5344CB8AC3E}">
        <p14:creationId xmlns:p14="http://schemas.microsoft.com/office/powerpoint/2010/main" val="15597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ПОЛИТиКА НАШЕГ РАЗРЕДА: ВИДЕО-ПРЕЗЕНТАЦИЈА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8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6D24E-0090-4AF6-A3CE-6DA086103527}"/>
              </a:ext>
            </a:extLst>
          </p:cNvPr>
          <p:cNvSpPr txBox="1"/>
          <p:nvPr/>
        </p:nvSpPr>
        <p:spPr>
          <a:xfrm>
            <a:off x="12192" y="2206752"/>
            <a:ext cx="12179808" cy="1754326"/>
          </a:xfrm>
          <a:prstGeom prst="rect">
            <a:avLst/>
          </a:prstGeom>
          <a:noFill/>
        </p:spPr>
        <p:txBody>
          <a:bodyPr wrap="square" rtlCol="0">
            <a:spAutoFit/>
          </a:bodyPr>
          <a:lstStyle/>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НАШ </a:t>
            </a:r>
            <a:b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b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ПЛАН АКЦИЈЕ</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4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САЖЕТАК</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вашег плана акције:</a:t>
            </a:r>
            <a:endParaRPr lang="en-US" sz="1500" dirty="0">
              <a:solidFill>
                <a:srgbClr val="7030A0"/>
              </a:solidFill>
            </a:endParaRPr>
          </a:p>
        </p:txBody>
      </p:sp>
    </p:spTree>
    <p:extLst>
      <p:ext uri="{BB962C8B-B14F-4D97-AF65-F5344CB8AC3E}">
        <p14:creationId xmlns:p14="http://schemas.microsoft.com/office/powerpoint/2010/main" val="31154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САЖЕТАК</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Наставак сажетка вашег плана акције:</a:t>
            </a:r>
            <a:endParaRPr lang="en-US" sz="1500" dirty="0">
              <a:solidFill>
                <a:srgbClr val="7030A0"/>
              </a:solidFill>
            </a:endParaRPr>
          </a:p>
        </p:txBody>
      </p:sp>
    </p:spTree>
    <p:extLst>
      <p:ext uri="{BB962C8B-B14F-4D97-AF65-F5344CB8AC3E}">
        <p14:creationId xmlns:p14="http://schemas.microsoft.com/office/powerpoint/2010/main" val="36285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6D24E-0090-4AF6-A3CE-6DA086103527}"/>
              </a:ext>
            </a:extLst>
          </p:cNvPr>
          <p:cNvSpPr txBox="1"/>
          <p:nvPr/>
        </p:nvSpPr>
        <p:spPr>
          <a:xfrm>
            <a:off x="12192" y="2206752"/>
            <a:ext cx="12179808" cy="1754326"/>
          </a:xfrm>
          <a:prstGeom prst="rect">
            <a:avLst/>
          </a:prstGeom>
          <a:noFill/>
        </p:spPr>
        <p:txBody>
          <a:bodyPr wrap="square" rtlCol="0">
            <a:spAutoFit/>
          </a:bodyPr>
          <a:lstStyle/>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a:t>
            </a:r>
          </a:p>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ПРОБЛЕМА</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46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резултати анкете</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65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ОДРЖАНИ САСТАНЦИ (ВИДЕО ПОЗИВИ)</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223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ПИСМА ПОДРШКЕ</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06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ПЕТИЦИЈЕ И СПОРАЗУМИ</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ИНФО-МАТЕРИЈАЛИ</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397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ФОТоГРАФИЈЕ</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8B5D65F-BF06-41EF-B978-45AD1873AB30}"/>
              </a:ext>
            </a:extLst>
          </p:cNvPr>
          <p:cNvSpPr/>
          <p:nvPr/>
        </p:nvSpPr>
        <p:spPr>
          <a:xfrm>
            <a:off x="334298" y="121172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BCC764-1DCF-43CF-ABFC-EEAD5100DA55}"/>
              </a:ext>
            </a:extLst>
          </p:cNvPr>
          <p:cNvSpPr/>
          <p:nvPr/>
        </p:nvSpPr>
        <p:spPr>
          <a:xfrm>
            <a:off x="4301615" y="1211727"/>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844114-834B-49C0-97CA-A2AC55139967}"/>
              </a:ext>
            </a:extLst>
          </p:cNvPr>
          <p:cNvSpPr/>
          <p:nvPr/>
        </p:nvSpPr>
        <p:spPr>
          <a:xfrm>
            <a:off x="8323032" y="1216642"/>
            <a:ext cx="3569109" cy="358877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B6EADD4-B780-4205-9B81-241DD3651C76}"/>
              </a:ext>
            </a:extLst>
          </p:cNvPr>
          <p:cNvSpPr txBox="1"/>
          <p:nvPr/>
        </p:nvSpPr>
        <p:spPr>
          <a:xfrm>
            <a:off x="334298" y="495227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9" name="TextBox 8">
            <a:extLst>
              <a:ext uri="{FF2B5EF4-FFF2-40B4-BE49-F238E27FC236}">
                <a16:creationId xmlns:a16="http://schemas.microsoft.com/office/drawing/2014/main" id="{06548BBF-F75F-40C1-8F60-E06687E660E8}"/>
              </a:ext>
            </a:extLst>
          </p:cNvPr>
          <p:cNvSpPr txBox="1"/>
          <p:nvPr/>
        </p:nvSpPr>
        <p:spPr>
          <a:xfrm>
            <a:off x="4311447" y="495227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
        <p:nvSpPr>
          <p:cNvPr id="10" name="TextBox 9">
            <a:extLst>
              <a:ext uri="{FF2B5EF4-FFF2-40B4-BE49-F238E27FC236}">
                <a16:creationId xmlns:a16="http://schemas.microsoft.com/office/drawing/2014/main" id="{2E0CCFA8-5245-4626-A37C-E05B9A553E73}"/>
              </a:ext>
            </a:extLst>
          </p:cNvPr>
          <p:cNvSpPr txBox="1"/>
          <p:nvPr/>
        </p:nvSpPr>
        <p:spPr>
          <a:xfrm>
            <a:off x="8342679" y="4962109"/>
            <a:ext cx="3569109" cy="369332"/>
          </a:xfrm>
          <a:prstGeom prst="rect">
            <a:avLst/>
          </a:prstGeom>
          <a:noFill/>
        </p:spPr>
        <p:txBody>
          <a:bodyPr wrap="square">
            <a:spAutoFit/>
          </a:bodyPr>
          <a:lstStyle/>
          <a:p>
            <a:r>
              <a:rPr lang="bs-Cyrl-BA" sz="1800" dirty="0">
                <a:solidFill>
                  <a:srgbClr val="7030A0"/>
                </a:solidFill>
              </a:rPr>
              <a:t>Опис фотографије</a:t>
            </a:r>
            <a:endParaRPr lang="en-US" dirty="0"/>
          </a:p>
        </p:txBody>
      </p:sp>
    </p:spTree>
    <p:extLst>
      <p:ext uri="{BB962C8B-B14F-4D97-AF65-F5344CB8AC3E}">
        <p14:creationId xmlns:p14="http://schemas.microsoft.com/office/powerpoint/2010/main" val="390610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ФИНАНСИЈКА СРЕДСТВА</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6974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ЛИСТА ИЗВОРА ИНФОРМАЦИЈА</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58860DE3-BF95-4D8D-A99D-93CF78295C3A}"/>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bs-Cyrl-BA" sz="1500" dirty="0">
                <a:solidFill>
                  <a:srgbClr val="7030A0"/>
                </a:solidFill>
              </a:rPr>
              <a:t>Овдје наведите све изворе информација</a:t>
            </a:r>
            <a:endParaRPr lang="en-US" sz="1500" dirty="0">
              <a:solidFill>
                <a:srgbClr val="7030A0"/>
              </a:solidFill>
            </a:endParaRPr>
          </a:p>
        </p:txBody>
      </p:sp>
    </p:spTree>
    <p:extLst>
      <p:ext uri="{BB962C8B-B14F-4D97-AF65-F5344CB8AC3E}">
        <p14:creationId xmlns:p14="http://schemas.microsoft.com/office/powerpoint/2010/main" val="262449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6000">
              <a:schemeClr val="accent4">
                <a:lumMod val="0"/>
                <a:lumOff val="100000"/>
              </a:schemeClr>
            </a:gs>
            <a:gs pos="100000">
              <a:srgbClr val="E7D1F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12064"/>
          </a:xfrm>
          <a:prstGeom prst="rect">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АКЦИОНИ ПЛАН: ВИДЕО-ПРЕЗЕНТАЦИЈА</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4727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96D24E-0090-4AF6-A3CE-6DA086103527}"/>
              </a:ext>
            </a:extLst>
          </p:cNvPr>
          <p:cNvSpPr txBox="1"/>
          <p:nvPr/>
        </p:nvSpPr>
        <p:spPr>
          <a:xfrm>
            <a:off x="12192" y="2206752"/>
            <a:ext cx="12179808" cy="1754326"/>
          </a:xfrm>
          <a:prstGeom prst="rect">
            <a:avLst/>
          </a:prstGeom>
          <a:noFill/>
        </p:spPr>
        <p:txBody>
          <a:bodyPr wrap="square" rtlCol="0">
            <a:spAutoFit/>
          </a:bodyPr>
          <a:lstStyle/>
          <a:p>
            <a:pPr algn="ct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ОСВРТ НА</a:t>
            </a:r>
            <a:b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br>
            <a:r>
              <a:rPr lang="bs-Cyrl-B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НАУЧЕНО</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3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САЖЕТАК</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објашњење проблема</a:t>
            </a:r>
            <a:endParaRPr lang="en-US" sz="1500" dirty="0">
              <a:solidFill>
                <a:srgbClr val="7030A0"/>
              </a:solidFill>
            </a:endParaRPr>
          </a:p>
        </p:txBody>
      </p:sp>
    </p:spTree>
    <p:extLst>
      <p:ext uri="{BB962C8B-B14F-4D97-AF65-F5344CB8AC3E}">
        <p14:creationId xmlns:p14="http://schemas.microsoft.com/office/powerpoint/2010/main" val="34440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ОСВРТ НА НАУЧЕНО: САЖЕТАК</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Овдје пишете сажетак политике вашег разреда</a:t>
            </a:r>
            <a:endParaRPr lang="en-US" sz="1500" dirty="0">
              <a:solidFill>
                <a:srgbClr val="7030A0"/>
              </a:solidFill>
            </a:endParaRPr>
          </a:p>
        </p:txBody>
      </p:sp>
    </p:spTree>
    <p:extLst>
      <p:ext uri="{BB962C8B-B14F-4D97-AF65-F5344CB8AC3E}">
        <p14:creationId xmlns:p14="http://schemas.microsoft.com/office/powerpoint/2010/main" val="7743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САЖЕТАК</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3B688B-C3F3-4C05-B71C-12558087A552}"/>
              </a:ext>
            </a:extLst>
          </p:cNvPr>
          <p:cNvSpPr/>
          <p:nvPr/>
        </p:nvSpPr>
        <p:spPr>
          <a:xfrm>
            <a:off x="147484" y="668594"/>
            <a:ext cx="11916697" cy="5152103"/>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bs-Cyrl-BA" sz="1500" dirty="0">
                <a:solidFill>
                  <a:srgbClr val="7030A0"/>
                </a:solidFill>
              </a:rPr>
              <a:t>Наставак објашњења проблема</a:t>
            </a:r>
            <a:endParaRPr lang="en-US" sz="1500" dirty="0">
              <a:solidFill>
                <a:srgbClr val="7030A0"/>
              </a:solidFill>
            </a:endParaRPr>
          </a:p>
        </p:txBody>
      </p:sp>
    </p:spTree>
    <p:extLst>
      <p:ext uri="{BB962C8B-B14F-4D97-AF65-F5344CB8AC3E}">
        <p14:creationId xmlns:p14="http://schemas.microsoft.com/office/powerpoint/2010/main" val="27222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РЕЗУЛТАТИ АНКЕТЕ</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57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tabLst>
                <a:tab pos="4973638" algn="l"/>
              </a:tabLst>
            </a:pP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МЕДИЈСКИ ЧЛАНЦИ</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60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F78F8F-D78F-4FA5-9033-AE20243BE539}"/>
              </a:ext>
            </a:extLst>
          </p:cNvPr>
          <p:cNvSpPr/>
          <p:nvPr/>
        </p:nvSpPr>
        <p:spPr>
          <a:xfrm>
            <a:off x="0" y="0"/>
            <a:ext cx="12192000" cy="5014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s-Cyrl-BA"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ОБЈАШЊЕЊЕ ПРОБЛЕМА: ГЕОГРАФСКА КАРТА ИЛИ МАПА ИЗ ВАЗДУХА</a:t>
            </a:r>
            <a:endParaRPr lang="en-US" sz="2800" b="1" cap="all" dirty="0">
              <a:ln w="9000" cmpd="sng">
                <a:solidFill>
                  <a:srgbClr val="7030A0"/>
                </a:solidFill>
                <a:prstDash val="solid"/>
              </a:ln>
              <a:solidFill>
                <a:srgbClr val="7030A0"/>
              </a:soli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00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TotalTime>
  <Words>2535</Words>
  <Application>Microsoft Office PowerPoint</Application>
  <PresentationFormat>Widescreen</PresentationFormat>
  <Paragraphs>233</Paragraphs>
  <Slides>50</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Ivana Kesic</cp:lastModifiedBy>
  <cp:revision>39</cp:revision>
  <dcterms:created xsi:type="dcterms:W3CDTF">2021-02-02T07:59:02Z</dcterms:created>
  <dcterms:modified xsi:type="dcterms:W3CDTF">2023-03-04T12:11:39Z</dcterms:modified>
</cp:coreProperties>
</file>