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7" roundtripDataSignature="AMtx7mjyO7wN/9H1lv/4f6+oKq70sIq8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79B860-9207-405E-B88F-84E8EE975D4C}">
  <a:tblStyle styleId="{E379B860-9207-405E-B88F-84E8EE975D4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0EC"/>
          </a:solidFill>
        </a:fill>
      </a:tcStyle>
    </a:wholeTbl>
    <a:band1H>
      <a:tcTxStyle/>
      <a:tcStyle>
        <a:fill>
          <a:solidFill>
            <a:srgbClr val="E1E0D6"/>
          </a:solidFill>
        </a:fill>
      </a:tcStyle>
    </a:band1H>
    <a:band2H>
      <a:tcTxStyle/>
    </a:band2H>
    <a:band1V>
      <a:tcTxStyle/>
      <a:tcStyle>
        <a:fill>
          <a:solidFill>
            <a:srgbClr val="E1E0D6"/>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2"/>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2"/>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SzPts val="2000"/>
              <a:buNone/>
              <a:defRPr sz="2000">
                <a:solidFill>
                  <a:srgbClr val="8C8B8A"/>
                </a:solidFill>
              </a:defRPr>
            </a:lvl1pPr>
            <a:lvl2pPr lvl="1" algn="ctr">
              <a:spcBef>
                <a:spcPts val="400"/>
              </a:spcBef>
              <a:spcAft>
                <a:spcPts val="0"/>
              </a:spcAft>
              <a:buSzPts val="2000"/>
              <a:buNone/>
              <a:defRPr>
                <a:solidFill>
                  <a:srgbClr val="8C8B8A"/>
                </a:solidFill>
              </a:defRPr>
            </a:lvl2pPr>
            <a:lvl3pPr lvl="2" algn="ctr">
              <a:spcBef>
                <a:spcPts val="360"/>
              </a:spcBef>
              <a:spcAft>
                <a:spcPts val="0"/>
              </a:spcAft>
              <a:buSzPts val="1800"/>
              <a:buNone/>
              <a:defRPr>
                <a:solidFill>
                  <a:srgbClr val="8C8B8A"/>
                </a:solidFill>
              </a:defRPr>
            </a:lvl3pPr>
            <a:lvl4pPr lvl="3" algn="ctr">
              <a:spcBef>
                <a:spcPts val="320"/>
              </a:spcBef>
              <a:spcAft>
                <a:spcPts val="0"/>
              </a:spcAft>
              <a:buSzPts val="1600"/>
              <a:buNone/>
              <a:defRPr>
                <a:solidFill>
                  <a:srgbClr val="8C8B8A"/>
                </a:solidFill>
              </a:defRPr>
            </a:lvl4pPr>
            <a:lvl5pPr lvl="4" algn="ctr">
              <a:spcBef>
                <a:spcPts val="280"/>
              </a:spcBef>
              <a:spcAft>
                <a:spcPts val="0"/>
              </a:spcAft>
              <a:buSzPts val="1400"/>
              <a:buNone/>
              <a:defRPr>
                <a:solidFill>
                  <a:srgbClr val="8C8B8A"/>
                </a:solidFill>
              </a:defRPr>
            </a:lvl5pPr>
            <a:lvl6pPr lvl="5" algn="ctr">
              <a:spcBef>
                <a:spcPts val="280"/>
              </a:spcBef>
              <a:spcAft>
                <a:spcPts val="0"/>
              </a:spcAft>
              <a:buSzPts val="1400"/>
              <a:buNone/>
              <a:defRPr>
                <a:solidFill>
                  <a:srgbClr val="8C8B8A"/>
                </a:solidFill>
              </a:defRPr>
            </a:lvl6pPr>
            <a:lvl7pPr lvl="6" algn="ctr">
              <a:spcBef>
                <a:spcPts val="280"/>
              </a:spcBef>
              <a:spcAft>
                <a:spcPts val="0"/>
              </a:spcAft>
              <a:buSzPts val="1400"/>
              <a:buNone/>
              <a:defRPr>
                <a:solidFill>
                  <a:srgbClr val="8C8B8A"/>
                </a:solidFill>
              </a:defRPr>
            </a:lvl7pPr>
            <a:lvl8pPr lvl="7" algn="ctr">
              <a:spcBef>
                <a:spcPts val="280"/>
              </a:spcBef>
              <a:spcAft>
                <a:spcPts val="0"/>
              </a:spcAft>
              <a:buSzPts val="1400"/>
              <a:buNone/>
              <a:defRPr>
                <a:solidFill>
                  <a:srgbClr val="8C8B8A"/>
                </a:solidFill>
              </a:defRPr>
            </a:lvl8pPr>
            <a:lvl9pPr lvl="8" algn="ctr">
              <a:spcBef>
                <a:spcPts val="280"/>
              </a:spcBef>
              <a:spcAft>
                <a:spcPts val="0"/>
              </a:spcAft>
              <a:buSzPts val="1400"/>
              <a:buNone/>
              <a:defRPr>
                <a:solidFill>
                  <a:srgbClr val="8C8B8A"/>
                </a:solidFill>
              </a:defRPr>
            </a:lvl9pPr>
          </a:lstStyle>
          <a:p/>
        </p:txBody>
      </p:sp>
      <p:sp>
        <p:nvSpPr>
          <p:cNvPr id="16" name="Google Shape;16;p2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3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3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32"/>
          <p:cNvSpPr txBox="1"/>
          <p:nvPr>
            <p:ph type="title"/>
          </p:nvPr>
        </p:nvSpPr>
        <p:spPr>
          <a:xfrm rot="5400000">
            <a:off x="4579938" y="2324101"/>
            <a:ext cx="5851525" cy="1752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3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3"/>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3"/>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 name="Google Shape;22;p2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25"/>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5"/>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33" name="Google Shape;33;p25"/>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34" name="Google Shape;34;p25"/>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35" name="Google Shape;35;p25"/>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36" name="Google Shape;36;p2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6"/>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6"/>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000"/>
              <a:buNone/>
              <a:defRPr sz="2000">
                <a:solidFill>
                  <a:srgbClr val="8C8B8A"/>
                </a:solidFill>
              </a:defRPr>
            </a:lvl1pPr>
            <a:lvl2pPr indent="-228600" lvl="1" marL="914400" algn="l">
              <a:spcBef>
                <a:spcPts val="360"/>
              </a:spcBef>
              <a:spcAft>
                <a:spcPts val="0"/>
              </a:spcAft>
              <a:buSzPts val="1800"/>
              <a:buNone/>
              <a:defRPr sz="1800">
                <a:solidFill>
                  <a:srgbClr val="8C8B8A"/>
                </a:solidFill>
              </a:defRPr>
            </a:lvl2pPr>
            <a:lvl3pPr indent="-228600" lvl="2" marL="1371600" algn="l">
              <a:spcBef>
                <a:spcPts val="320"/>
              </a:spcBef>
              <a:spcAft>
                <a:spcPts val="0"/>
              </a:spcAft>
              <a:buSzPts val="1600"/>
              <a:buNone/>
              <a:defRPr sz="1600">
                <a:solidFill>
                  <a:srgbClr val="8C8B8A"/>
                </a:solidFill>
              </a:defRPr>
            </a:lvl3pPr>
            <a:lvl4pPr indent="-228600" lvl="3" marL="1828800" algn="l">
              <a:spcBef>
                <a:spcPts val="280"/>
              </a:spcBef>
              <a:spcAft>
                <a:spcPts val="0"/>
              </a:spcAft>
              <a:buSzPts val="1400"/>
              <a:buNone/>
              <a:defRPr sz="1400">
                <a:solidFill>
                  <a:srgbClr val="8C8B8A"/>
                </a:solidFill>
              </a:defRPr>
            </a:lvl4pPr>
            <a:lvl5pPr indent="-228600" lvl="4" marL="2286000" algn="l">
              <a:spcBef>
                <a:spcPts val="280"/>
              </a:spcBef>
              <a:spcAft>
                <a:spcPts val="0"/>
              </a:spcAft>
              <a:buSzPts val="1400"/>
              <a:buNone/>
              <a:defRPr sz="1400">
                <a:solidFill>
                  <a:srgbClr val="8C8B8A"/>
                </a:solidFill>
              </a:defRPr>
            </a:lvl5pPr>
            <a:lvl6pPr indent="-228600" lvl="5" marL="2743200" algn="l">
              <a:spcBef>
                <a:spcPts val="280"/>
              </a:spcBef>
              <a:spcAft>
                <a:spcPts val="0"/>
              </a:spcAft>
              <a:buSzPts val="1400"/>
              <a:buNone/>
              <a:defRPr sz="1400">
                <a:solidFill>
                  <a:srgbClr val="8C8B8A"/>
                </a:solidFill>
              </a:defRPr>
            </a:lvl6pPr>
            <a:lvl7pPr indent="-228600" lvl="6" marL="3200400" algn="l">
              <a:spcBef>
                <a:spcPts val="280"/>
              </a:spcBef>
              <a:spcAft>
                <a:spcPts val="0"/>
              </a:spcAft>
              <a:buSzPts val="1400"/>
              <a:buNone/>
              <a:defRPr sz="1400">
                <a:solidFill>
                  <a:srgbClr val="8C8B8A"/>
                </a:solidFill>
              </a:defRPr>
            </a:lvl7pPr>
            <a:lvl8pPr indent="-228600" lvl="7" marL="3657600" algn="l">
              <a:spcBef>
                <a:spcPts val="280"/>
              </a:spcBef>
              <a:spcAft>
                <a:spcPts val="0"/>
              </a:spcAft>
              <a:buSzPts val="1400"/>
              <a:buNone/>
              <a:defRPr sz="1400">
                <a:solidFill>
                  <a:srgbClr val="8C8B8A"/>
                </a:solidFill>
              </a:defRPr>
            </a:lvl8pPr>
            <a:lvl9pPr indent="-228600" lvl="8" marL="4114800" algn="l">
              <a:spcBef>
                <a:spcPts val="280"/>
              </a:spcBef>
              <a:spcAft>
                <a:spcPts val="0"/>
              </a:spcAft>
              <a:buSzPts val="1400"/>
              <a:buNone/>
              <a:defRPr sz="1400">
                <a:solidFill>
                  <a:srgbClr val="8C8B8A"/>
                </a:solidFill>
              </a:defRPr>
            </a:lvl9pPr>
          </a:lstStyle>
          <a:p/>
        </p:txBody>
      </p:sp>
      <p:sp>
        <p:nvSpPr>
          <p:cNvPr id="42" name="Google Shape;42;p2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2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8" name="Google Shape;48;p27"/>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9" name="Google Shape;49;p2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9" name="Google Shape;59;p2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
        <p:nvSpPr>
          <p:cNvPr id="62" name="Google Shape;62;p2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3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0"/>
          <p:cNvSpPr/>
          <p:nvPr>
            <p:ph idx="2" type="pic"/>
          </p:nvPr>
        </p:nvSpPr>
        <p:spPr>
          <a:xfrm>
            <a:off x="0" y="0"/>
            <a:ext cx="8458200" cy="5486400"/>
          </a:xfrm>
          <a:prstGeom prst="rect">
            <a:avLst/>
          </a:prstGeom>
          <a:noFill/>
          <a:ln>
            <a:noFill/>
          </a:ln>
        </p:spPr>
      </p:sp>
      <p:sp>
        <p:nvSpPr>
          <p:cNvPr id="66" name="Google Shape;66;p3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7" name="Google Shape;67;p3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r-Cyrl-BA"/>
              <a:t>‹#›</a:t>
            </a:fld>
            <a:endParaRPr/>
          </a:p>
        </p:txBody>
      </p:sp>
      <p:sp>
        <p:nvSpPr>
          <p:cNvPr id="69" name="Google Shape;69;p3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2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 name="Google Shape;9;p2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 name="Google Shape;10;p2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0" algn="ctr">
              <a:spcBef>
                <a:spcPts val="0"/>
              </a:spcBef>
              <a:buNone/>
              <a:defRPr b="0" i="0" sz="1800" u="none" cap="none" strike="noStrike">
                <a:solidFill>
                  <a:srgbClr val="FFFFFF"/>
                </a:solidFill>
                <a:latin typeface="Calibri"/>
                <a:ea typeface="Calibri"/>
                <a:cs typeface="Calibri"/>
                <a:sym typeface="Calibri"/>
              </a:defRPr>
            </a:lvl1pPr>
            <a:lvl2pPr indent="0" lvl="1" marL="0" marR="0" rtl="0" algn="ctr">
              <a:spcBef>
                <a:spcPts val="0"/>
              </a:spcBef>
              <a:buNone/>
              <a:defRPr b="0" i="0" sz="1800" u="none" cap="none" strike="noStrike">
                <a:solidFill>
                  <a:srgbClr val="FFFFFF"/>
                </a:solidFill>
                <a:latin typeface="Calibri"/>
                <a:ea typeface="Calibri"/>
                <a:cs typeface="Calibri"/>
                <a:sym typeface="Calibri"/>
              </a:defRPr>
            </a:lvl2pPr>
            <a:lvl3pPr indent="0" lvl="2" marL="0" marR="0" rtl="0" algn="ctr">
              <a:spcBef>
                <a:spcPts val="0"/>
              </a:spcBef>
              <a:buNone/>
              <a:defRPr b="0" i="0" sz="1800" u="none" cap="none" strike="noStrike">
                <a:solidFill>
                  <a:srgbClr val="FFFFFF"/>
                </a:solidFill>
                <a:latin typeface="Calibri"/>
                <a:ea typeface="Calibri"/>
                <a:cs typeface="Calibri"/>
                <a:sym typeface="Calibri"/>
              </a:defRPr>
            </a:lvl3pPr>
            <a:lvl4pPr indent="0" lvl="3" marL="0" marR="0" rtl="0" algn="ctr">
              <a:spcBef>
                <a:spcPts val="0"/>
              </a:spcBef>
              <a:buNone/>
              <a:defRPr b="0" i="0" sz="1800" u="none" cap="none" strike="noStrike">
                <a:solidFill>
                  <a:srgbClr val="FFFFFF"/>
                </a:solidFill>
                <a:latin typeface="Calibri"/>
                <a:ea typeface="Calibri"/>
                <a:cs typeface="Calibri"/>
                <a:sym typeface="Calibri"/>
              </a:defRPr>
            </a:lvl4pPr>
            <a:lvl5pPr indent="0" lvl="4" marL="0" marR="0" rtl="0" algn="ctr">
              <a:spcBef>
                <a:spcPts val="0"/>
              </a:spcBef>
              <a:buNone/>
              <a:defRPr b="0" i="0" sz="1800" u="none" cap="none" strike="noStrike">
                <a:solidFill>
                  <a:srgbClr val="FFFFFF"/>
                </a:solidFill>
                <a:latin typeface="Calibri"/>
                <a:ea typeface="Calibri"/>
                <a:cs typeface="Calibri"/>
                <a:sym typeface="Calibri"/>
              </a:defRPr>
            </a:lvl5pPr>
            <a:lvl6pPr indent="0" lvl="5" marL="0" marR="0" rtl="0" algn="ctr">
              <a:spcBef>
                <a:spcPts val="0"/>
              </a:spcBef>
              <a:buNone/>
              <a:defRPr b="0" i="0" sz="1800" u="none" cap="none" strike="noStrike">
                <a:solidFill>
                  <a:srgbClr val="FFFFFF"/>
                </a:solidFill>
                <a:latin typeface="Calibri"/>
                <a:ea typeface="Calibri"/>
                <a:cs typeface="Calibri"/>
                <a:sym typeface="Calibri"/>
              </a:defRPr>
            </a:lvl6pPr>
            <a:lvl7pPr indent="0" lvl="6" marL="0" marR="0" rtl="0" algn="ctr">
              <a:spcBef>
                <a:spcPts val="0"/>
              </a:spcBef>
              <a:buNone/>
              <a:defRPr b="0" i="0" sz="1800" u="none" cap="none" strike="noStrike">
                <a:solidFill>
                  <a:srgbClr val="FFFFFF"/>
                </a:solidFill>
                <a:latin typeface="Calibri"/>
                <a:ea typeface="Calibri"/>
                <a:cs typeface="Calibri"/>
                <a:sym typeface="Calibri"/>
              </a:defRPr>
            </a:lvl7pPr>
            <a:lvl8pPr indent="0" lvl="7" marL="0" marR="0" rtl="0" algn="ctr">
              <a:spcBef>
                <a:spcPts val="0"/>
              </a:spcBef>
              <a:buNone/>
              <a:defRPr b="0" i="0" sz="1800" u="none" cap="none" strike="noStrike">
                <a:solidFill>
                  <a:srgbClr val="FFFFFF"/>
                </a:solidFill>
                <a:latin typeface="Calibri"/>
                <a:ea typeface="Calibri"/>
                <a:cs typeface="Calibri"/>
                <a:sym typeface="Calibri"/>
              </a:defRPr>
            </a:lvl8pPr>
            <a:lvl9pPr indent="0" lvl="8" marL="0" marR="0" rtl="0" algn="ctr">
              <a:spcBef>
                <a:spcPts val="0"/>
              </a:spcBef>
              <a:buNone/>
              <a:defRPr b="0" i="0" sz="18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sr-Cyrl-BA"/>
              <a:t>‹#›</a:t>
            </a:fld>
            <a:endParaRPr/>
          </a:p>
        </p:txBody>
      </p:sp>
      <p:sp>
        <p:nvSpPr>
          <p:cNvPr id="11" name="Google Shape;11;p2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3.jpg"/><Relationship Id="rId5" Type="http://schemas.openxmlformats.org/officeDocument/2006/relationships/image" Target="../media/image9.jpg"/><Relationship Id="rId6"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image" Target="../media/image15.jpg"/><Relationship Id="rId6"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unios.hr/wp-content/uploads/2015/11/Cikes-Prirucnik-za-prevenciju-nasilja-preko-interneta-final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55576" y="1628800"/>
            <a:ext cx="7543800" cy="259397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4400"/>
              <a:buFont typeface="Cambria"/>
              <a:buNone/>
            </a:pPr>
            <a:r>
              <a:rPr lang="sr-Cyrl-BA" sz="4400"/>
              <a:t>Позитивни и негативни ефекти кориштења интернета (друштвених мрежа) </a:t>
            </a:r>
            <a:endParaRPr sz="4400"/>
          </a:p>
        </p:txBody>
      </p:sp>
      <p:sp>
        <p:nvSpPr>
          <p:cNvPr id="87" name="Google Shape;87;p1"/>
          <p:cNvSpPr txBox="1"/>
          <p:nvPr>
            <p:ph idx="1" type="subTitle"/>
          </p:nvPr>
        </p:nvSpPr>
        <p:spPr>
          <a:xfrm>
            <a:off x="1187624" y="5445224"/>
            <a:ext cx="6461760" cy="481608"/>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000"/>
              <a:buNone/>
            </a:pPr>
            <a:r>
              <a:rPr lang="sr-Cyrl-BA"/>
              <a:t>Дејан Шкриван</a:t>
            </a:r>
            <a:endParaRPr/>
          </a:p>
          <a:p>
            <a:pPr indent="0" lvl="0" marL="0" rtl="0" algn="r">
              <a:spcBef>
                <a:spcPts val="400"/>
              </a:spcBef>
              <a:spcAft>
                <a:spcPts val="0"/>
              </a:spcAft>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0"/>
          <p:cNvSpPr txBox="1"/>
          <p:nvPr>
            <p:ph idx="1" type="body"/>
          </p:nvPr>
        </p:nvSpPr>
        <p:spPr>
          <a:xfrm>
            <a:off x="457200" y="620688"/>
            <a:ext cx="7620000" cy="5780112"/>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2200"/>
              <a:buChar char="•"/>
            </a:pPr>
            <a:r>
              <a:rPr lang="sr-Cyrl-BA"/>
              <a:t>Ученици су подијељени у групе (5-6 ученика) и добијају радни лист  „Питања”:</a:t>
            </a:r>
            <a:endParaRPr/>
          </a:p>
          <a:p>
            <a:pPr indent="-228600" lvl="1" marL="640080" rtl="0" algn="l">
              <a:spcBef>
                <a:spcPts val="400"/>
              </a:spcBef>
              <a:spcAft>
                <a:spcPts val="0"/>
              </a:spcAft>
              <a:buSzPts val="2000"/>
              <a:buChar char="•"/>
            </a:pPr>
            <a:r>
              <a:rPr lang="sr-Cyrl-BA"/>
              <a:t>Које су позитивне посљедице Аниног и Марковог отварања профила на Фејсбуку?                                                                                                                </a:t>
            </a:r>
            <a:endParaRPr/>
          </a:p>
          <a:p>
            <a:pPr indent="-228600" lvl="1" marL="640080" rtl="0" algn="l">
              <a:spcBef>
                <a:spcPts val="400"/>
              </a:spcBef>
              <a:spcAft>
                <a:spcPts val="0"/>
              </a:spcAft>
              <a:buSzPts val="2000"/>
              <a:buChar char="•"/>
            </a:pPr>
            <a:r>
              <a:rPr lang="sr-Cyrl-BA"/>
              <a:t>Које су негативне посљедице Аниног и Марковог отварања профила на Фејсбуку?</a:t>
            </a:r>
            <a:endParaRPr/>
          </a:p>
          <a:p>
            <a:pPr indent="-228600" lvl="1" marL="640080" rtl="0" algn="l">
              <a:spcBef>
                <a:spcPts val="400"/>
              </a:spcBef>
              <a:spcAft>
                <a:spcPts val="0"/>
              </a:spcAft>
              <a:buSzPts val="2000"/>
              <a:buChar char="•"/>
            </a:pPr>
            <a:r>
              <a:rPr lang="sr-Cyrl-BA"/>
              <a:t>Зашто су Ана и Марко жељели отворити профил на Фејсбуку?</a:t>
            </a:r>
            <a:endParaRPr/>
          </a:p>
          <a:p>
            <a:pPr indent="-228600" lvl="1" marL="640080" rtl="0" algn="l">
              <a:spcBef>
                <a:spcPts val="400"/>
              </a:spcBef>
              <a:spcAft>
                <a:spcPts val="0"/>
              </a:spcAft>
              <a:buSzPts val="2000"/>
              <a:buChar char="•"/>
            </a:pPr>
            <a:r>
              <a:rPr lang="sr-Cyrl-BA"/>
              <a:t>Шта се у Анином и Марковом животу промијенило након отварања профила на Фејсу?</a:t>
            </a:r>
            <a:endParaRPr/>
          </a:p>
          <a:p>
            <a:pPr indent="-228600" lvl="1" marL="640080" rtl="0" algn="l">
              <a:spcBef>
                <a:spcPts val="400"/>
              </a:spcBef>
              <a:spcAft>
                <a:spcPts val="0"/>
              </a:spcAft>
              <a:buSzPts val="2000"/>
              <a:buChar char="•"/>
            </a:pPr>
            <a:r>
              <a:rPr lang="sr-Cyrl-BA"/>
              <a:t>О чему треба да воде рачуна при кориштењу профила на Фејсбуку?</a:t>
            </a:r>
            <a:endParaRPr/>
          </a:p>
          <a:p>
            <a:pPr indent="-228600" lvl="0" marL="342900" rtl="0" algn="l">
              <a:spcBef>
                <a:spcPts val="440"/>
              </a:spcBef>
              <a:spcAft>
                <a:spcPts val="0"/>
              </a:spcAft>
              <a:buSzPts val="2200"/>
              <a:buChar char="•"/>
            </a:pPr>
            <a:r>
              <a:rPr lang="sr-Cyrl-BA"/>
              <a:t>и  радни лист „Позитивни и негативни примјери кориштења интернета“:</a:t>
            </a:r>
            <a:endParaRPr/>
          </a:p>
          <a:p>
            <a:pPr indent="-228600" lvl="1" marL="640080" rtl="0" algn="l">
              <a:spcBef>
                <a:spcPts val="400"/>
              </a:spcBef>
              <a:spcAft>
                <a:spcPts val="0"/>
              </a:spcAft>
              <a:buSzPts val="2000"/>
              <a:buChar char="•"/>
            </a:pPr>
            <a:r>
              <a:rPr lang="sr-Cyrl-BA"/>
              <a:t>Наведите своја позитивна и негативна искуства или ситуације са интернета!</a:t>
            </a:r>
            <a:endParaRPr/>
          </a:p>
          <a:p>
            <a:pPr indent="-88900" lvl="0" marL="342900" rtl="0" algn="l">
              <a:spcBef>
                <a:spcPts val="440"/>
              </a:spcBef>
              <a:spcAft>
                <a:spcPts val="0"/>
              </a:spcAft>
              <a:buSzPts val="2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ph idx="1" type="body"/>
          </p:nvPr>
        </p:nvSpPr>
        <p:spPr>
          <a:xfrm>
            <a:off x="467544" y="620688"/>
            <a:ext cx="7620000" cy="48006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2200"/>
              <a:buChar char="•"/>
            </a:pPr>
            <a:r>
              <a:rPr lang="sr-Cyrl-BA"/>
              <a:t>Ученици приступају попуњавању радних листова “Питања” везаних за приче о Ани и Марку и “Позитивни и негативни примјери кориштења интернета” у којем наводе </a:t>
            </a:r>
            <a:r>
              <a:rPr b="1" lang="sr-Cyrl-BA"/>
              <a:t>своја </a:t>
            </a:r>
            <a:r>
              <a:rPr lang="sr-Cyrl-BA"/>
              <a:t>позитивна и негативна искуства са интернета.</a:t>
            </a:r>
            <a:endParaRPr/>
          </a:p>
          <a:p>
            <a:pPr indent="-228600" lvl="0" marL="342900" rtl="0" algn="l">
              <a:spcBef>
                <a:spcPts val="440"/>
              </a:spcBef>
              <a:spcAft>
                <a:spcPts val="0"/>
              </a:spcAft>
              <a:buSzPts val="2200"/>
              <a:buChar char="•"/>
            </a:pPr>
            <a:r>
              <a:rPr lang="sr-Cyrl-BA"/>
              <a:t>Наставник помаже групама ако им нешто није јасно.</a:t>
            </a:r>
            <a:endParaRPr/>
          </a:p>
          <a:p>
            <a:pPr indent="-228600" lvl="0" marL="342900" rtl="0" algn="l">
              <a:spcBef>
                <a:spcPts val="440"/>
              </a:spcBef>
              <a:spcAft>
                <a:spcPts val="0"/>
              </a:spcAft>
              <a:buSzPts val="2200"/>
              <a:buChar char="•"/>
            </a:pPr>
            <a:r>
              <a:rPr lang="sr-Cyrl-BA"/>
              <a:t>По један представник сваке групе упознаје остале ученике са добијеним одговорима.</a:t>
            </a:r>
            <a:endParaRPr/>
          </a:p>
        </p:txBody>
      </p:sp>
      <p:pic>
        <p:nvPicPr>
          <p:cNvPr id="148" name="Google Shape;148;p11"/>
          <p:cNvPicPr preferRelativeResize="0"/>
          <p:nvPr/>
        </p:nvPicPr>
        <p:blipFill rotWithShape="1">
          <a:blip r:embed="rId3">
            <a:alphaModFix/>
          </a:blip>
          <a:srcRect b="0" l="0" r="0" t="0"/>
          <a:stretch/>
        </p:blipFill>
        <p:spPr>
          <a:xfrm>
            <a:off x="827584" y="3573016"/>
            <a:ext cx="1890000" cy="2520000"/>
          </a:xfrm>
          <a:prstGeom prst="rect">
            <a:avLst/>
          </a:prstGeom>
          <a:noFill/>
          <a:ln>
            <a:noFill/>
          </a:ln>
        </p:spPr>
      </p:pic>
      <p:pic>
        <p:nvPicPr>
          <p:cNvPr id="149" name="Google Shape;149;p11"/>
          <p:cNvPicPr preferRelativeResize="0"/>
          <p:nvPr/>
        </p:nvPicPr>
        <p:blipFill rotWithShape="1">
          <a:blip r:embed="rId4">
            <a:alphaModFix/>
          </a:blip>
          <a:srcRect b="0" l="0" r="0" t="0"/>
          <a:stretch/>
        </p:blipFill>
        <p:spPr>
          <a:xfrm>
            <a:off x="5652120" y="3573016"/>
            <a:ext cx="1890000" cy="2520000"/>
          </a:xfrm>
          <a:prstGeom prst="rect">
            <a:avLst/>
          </a:prstGeom>
          <a:noFill/>
          <a:ln>
            <a:noFill/>
          </a:ln>
        </p:spPr>
      </p:pic>
      <p:pic>
        <p:nvPicPr>
          <p:cNvPr id="150" name="Google Shape;150;p11"/>
          <p:cNvPicPr preferRelativeResize="0"/>
          <p:nvPr/>
        </p:nvPicPr>
        <p:blipFill rotWithShape="1">
          <a:blip r:embed="rId5">
            <a:alphaModFix/>
          </a:blip>
          <a:srcRect b="26125" l="15118" r="4967" t="0"/>
          <a:stretch/>
        </p:blipFill>
        <p:spPr>
          <a:xfrm>
            <a:off x="3257973" y="3573016"/>
            <a:ext cx="2044536" cy="25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txBox="1"/>
          <p:nvPr>
            <p:ph idx="1" type="body"/>
          </p:nvPr>
        </p:nvSpPr>
        <p:spPr>
          <a:xfrm>
            <a:off x="467544" y="836712"/>
            <a:ext cx="7620000" cy="4800600"/>
          </a:xfrm>
          <a:prstGeom prst="rect">
            <a:avLst/>
          </a:prstGeom>
          <a:noFill/>
          <a:ln>
            <a:noFill/>
          </a:ln>
        </p:spPr>
        <p:txBody>
          <a:bodyPr anchorCtr="0" anchor="t" bIns="45700" lIns="91425" spcFirstLastPara="1" rIns="91425" wrap="square" tIns="45700">
            <a:normAutofit/>
          </a:bodyPr>
          <a:lstStyle/>
          <a:p>
            <a:pPr indent="0" lvl="0" marL="114300" rtl="0" algn="l">
              <a:spcBef>
                <a:spcPts val="0"/>
              </a:spcBef>
              <a:spcAft>
                <a:spcPts val="0"/>
              </a:spcAft>
              <a:buSzPts val="2200"/>
              <a:buNone/>
            </a:pPr>
            <a:r>
              <a:rPr b="1" lang="sr-Cyrl-BA"/>
              <a:t>Завршне активности: Сви смо ми дио мреже - 10 минута</a:t>
            </a:r>
            <a:endParaRPr/>
          </a:p>
          <a:p>
            <a:pPr indent="-228600" lvl="0" marL="342900" rtl="0" algn="l">
              <a:spcBef>
                <a:spcPts val="440"/>
              </a:spcBef>
              <a:spcAft>
                <a:spcPts val="0"/>
              </a:spcAft>
              <a:buSzPts val="2200"/>
              <a:buChar char="•"/>
            </a:pPr>
            <a:r>
              <a:rPr lang="sr-Cyrl-BA"/>
              <a:t> Сви стоје у кругу (наставник и ученици) и наставник додаје клупко једном ученику (а са клупком и лијепу жељу). Клупко дође до свих ученика по једном и на крају се врати наставнику. </a:t>
            </a:r>
            <a:endParaRPr/>
          </a:p>
          <a:p>
            <a:pPr indent="-88900" lvl="0" marL="342900" rtl="0" algn="l">
              <a:spcBef>
                <a:spcPts val="440"/>
              </a:spcBef>
              <a:spcAft>
                <a:spcPts val="0"/>
              </a:spcAft>
              <a:buSzPts val="2200"/>
              <a:buNone/>
            </a:pPr>
            <a:r>
              <a:t/>
            </a:r>
            <a:endParaRPr/>
          </a:p>
        </p:txBody>
      </p:sp>
      <p:pic>
        <p:nvPicPr>
          <p:cNvPr id="156" name="Google Shape;156;p12"/>
          <p:cNvPicPr preferRelativeResize="0"/>
          <p:nvPr/>
        </p:nvPicPr>
        <p:blipFill rotWithShape="1">
          <a:blip r:embed="rId3">
            <a:alphaModFix/>
          </a:blip>
          <a:srcRect b="0" l="0" r="0" t="0"/>
          <a:stretch/>
        </p:blipFill>
        <p:spPr>
          <a:xfrm>
            <a:off x="5436096" y="2564904"/>
            <a:ext cx="2484276" cy="3312368"/>
          </a:xfrm>
          <a:prstGeom prst="rect">
            <a:avLst/>
          </a:prstGeom>
          <a:noFill/>
          <a:ln>
            <a:noFill/>
          </a:ln>
        </p:spPr>
      </p:pic>
      <p:sp>
        <p:nvSpPr>
          <p:cNvPr id="157" name="Google Shape;157;p12"/>
          <p:cNvSpPr txBox="1"/>
          <p:nvPr/>
        </p:nvSpPr>
        <p:spPr>
          <a:xfrm>
            <a:off x="720056" y="2786849"/>
            <a:ext cx="4536504" cy="3207032"/>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accent1"/>
              </a:buClr>
              <a:buSzPts val="2200"/>
              <a:buFont typeface="Arial"/>
              <a:buChar char="•"/>
            </a:pPr>
            <a:r>
              <a:rPr lang="sr-Cyrl-BA" sz="2200">
                <a:solidFill>
                  <a:schemeClr val="dk1"/>
                </a:solidFill>
                <a:latin typeface="Calibri"/>
                <a:ea typeface="Calibri"/>
                <a:cs typeface="Calibri"/>
                <a:sym typeface="Calibri"/>
              </a:rPr>
              <a:t>Наставник говори ученицима да су сад кроз једну мрежу подијелили нешто лијепо и пита ученике: “Да ли је све што прочитате на интернету пријатно?”</a:t>
            </a:r>
            <a:endParaRPr/>
          </a:p>
          <a:p>
            <a:pPr indent="0" lvl="0" marL="114300" marR="0" rtl="0" algn="l">
              <a:spcBef>
                <a:spcPts val="440"/>
              </a:spcBef>
              <a:spcAft>
                <a:spcPts val="0"/>
              </a:spcAft>
              <a:buNone/>
            </a:pPr>
            <a:r>
              <a:rPr b="1" lang="sr-Cyrl-BA" sz="2200">
                <a:solidFill>
                  <a:schemeClr val="dk1"/>
                </a:solidFill>
                <a:latin typeface="Calibri"/>
                <a:ea typeface="Calibri"/>
                <a:cs typeface="Calibri"/>
                <a:sym typeface="Calibri"/>
              </a:rPr>
              <a:t>„Морамо стати и размислити прије него нешто напишемо и објавимо.“</a:t>
            </a:r>
            <a:endParaRPr b="1" sz="2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ph idx="1" type="body"/>
          </p:nvPr>
        </p:nvSpPr>
        <p:spPr>
          <a:xfrm>
            <a:off x="457200" y="764704"/>
            <a:ext cx="7620000" cy="5636096"/>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spcBef>
                <a:spcPts val="0"/>
              </a:spcBef>
              <a:spcAft>
                <a:spcPts val="0"/>
              </a:spcAft>
              <a:buSzPct val="100000"/>
              <a:buNone/>
            </a:pPr>
            <a:r>
              <a:rPr b="1" lang="sr-Cyrl-BA"/>
              <a:t>Планирање наредних корака:</a:t>
            </a:r>
            <a:endParaRPr/>
          </a:p>
          <a:p>
            <a:pPr indent="-228631" lvl="0" marL="342900" rtl="0" algn="l">
              <a:spcBef>
                <a:spcPts val="425"/>
              </a:spcBef>
              <a:spcAft>
                <a:spcPts val="0"/>
              </a:spcAft>
              <a:buSzPct val="100000"/>
              <a:buChar char="•"/>
            </a:pPr>
            <a:r>
              <a:rPr lang="sr-Cyrl-BA" sz="2300"/>
              <a:t>Наставник пита ученике колико је важно да се о предностима и манама комуникације на интернету упознају и остали ученици у школи и да ли би учествовали у евентуалним ликовним и литерарним конкурсима на дату тему. </a:t>
            </a:r>
            <a:endParaRPr sz="2300"/>
          </a:p>
          <a:p>
            <a:pPr indent="-228631" lvl="0" marL="342900" rtl="0" algn="l">
              <a:spcBef>
                <a:spcPts val="425"/>
              </a:spcBef>
              <a:spcAft>
                <a:spcPts val="0"/>
              </a:spcAft>
              <a:buSzPct val="100000"/>
              <a:buChar char="•"/>
            </a:pPr>
            <a:r>
              <a:rPr lang="sr-Cyrl-BA" sz="2300"/>
              <a:t> Прије реализације часа наставник је договорио са наставницима ликовне културе и српског језика одређене активности у одјељењу. На часу ликовне културе ученици ће изразити своје ставове у вези са комуникацијом на интернету. Након ове активности биће организована изложба у холу школе. </a:t>
            </a:r>
            <a:endParaRPr sz="2300"/>
          </a:p>
          <a:p>
            <a:pPr indent="-228631" lvl="0" marL="342900" rtl="0" algn="l">
              <a:spcBef>
                <a:spcPts val="425"/>
              </a:spcBef>
              <a:spcAft>
                <a:spcPts val="0"/>
              </a:spcAft>
              <a:buSzPct val="100000"/>
              <a:buChar char="•"/>
            </a:pPr>
            <a:r>
              <a:rPr lang="sr-Cyrl-BA" sz="2300"/>
              <a:t>Наставник српског језика ће позвати ученике да напишу писани рад о комуникацији на интернету и информисати их да ће најбољи радови бити објављени у школском часопису.</a:t>
            </a:r>
            <a:endParaRPr sz="2300"/>
          </a:p>
          <a:p>
            <a:pPr indent="-228631" lvl="0" marL="342900" rtl="0" algn="l">
              <a:spcBef>
                <a:spcPts val="425"/>
              </a:spcBef>
              <a:spcAft>
                <a:spcPts val="0"/>
              </a:spcAft>
              <a:buSzPct val="100000"/>
              <a:buChar char="•"/>
            </a:pPr>
            <a:r>
              <a:rPr lang="sr-Cyrl-BA" sz="2300"/>
              <a:t>Циљ ових активности је упознавање свих ученика у школи са изазовима у вези са комуникацијом на интернету и подстицање ученика на креативност и изношење личних ставова.</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Cambria"/>
              <a:buNone/>
            </a:pPr>
            <a:r>
              <a:rPr lang="sr-Cyrl-BA" sz="4400"/>
              <a:t>Рефлексија и саморефлексија</a:t>
            </a:r>
            <a:endParaRPr sz="4400"/>
          </a:p>
        </p:txBody>
      </p:sp>
      <p:sp>
        <p:nvSpPr>
          <p:cNvPr id="168" name="Google Shape;168;p1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2200"/>
              <a:buChar char="•"/>
            </a:pPr>
            <a:r>
              <a:rPr lang="sr-Cyrl-BA"/>
              <a:t>Наставник је изузетно задовољан спроведеним часом. Ангажованост ученика и мотивација коју су показали за учествовање у планираним активностима најбољи су доказ да је тема интересантна ученицима и да су активности спроведене на часу омогућиле остварење циља.</a:t>
            </a:r>
            <a:endParaRPr/>
          </a:p>
          <a:p>
            <a:pPr indent="-228600" lvl="0" marL="342900" rtl="0" algn="l">
              <a:spcBef>
                <a:spcPts val="440"/>
              </a:spcBef>
              <a:spcAft>
                <a:spcPts val="0"/>
              </a:spcAft>
              <a:buSzPts val="2200"/>
              <a:buChar char="•"/>
            </a:pPr>
            <a:r>
              <a:rPr lang="sr-Cyrl-BA"/>
              <a:t>Наставник је позитивно изненађен искреношћу коју су показали ученици кад су говорили о својим искуствима на интернету.</a:t>
            </a:r>
            <a:endParaRPr/>
          </a:p>
          <a:p>
            <a:pPr indent="-228600" lvl="0" marL="342900" rtl="0" algn="l">
              <a:spcBef>
                <a:spcPts val="440"/>
              </a:spcBef>
              <a:spcAft>
                <a:spcPts val="0"/>
              </a:spcAft>
              <a:buSzPts val="2200"/>
              <a:buChar char="•"/>
            </a:pPr>
            <a:r>
              <a:rPr lang="sr-Cyrl-BA"/>
              <a:t>Овај час је био одличан увод за наредне активности које су проведене на часу ликовне културе и добар повод за писање писаних састава о теми комуникације на интернету.</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nvSpPr>
        <p:spPr>
          <a:xfrm>
            <a:off x="4067944" y="6205954"/>
            <a:ext cx="33843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Cyrl-BA" sz="1800">
                <a:solidFill>
                  <a:schemeClr val="dk1"/>
                </a:solidFill>
                <a:latin typeface="Calibri"/>
                <a:ea typeface="Calibri"/>
                <a:cs typeface="Calibri"/>
                <a:sym typeface="Calibri"/>
              </a:rPr>
              <a:t>Са часа ликовне културе</a:t>
            </a:r>
            <a:endParaRPr sz="1800">
              <a:solidFill>
                <a:schemeClr val="dk1"/>
              </a:solidFill>
              <a:latin typeface="Calibri"/>
              <a:ea typeface="Calibri"/>
              <a:cs typeface="Calibri"/>
              <a:sym typeface="Calibri"/>
            </a:endParaRPr>
          </a:p>
        </p:txBody>
      </p:sp>
      <p:pic>
        <p:nvPicPr>
          <p:cNvPr id="174" name="Google Shape;174;p15"/>
          <p:cNvPicPr preferRelativeResize="0"/>
          <p:nvPr>
            <p:ph idx="1" type="body"/>
          </p:nvPr>
        </p:nvPicPr>
        <p:blipFill rotWithShape="1">
          <a:blip r:embed="rId3">
            <a:alphaModFix/>
          </a:blip>
          <a:srcRect b="0" l="0" r="0" t="0"/>
          <a:stretch/>
        </p:blipFill>
        <p:spPr>
          <a:xfrm>
            <a:off x="1043607" y="3373462"/>
            <a:ext cx="2160000" cy="2880000"/>
          </a:xfrm>
          <a:prstGeom prst="rect">
            <a:avLst/>
          </a:prstGeom>
          <a:noFill/>
          <a:ln>
            <a:noFill/>
          </a:ln>
        </p:spPr>
      </p:pic>
      <p:pic>
        <p:nvPicPr>
          <p:cNvPr id="175" name="Google Shape;175;p15"/>
          <p:cNvPicPr preferRelativeResize="0"/>
          <p:nvPr/>
        </p:nvPicPr>
        <p:blipFill rotWithShape="1">
          <a:blip r:embed="rId4">
            <a:alphaModFix/>
          </a:blip>
          <a:srcRect b="0" l="0" r="0" t="0"/>
          <a:stretch/>
        </p:blipFill>
        <p:spPr>
          <a:xfrm>
            <a:off x="4932040" y="375701"/>
            <a:ext cx="2160000" cy="2880000"/>
          </a:xfrm>
          <a:prstGeom prst="rect">
            <a:avLst/>
          </a:prstGeom>
          <a:noFill/>
          <a:ln>
            <a:noFill/>
          </a:ln>
        </p:spPr>
      </p:pic>
      <p:pic>
        <p:nvPicPr>
          <p:cNvPr id="176" name="Google Shape;176;p15"/>
          <p:cNvPicPr preferRelativeResize="0"/>
          <p:nvPr/>
        </p:nvPicPr>
        <p:blipFill rotWithShape="1">
          <a:blip r:embed="rId5">
            <a:alphaModFix/>
          </a:blip>
          <a:srcRect b="0" l="0" r="0" t="0"/>
          <a:stretch/>
        </p:blipFill>
        <p:spPr>
          <a:xfrm>
            <a:off x="3563888" y="3284984"/>
            <a:ext cx="3748800" cy="2811600"/>
          </a:xfrm>
          <a:prstGeom prst="rect">
            <a:avLst/>
          </a:prstGeom>
          <a:noFill/>
          <a:ln>
            <a:noFill/>
          </a:ln>
        </p:spPr>
      </p:pic>
      <p:pic>
        <p:nvPicPr>
          <p:cNvPr id="177" name="Google Shape;177;p15"/>
          <p:cNvPicPr preferRelativeResize="0"/>
          <p:nvPr/>
        </p:nvPicPr>
        <p:blipFill rotWithShape="1">
          <a:blip r:embed="rId6">
            <a:alphaModFix/>
          </a:blip>
          <a:srcRect b="0" l="0" r="0" t="0"/>
          <a:stretch/>
        </p:blipFill>
        <p:spPr>
          <a:xfrm>
            <a:off x="755576" y="332386"/>
            <a:ext cx="3552000" cy="266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6"/>
          <p:cNvPicPr preferRelativeResize="0"/>
          <p:nvPr>
            <p:ph idx="1" type="body"/>
          </p:nvPr>
        </p:nvPicPr>
        <p:blipFill rotWithShape="1">
          <a:blip r:embed="rId3">
            <a:alphaModFix/>
          </a:blip>
          <a:srcRect b="0" l="0" r="0" t="0"/>
          <a:stretch/>
        </p:blipFill>
        <p:spPr>
          <a:xfrm>
            <a:off x="827584" y="443445"/>
            <a:ext cx="2232248" cy="2976331"/>
          </a:xfrm>
          <a:prstGeom prst="rect">
            <a:avLst/>
          </a:prstGeom>
          <a:noFill/>
          <a:ln>
            <a:noFill/>
          </a:ln>
        </p:spPr>
      </p:pic>
      <p:pic>
        <p:nvPicPr>
          <p:cNvPr id="183" name="Google Shape;183;p16"/>
          <p:cNvPicPr preferRelativeResize="0"/>
          <p:nvPr/>
        </p:nvPicPr>
        <p:blipFill rotWithShape="1">
          <a:blip r:embed="rId4">
            <a:alphaModFix/>
          </a:blip>
          <a:srcRect b="28316" l="0" r="0" t="0"/>
          <a:stretch/>
        </p:blipFill>
        <p:spPr>
          <a:xfrm>
            <a:off x="395536" y="3780312"/>
            <a:ext cx="3888432" cy="2090544"/>
          </a:xfrm>
          <a:prstGeom prst="rect">
            <a:avLst/>
          </a:prstGeom>
          <a:noFill/>
          <a:ln>
            <a:noFill/>
          </a:ln>
        </p:spPr>
      </p:pic>
      <p:pic>
        <p:nvPicPr>
          <p:cNvPr id="184" name="Google Shape;184;p16"/>
          <p:cNvPicPr preferRelativeResize="0"/>
          <p:nvPr/>
        </p:nvPicPr>
        <p:blipFill rotWithShape="1">
          <a:blip r:embed="rId5">
            <a:alphaModFix/>
          </a:blip>
          <a:srcRect b="0" l="0" r="0" t="0"/>
          <a:stretch/>
        </p:blipFill>
        <p:spPr>
          <a:xfrm>
            <a:off x="4355976" y="476672"/>
            <a:ext cx="2976331" cy="2232248"/>
          </a:xfrm>
          <a:prstGeom prst="rect">
            <a:avLst/>
          </a:prstGeom>
          <a:noFill/>
          <a:ln>
            <a:noFill/>
          </a:ln>
        </p:spPr>
      </p:pic>
      <p:pic>
        <p:nvPicPr>
          <p:cNvPr id="185" name="Google Shape;185;p16"/>
          <p:cNvPicPr preferRelativeResize="0"/>
          <p:nvPr/>
        </p:nvPicPr>
        <p:blipFill rotWithShape="1">
          <a:blip r:embed="rId6">
            <a:alphaModFix/>
          </a:blip>
          <a:srcRect b="0" l="0" r="0" t="0"/>
          <a:stretch/>
        </p:blipFill>
        <p:spPr>
          <a:xfrm>
            <a:off x="3995936" y="3284984"/>
            <a:ext cx="3895996" cy="2921997"/>
          </a:xfrm>
          <a:prstGeom prst="rect">
            <a:avLst/>
          </a:prstGeom>
          <a:noFill/>
          <a:ln>
            <a:noFill/>
          </a:ln>
        </p:spPr>
      </p:pic>
      <p:sp>
        <p:nvSpPr>
          <p:cNvPr id="186" name="Google Shape;186;p16"/>
          <p:cNvSpPr txBox="1"/>
          <p:nvPr/>
        </p:nvSpPr>
        <p:spPr>
          <a:xfrm>
            <a:off x="3419872" y="2780928"/>
            <a:ext cx="36724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Cyrl-BA" sz="1800">
                <a:solidFill>
                  <a:schemeClr val="dk1"/>
                </a:solidFill>
                <a:latin typeface="Calibri"/>
                <a:ea typeface="Calibri"/>
                <a:cs typeface="Calibri"/>
                <a:sym typeface="Calibri"/>
              </a:rPr>
              <a:t>Изложба у школском холу</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7"/>
          <p:cNvPicPr preferRelativeResize="0"/>
          <p:nvPr>
            <p:ph idx="1" type="body"/>
          </p:nvPr>
        </p:nvPicPr>
        <p:blipFill rotWithShape="1">
          <a:blip r:embed="rId3">
            <a:alphaModFix/>
          </a:blip>
          <a:srcRect b="0" l="0" r="0" t="0"/>
          <a:stretch/>
        </p:blipFill>
        <p:spPr>
          <a:xfrm rot="-5400000">
            <a:off x="139312" y="1020928"/>
            <a:ext cx="3773242" cy="2828746"/>
          </a:xfrm>
          <a:prstGeom prst="rect">
            <a:avLst/>
          </a:prstGeom>
          <a:noFill/>
          <a:ln>
            <a:noFill/>
          </a:ln>
        </p:spPr>
      </p:pic>
      <p:pic>
        <p:nvPicPr>
          <p:cNvPr id="192" name="Google Shape;192;p17"/>
          <p:cNvPicPr preferRelativeResize="0"/>
          <p:nvPr/>
        </p:nvPicPr>
        <p:blipFill rotWithShape="1">
          <a:blip r:embed="rId4">
            <a:alphaModFix/>
          </a:blip>
          <a:srcRect b="0" l="0" r="0" t="0"/>
          <a:stretch/>
        </p:blipFill>
        <p:spPr>
          <a:xfrm rot="-5400000">
            <a:off x="5469059" y="2603949"/>
            <a:ext cx="3188670" cy="2390500"/>
          </a:xfrm>
          <a:prstGeom prst="rect">
            <a:avLst/>
          </a:prstGeom>
          <a:noFill/>
          <a:ln>
            <a:noFill/>
          </a:ln>
        </p:spPr>
      </p:pic>
      <p:pic>
        <p:nvPicPr>
          <p:cNvPr id="193" name="Google Shape;193;p17"/>
          <p:cNvPicPr preferRelativeResize="0"/>
          <p:nvPr/>
        </p:nvPicPr>
        <p:blipFill rotWithShape="1">
          <a:blip r:embed="rId5">
            <a:alphaModFix/>
          </a:blip>
          <a:srcRect b="0" l="0" r="0" t="0"/>
          <a:stretch/>
        </p:blipFill>
        <p:spPr>
          <a:xfrm rot="-5400000">
            <a:off x="3193320" y="2083190"/>
            <a:ext cx="2960833" cy="2219694"/>
          </a:xfrm>
          <a:prstGeom prst="rect">
            <a:avLst/>
          </a:prstGeom>
          <a:noFill/>
          <a:ln>
            <a:noFill/>
          </a:ln>
        </p:spPr>
      </p:pic>
      <p:sp>
        <p:nvSpPr>
          <p:cNvPr id="194" name="Google Shape;194;p17"/>
          <p:cNvSpPr txBox="1"/>
          <p:nvPr/>
        </p:nvSpPr>
        <p:spPr>
          <a:xfrm>
            <a:off x="611560" y="5157192"/>
            <a:ext cx="5400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r-Cyrl-BA" sz="1800">
                <a:solidFill>
                  <a:schemeClr val="dk1"/>
                </a:solidFill>
                <a:latin typeface="Calibri"/>
                <a:ea typeface="Calibri"/>
                <a:cs typeface="Calibri"/>
                <a:sym typeface="Calibri"/>
              </a:rPr>
              <a:t>Неки од писаних радова ученика</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ph type="title"/>
          </p:nvPr>
        </p:nvSpPr>
        <p:spPr>
          <a:xfrm>
            <a:off x="467544" y="260648"/>
            <a:ext cx="762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Cambria"/>
              <a:buNone/>
            </a:pPr>
            <a:r>
              <a:rPr lang="sr-Cyrl-BA"/>
              <a:t>Укључивање родитеља</a:t>
            </a:r>
            <a:endParaRPr/>
          </a:p>
        </p:txBody>
      </p:sp>
      <p:sp>
        <p:nvSpPr>
          <p:cNvPr id="200" name="Google Shape;200;p18"/>
          <p:cNvSpPr txBox="1"/>
          <p:nvPr>
            <p:ph idx="1" type="body"/>
          </p:nvPr>
        </p:nvSpPr>
        <p:spPr>
          <a:xfrm>
            <a:off x="467544" y="1484784"/>
            <a:ext cx="7620000" cy="4968552"/>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2200"/>
              <a:buChar char="•"/>
            </a:pPr>
            <a:r>
              <a:rPr lang="sr-Cyrl-BA"/>
              <a:t>Активности спроведене са ученицима праћене су активностима које су спроведене са родитељима. Организован је родитељски састанак на којем су родитељи упознати са спроведеним активностима у школи и на којем је организована дискусија којом је омогућено родитељима да изнесу своје ставове о комуникацији на интернету и очекивањима од школе у вези са наведеном темом. Од стране наставника изнијети су бројни позитивни и негативни примјери кориштења интернета међу ученицима. </a:t>
            </a:r>
            <a:endParaRPr/>
          </a:p>
          <a:p>
            <a:pPr indent="-88900" lvl="0" marL="342900" rtl="0" algn="l">
              <a:spcBef>
                <a:spcPts val="440"/>
              </a:spcBef>
              <a:spcAft>
                <a:spcPts val="0"/>
              </a:spcAft>
              <a:buSzPts val="2200"/>
              <a:buNone/>
            </a:pPr>
            <a:r>
              <a:t/>
            </a:r>
            <a:endParaRPr/>
          </a:p>
        </p:txBody>
      </p:sp>
      <p:pic>
        <p:nvPicPr>
          <p:cNvPr id="201" name="Google Shape;201;p18"/>
          <p:cNvPicPr preferRelativeResize="0"/>
          <p:nvPr/>
        </p:nvPicPr>
        <p:blipFill rotWithShape="1">
          <a:blip r:embed="rId3">
            <a:alphaModFix/>
          </a:blip>
          <a:srcRect b="0" l="0" r="0" t="11549"/>
          <a:stretch/>
        </p:blipFill>
        <p:spPr>
          <a:xfrm>
            <a:off x="1187624" y="4941168"/>
            <a:ext cx="2304256" cy="1534960"/>
          </a:xfrm>
          <a:prstGeom prst="rect">
            <a:avLst/>
          </a:prstGeom>
          <a:noFill/>
          <a:ln>
            <a:noFill/>
          </a:ln>
        </p:spPr>
      </p:pic>
      <p:pic>
        <p:nvPicPr>
          <p:cNvPr id="202" name="Google Shape;202;p18"/>
          <p:cNvPicPr preferRelativeResize="0"/>
          <p:nvPr/>
        </p:nvPicPr>
        <p:blipFill rotWithShape="1">
          <a:blip r:embed="rId4">
            <a:alphaModFix/>
          </a:blip>
          <a:srcRect b="0" l="0" r="0" t="0"/>
          <a:stretch/>
        </p:blipFill>
        <p:spPr>
          <a:xfrm>
            <a:off x="4860032" y="4603989"/>
            <a:ext cx="2527198" cy="19032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idx="1" type="body"/>
          </p:nvPr>
        </p:nvSpPr>
        <p:spPr>
          <a:xfrm>
            <a:off x="539552" y="980728"/>
            <a:ext cx="7620000" cy="5232648"/>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2200"/>
              <a:buChar char="•"/>
            </a:pPr>
            <a:r>
              <a:rPr lang="sr-Cyrl-BA"/>
              <a:t>Ток дискусије је показао да поједини родитељи потцјењују, а поједини прецјењују улогу школе.</a:t>
            </a:r>
            <a:endParaRPr/>
          </a:p>
          <a:p>
            <a:pPr indent="-228600" lvl="1" marL="640080" rtl="0" algn="l">
              <a:spcBef>
                <a:spcPts val="400"/>
              </a:spcBef>
              <a:spcAft>
                <a:spcPts val="0"/>
              </a:spcAft>
              <a:buSzPts val="2000"/>
              <a:buChar char="•"/>
            </a:pPr>
            <a:r>
              <a:rPr lang="sr-Cyrl-BA"/>
              <a:t>„Ја о томе не знам ништа. Ви сте ту да их научите и контролишете.“</a:t>
            </a:r>
            <a:endParaRPr/>
          </a:p>
          <a:p>
            <a:pPr indent="-228600" lvl="1" marL="640080" rtl="0" algn="l">
              <a:spcBef>
                <a:spcPts val="400"/>
              </a:spcBef>
              <a:spcAft>
                <a:spcPts val="0"/>
              </a:spcAft>
              <a:buSzPts val="2000"/>
              <a:buChar char="•"/>
            </a:pPr>
            <a:r>
              <a:rPr lang="sr-Cyrl-BA"/>
              <a:t>„Што је вама битно шта моје дијете ради код куће?“</a:t>
            </a:r>
            <a:endParaRPr/>
          </a:p>
          <a:p>
            <a:pPr indent="-228600" lvl="1" marL="640080" rtl="0" algn="l">
              <a:spcBef>
                <a:spcPts val="400"/>
              </a:spcBef>
              <a:spcAft>
                <a:spcPts val="0"/>
              </a:spcAft>
              <a:buSzPts val="2000"/>
              <a:buChar char="•"/>
            </a:pPr>
            <a:r>
              <a:rPr lang="sr-Cyrl-BA"/>
              <a:t>„То су дјечија посла. Ништа важно.“</a:t>
            </a:r>
            <a:endParaRPr/>
          </a:p>
          <a:p>
            <a:pPr indent="-228600" lvl="1" marL="342900" rtl="0" algn="l">
              <a:spcBef>
                <a:spcPts val="440"/>
              </a:spcBef>
              <a:spcAft>
                <a:spcPts val="0"/>
              </a:spcAft>
              <a:buClr>
                <a:schemeClr val="accent1"/>
              </a:buClr>
              <a:buSzPts val="2200"/>
              <a:buChar char="•"/>
            </a:pPr>
            <a:r>
              <a:rPr lang="sr-Cyrl-BA" sz="2200"/>
              <a:t>Ипак већина родитеља је са пажњом испратила спроведене активности.</a:t>
            </a:r>
            <a:endParaRPr sz="2200"/>
          </a:p>
          <a:p>
            <a:pPr indent="-228600" lvl="1" marL="640080" rtl="0" algn="l">
              <a:spcBef>
                <a:spcPts val="400"/>
              </a:spcBef>
              <a:spcAft>
                <a:spcPts val="0"/>
              </a:spcAft>
              <a:buSzPts val="2000"/>
              <a:buChar char="•"/>
            </a:pPr>
            <a:r>
              <a:rPr lang="sr-Cyrl-BA"/>
              <a:t>„Драго ми је што се и овим бавите.“</a:t>
            </a:r>
            <a:endParaRPr/>
          </a:p>
          <a:p>
            <a:pPr indent="-228600" lvl="1" marL="640080" rtl="0" algn="l">
              <a:spcBef>
                <a:spcPts val="400"/>
              </a:spcBef>
              <a:spcAft>
                <a:spcPts val="0"/>
              </a:spcAft>
              <a:buSzPts val="2000"/>
              <a:buChar char="•"/>
            </a:pPr>
            <a:r>
              <a:rPr lang="sr-Cyrl-BA"/>
              <a:t>„Срећна сам што је моје дијете у сигурним рукама“.</a:t>
            </a:r>
            <a:endParaRPr/>
          </a:p>
          <a:p>
            <a:pPr indent="-228600" lvl="0" marL="342900" rtl="0" algn="l">
              <a:spcBef>
                <a:spcPts val="440"/>
              </a:spcBef>
              <a:spcAft>
                <a:spcPts val="0"/>
              </a:spcAft>
              <a:buSzPts val="2200"/>
              <a:buChar char="•"/>
            </a:pPr>
            <a:r>
              <a:rPr lang="sr-Cyrl-BA"/>
              <a:t>Може се извести закључак да је захваљујући спроведеним активностима, а на основу изјава родитеља,  дошло до повећања повјерења родитеља (већине њих) у рад одјељењског старјешине и школе у цјелини.</a:t>
            </a:r>
            <a:endParaRPr/>
          </a:p>
          <a:p>
            <a:pPr indent="-88900" lvl="0" marL="342900" rtl="0" algn="l">
              <a:spcBef>
                <a:spcPts val="440"/>
              </a:spcBef>
              <a:spcAft>
                <a:spcPts val="0"/>
              </a:spcAft>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aphicFrame>
        <p:nvGraphicFramePr>
          <p:cNvPr id="92" name="Google Shape;92;p2"/>
          <p:cNvGraphicFramePr/>
          <p:nvPr/>
        </p:nvGraphicFramePr>
        <p:xfrm>
          <a:off x="899592" y="764704"/>
          <a:ext cx="3000000" cy="3000000"/>
        </p:xfrm>
        <a:graphic>
          <a:graphicData uri="http://schemas.openxmlformats.org/drawingml/2006/table">
            <a:tbl>
              <a:tblPr>
                <a:noFill/>
                <a:tableStyleId>{E379B860-9207-405E-B88F-84E8EE975D4C}</a:tableStyleId>
              </a:tblPr>
              <a:tblGrid>
                <a:gridCol w="2376275"/>
                <a:gridCol w="4667675"/>
              </a:tblGrid>
              <a:tr h="288000">
                <a:tc>
                  <a:txBody>
                    <a:bodyPr/>
                    <a:lstStyle/>
                    <a:p>
                      <a:pPr indent="0" lvl="0" marL="0" marR="0" rtl="0" algn="l">
                        <a:lnSpc>
                          <a:spcPct val="107000"/>
                        </a:lnSpc>
                        <a:spcBef>
                          <a:spcPts val="0"/>
                        </a:spcBef>
                        <a:spcAft>
                          <a:spcPts val="0"/>
                        </a:spcAft>
                        <a:buNone/>
                      </a:pPr>
                      <a:r>
                        <a:rPr b="1" lang="sr-Cyrl-BA" sz="2000" u="none" cap="none" strike="noStrike"/>
                        <a:t>Наставник</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Дејан Шкриван</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Школа</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ЈУ Oсновна школа „Свети Василије Острошки и Тврдошки“</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Предмет</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Васпитни рад у одјељењској заједници</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Разред</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6-3</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Наставна тема</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Развој социјалних вјештина</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Наставна јединица</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Предности и мане кориштења интернета (друштвених мрежа)</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Облик рада</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Групни рад, индивидуални рад</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Наставна средства</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Радни листови, припремљени текстови, клупко, писана припрема за час</a:t>
                      </a:r>
                      <a:endParaRPr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Активности наставника</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Наставник поставља питања, објашњава, организује и надгледа рад. </a:t>
                      </a:r>
                      <a:endParaRPr sz="2000" u="none" cap="none" strike="noStrike"/>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r h="288000">
                <a:tc>
                  <a:txBody>
                    <a:bodyPr/>
                    <a:lstStyle/>
                    <a:p>
                      <a:pPr indent="0" lvl="0" marL="0" marR="0" rtl="0" algn="l">
                        <a:lnSpc>
                          <a:spcPct val="107000"/>
                        </a:lnSpc>
                        <a:spcBef>
                          <a:spcPts val="0"/>
                        </a:spcBef>
                        <a:spcAft>
                          <a:spcPts val="0"/>
                        </a:spcAft>
                        <a:buNone/>
                      </a:pPr>
                      <a:r>
                        <a:rPr b="1" lang="sr-Cyrl-BA" sz="2000" u="none" cap="none" strike="noStrike"/>
                        <a:t>Активности ученика</a:t>
                      </a:r>
                      <a:endParaRPr b="1" sz="2000" u="none" cap="none" strike="noStrike">
                        <a:latin typeface="Calibri"/>
                        <a:ea typeface="Calibri"/>
                        <a:cs typeface="Calibri"/>
                        <a:sym typeface="Calibri"/>
                      </a:endParaRPr>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sr-Cyrl-BA" sz="2000" u="none" cap="none" strike="noStrike"/>
                        <a:t>Ученици одговарају на питања, размјењују мишљењa, дискутују.</a:t>
                      </a:r>
                      <a:endParaRPr sz="2000" u="none" cap="none" strike="noStrike"/>
                    </a:p>
                  </a:txBody>
                  <a:tcPr marT="0" marB="0" marR="68575" marL="68575" anchor="ctr">
                    <a:lnL cap="flat" cmpd="sng" w="12700">
                      <a:solidFill>
                        <a:srgbClr val="8C863E"/>
                      </a:solidFill>
                      <a:prstDash val="solid"/>
                      <a:round/>
                      <a:headEnd len="sm" w="sm" type="none"/>
                      <a:tailEnd len="sm" w="sm" type="none"/>
                    </a:lnL>
                    <a:lnR cap="flat" cmpd="sng" w="12700">
                      <a:solidFill>
                        <a:srgbClr val="8C863E"/>
                      </a:solidFill>
                      <a:prstDash val="solid"/>
                      <a:round/>
                      <a:headEnd len="sm" w="sm" type="none"/>
                      <a:tailEnd len="sm" w="sm" type="none"/>
                    </a:lnR>
                    <a:lnT cap="flat" cmpd="sng" w="12700">
                      <a:solidFill>
                        <a:srgbClr val="8C863E"/>
                      </a:solidFill>
                      <a:prstDash val="solid"/>
                      <a:round/>
                      <a:headEnd len="sm" w="sm" type="none"/>
                      <a:tailEnd len="sm" w="sm" type="none"/>
                    </a:lnT>
                    <a:lnB cap="flat" cmpd="sng" w="12700">
                      <a:solidFill>
                        <a:srgbClr val="8C863E"/>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idx="1" type="body"/>
          </p:nvPr>
        </p:nvSpPr>
        <p:spPr>
          <a:xfrm>
            <a:off x="457200" y="692696"/>
            <a:ext cx="7620000" cy="5708104"/>
          </a:xfrm>
          <a:prstGeom prst="rect">
            <a:avLst/>
          </a:prstGeom>
          <a:noFill/>
          <a:ln>
            <a:noFill/>
          </a:ln>
        </p:spPr>
        <p:txBody>
          <a:bodyPr anchorCtr="0" anchor="t" bIns="45700" lIns="91425" spcFirstLastPara="1" rIns="91425" wrap="square" tIns="45700">
            <a:normAutofit fontScale="92500"/>
          </a:bodyPr>
          <a:lstStyle/>
          <a:p>
            <a:pPr indent="0" lvl="0" marL="114300" rtl="0" algn="l">
              <a:spcBef>
                <a:spcPts val="0"/>
              </a:spcBef>
              <a:spcAft>
                <a:spcPts val="0"/>
              </a:spcAft>
              <a:buSzPct val="100000"/>
              <a:buNone/>
            </a:pPr>
            <a:r>
              <a:rPr lang="sr-Cyrl-BA"/>
              <a:t>За припрему прича и радионица употребљених на часу кориштен приручник преузет са линка: </a:t>
            </a:r>
            <a:r>
              <a:rPr lang="sr-Cyrl-BA" u="sng">
                <a:solidFill>
                  <a:schemeClr val="hlink"/>
                </a:solidFill>
                <a:hlinkClick r:id="rId3"/>
              </a:rPr>
              <a:t>http://www.unios.hr/wp-content/uploads/2015/11/Cikes-Prirucnik-za-prevenciju-nasilja-preko-interneta-finale.pdf</a:t>
            </a:r>
            <a:endParaRPr/>
          </a:p>
          <a:p>
            <a:pPr indent="-228600" lvl="0" marL="342900" rtl="0" algn="l">
              <a:spcBef>
                <a:spcPts val="407"/>
              </a:spcBef>
              <a:spcAft>
                <a:spcPts val="0"/>
              </a:spcAft>
              <a:buSzPct val="100000"/>
              <a:buChar char="•"/>
            </a:pPr>
            <a:r>
              <a:rPr lang="sr-Cyrl-BA"/>
              <a:t>Ученици </a:t>
            </a:r>
            <a:r>
              <a:rPr lang="sr-Cyrl-BA"/>
              <a:t>који су учествовали у активностима</a:t>
            </a:r>
            <a:endParaRPr/>
          </a:p>
          <a:p>
            <a:pPr indent="-228600" lvl="0" marL="342900" rtl="0" algn="l">
              <a:spcBef>
                <a:spcPts val="407"/>
              </a:spcBef>
              <a:spcAft>
                <a:spcPts val="0"/>
              </a:spcAft>
              <a:buSzPct val="100000"/>
              <a:buChar char="•"/>
            </a:pPr>
            <a:r>
              <a:rPr lang="sr-Cyrl-BA"/>
              <a:t>1. Бегенишић Иван</a:t>
            </a:r>
            <a:endParaRPr/>
          </a:p>
          <a:p>
            <a:pPr indent="-228600" lvl="0" marL="342900" rtl="0" algn="l">
              <a:spcBef>
                <a:spcPts val="407"/>
              </a:spcBef>
              <a:spcAft>
                <a:spcPts val="0"/>
              </a:spcAft>
              <a:buSzPct val="100000"/>
              <a:buChar char="•"/>
            </a:pPr>
            <a:r>
              <a:rPr lang="sr-Cyrl-BA"/>
              <a:t>2. Глушац Лука</a:t>
            </a:r>
            <a:endParaRPr/>
          </a:p>
          <a:p>
            <a:pPr indent="-228600" lvl="0" marL="342900" rtl="0" algn="l">
              <a:spcBef>
                <a:spcPts val="407"/>
              </a:spcBef>
              <a:spcAft>
                <a:spcPts val="0"/>
              </a:spcAft>
              <a:buSzPct val="100000"/>
              <a:buChar char="•"/>
            </a:pPr>
            <a:r>
              <a:rPr lang="sr-Cyrl-BA"/>
              <a:t>3. Говедарица Огњен</a:t>
            </a:r>
            <a:endParaRPr/>
          </a:p>
          <a:p>
            <a:pPr indent="-228600" lvl="0" marL="342900" rtl="0" algn="l">
              <a:spcBef>
                <a:spcPts val="407"/>
              </a:spcBef>
              <a:spcAft>
                <a:spcPts val="0"/>
              </a:spcAft>
              <a:buSzPct val="100000"/>
              <a:buChar char="•"/>
            </a:pPr>
            <a:r>
              <a:rPr lang="sr-Cyrl-BA"/>
              <a:t>4. Гредо Теодора</a:t>
            </a:r>
            <a:endParaRPr/>
          </a:p>
          <a:p>
            <a:pPr indent="-228600" lvl="0" marL="342900" rtl="0" algn="l">
              <a:spcBef>
                <a:spcPts val="407"/>
              </a:spcBef>
              <a:spcAft>
                <a:spcPts val="0"/>
              </a:spcAft>
              <a:buSzPct val="100000"/>
              <a:buChar char="•"/>
            </a:pPr>
            <a:r>
              <a:rPr lang="sr-Cyrl-BA"/>
              <a:t>5. Дабовић Ирина</a:t>
            </a:r>
            <a:endParaRPr/>
          </a:p>
          <a:p>
            <a:pPr indent="-228600" lvl="0" marL="342900" rtl="0" algn="l">
              <a:spcBef>
                <a:spcPts val="407"/>
              </a:spcBef>
              <a:spcAft>
                <a:spcPts val="0"/>
              </a:spcAft>
              <a:buSzPct val="100000"/>
              <a:buChar char="•"/>
            </a:pPr>
            <a:r>
              <a:rPr lang="sr-Cyrl-BA"/>
              <a:t>6. Дракул Зое</a:t>
            </a:r>
            <a:endParaRPr/>
          </a:p>
          <a:p>
            <a:pPr indent="-228600" lvl="0" marL="342900" rtl="0" algn="l">
              <a:spcBef>
                <a:spcPts val="407"/>
              </a:spcBef>
              <a:spcAft>
                <a:spcPts val="0"/>
              </a:spcAft>
              <a:buSzPct val="100000"/>
              <a:buChar char="•"/>
            </a:pPr>
            <a:r>
              <a:rPr lang="sr-Cyrl-BA"/>
              <a:t>7. Ђајић Андрија</a:t>
            </a:r>
            <a:endParaRPr/>
          </a:p>
          <a:p>
            <a:pPr indent="-228600" lvl="0" marL="342900" rtl="0" algn="l">
              <a:spcBef>
                <a:spcPts val="407"/>
              </a:spcBef>
              <a:spcAft>
                <a:spcPts val="0"/>
              </a:spcAft>
              <a:buSzPct val="100000"/>
              <a:buChar char="•"/>
            </a:pPr>
            <a:r>
              <a:rPr lang="sr-Cyrl-BA"/>
              <a:t>8. Ераковић Лара</a:t>
            </a:r>
            <a:endParaRPr/>
          </a:p>
          <a:p>
            <a:pPr indent="-228600" lvl="0" marL="342900" rtl="0" algn="l">
              <a:spcBef>
                <a:spcPts val="407"/>
              </a:spcBef>
              <a:spcAft>
                <a:spcPts val="0"/>
              </a:spcAft>
              <a:buSzPct val="100000"/>
              <a:buChar char="•"/>
            </a:pPr>
            <a:r>
              <a:rPr lang="sr-Cyrl-BA"/>
              <a:t>9. Зеленовић Павле</a:t>
            </a:r>
            <a:endParaRPr/>
          </a:p>
          <a:p>
            <a:pPr indent="-228600" lvl="0" marL="342900" rtl="0" algn="l">
              <a:spcBef>
                <a:spcPts val="407"/>
              </a:spcBef>
              <a:spcAft>
                <a:spcPts val="0"/>
              </a:spcAft>
              <a:buSzPct val="100000"/>
              <a:buChar char="•"/>
            </a:pPr>
            <a:r>
              <a:rPr lang="sr-Cyrl-BA"/>
              <a:t>10. Зечевић Милица</a:t>
            </a:r>
            <a:endParaRPr/>
          </a:p>
          <a:p>
            <a:pPr indent="-228600" lvl="0" marL="342900" rtl="0" algn="l">
              <a:spcBef>
                <a:spcPts val="407"/>
              </a:spcBef>
              <a:spcAft>
                <a:spcPts val="0"/>
              </a:spcAft>
              <a:buSzPct val="100000"/>
              <a:buChar char="•"/>
            </a:pPr>
            <a:r>
              <a:rPr lang="sr-Cyrl-BA"/>
              <a:t>11. Јегдић Василије</a:t>
            </a:r>
            <a:endParaRPr/>
          </a:p>
        </p:txBody>
      </p:sp>
      <p:sp>
        <p:nvSpPr>
          <p:cNvPr id="213" name="Google Shape;213;p20"/>
          <p:cNvSpPr txBox="1"/>
          <p:nvPr/>
        </p:nvSpPr>
        <p:spPr>
          <a:xfrm>
            <a:off x="1259632" y="332656"/>
            <a:ext cx="720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20"/>
          <p:cNvSpPr txBox="1"/>
          <p:nvPr/>
        </p:nvSpPr>
        <p:spPr>
          <a:xfrm>
            <a:off x="4167701" y="2348880"/>
            <a:ext cx="3240360" cy="4093428"/>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accent1"/>
              </a:buClr>
              <a:buSzPts val="1800"/>
              <a:buFont typeface="Arial"/>
              <a:buChar char="•"/>
            </a:pPr>
            <a:r>
              <a:rPr lang="sr-Cyrl-BA" sz="1800">
                <a:solidFill>
                  <a:schemeClr val="dk1"/>
                </a:solidFill>
                <a:latin typeface="Calibri"/>
                <a:ea typeface="Calibri"/>
                <a:cs typeface="Calibri"/>
                <a:sym typeface="Calibri"/>
              </a:rPr>
              <a:t>12. </a:t>
            </a:r>
            <a:r>
              <a:rPr lang="sr-Cyrl-BA" sz="2000">
                <a:solidFill>
                  <a:schemeClr val="dk1"/>
                </a:solidFill>
                <a:latin typeface="Calibri"/>
                <a:ea typeface="Calibri"/>
                <a:cs typeface="Calibri"/>
                <a:sym typeface="Calibri"/>
              </a:rPr>
              <a:t>Кашиковић Вук</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13. Краљевић Георгина</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14. Краљевић Хелена</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15. Лазаревић Милош</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16. Марић Николина</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17. Ћуктераш Зоран</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18. Нинковић Николија</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19. Поповић Ксенија</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20. Прњат Страхиња</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21. Сорајић Матија</a:t>
            </a:r>
            <a:endParaRPr/>
          </a:p>
          <a:p>
            <a:pPr indent="-228600" lvl="0" marL="342900" marR="0" rtl="0" algn="l">
              <a:spcBef>
                <a:spcPts val="400"/>
              </a:spcBef>
              <a:spcAft>
                <a:spcPts val="0"/>
              </a:spcAft>
              <a:buClr>
                <a:schemeClr val="accent1"/>
              </a:buClr>
              <a:buSzPts val="2000"/>
              <a:buFont typeface="Arial"/>
              <a:buChar char="•"/>
            </a:pPr>
            <a:r>
              <a:rPr lang="sr-Cyrl-BA" sz="2000">
                <a:solidFill>
                  <a:schemeClr val="dk1"/>
                </a:solidFill>
                <a:latin typeface="Calibri"/>
                <a:ea typeface="Calibri"/>
                <a:cs typeface="Calibri"/>
                <a:sym typeface="Calibri"/>
              </a:rPr>
              <a:t>22. Уљаревић Јана</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755575" y="548680"/>
            <a:ext cx="7315715"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Cambria"/>
              <a:buNone/>
            </a:pPr>
            <a:r>
              <a:rPr lang="sr-Cyrl-BA"/>
              <a:t>Циљ</a:t>
            </a:r>
            <a:endParaRPr/>
          </a:p>
        </p:txBody>
      </p:sp>
      <p:sp>
        <p:nvSpPr>
          <p:cNvPr id="98" name="Google Shape;98;p3"/>
          <p:cNvSpPr txBox="1"/>
          <p:nvPr/>
        </p:nvSpPr>
        <p:spPr>
          <a:xfrm>
            <a:off x="467544" y="1277821"/>
            <a:ext cx="4762872" cy="4800600"/>
          </a:xfrm>
          <a:prstGeom prst="rect">
            <a:avLst/>
          </a:prstGeom>
          <a:noFill/>
          <a:ln>
            <a:noFill/>
          </a:ln>
        </p:spPr>
        <p:txBody>
          <a:bodyPr anchorCtr="0" anchor="t" bIns="45700" lIns="91425" spcFirstLastPara="1" rIns="91425" wrap="square" tIns="45700">
            <a:noAutofit/>
          </a:bodyPr>
          <a:lstStyle/>
          <a:p>
            <a:pPr indent="-88900" lvl="0" marL="342900" marR="0" rtl="0" algn="l">
              <a:spcBef>
                <a:spcPts val="0"/>
              </a:spcBef>
              <a:spcAft>
                <a:spcPts val="0"/>
              </a:spcAft>
              <a:buClr>
                <a:schemeClr val="accent1"/>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99" name="Google Shape;99;p3"/>
          <p:cNvSpPr/>
          <p:nvPr/>
        </p:nvSpPr>
        <p:spPr>
          <a:xfrm>
            <a:off x="1132614" y="2060848"/>
            <a:ext cx="6480720" cy="246221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Arial"/>
              <a:buChar char="•"/>
            </a:pPr>
            <a:r>
              <a:rPr b="0" i="0" lang="sr-Cyrl-BA" sz="2200" u="none" cap="none" strike="noStrike">
                <a:solidFill>
                  <a:schemeClr val="dk1"/>
                </a:solidFill>
                <a:latin typeface="Calibri"/>
                <a:ea typeface="Calibri"/>
                <a:cs typeface="Calibri"/>
                <a:sym typeface="Calibri"/>
              </a:rPr>
              <a:t>Спознати предности и ризике кориштења интернета (друштвених мрежа); позитивне и потенцијално негативне посљедице властитог понашања на интернету.</a:t>
            </a:r>
            <a:endParaRPr b="0" i="0" sz="22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b="0" i="0" lang="sr-Cyrl-BA" sz="2200" u="none" cap="none" strike="noStrike">
                <a:solidFill>
                  <a:schemeClr val="dk1"/>
                </a:solidFill>
                <a:latin typeface="Calibri"/>
                <a:ea typeface="Calibri"/>
                <a:cs typeface="Calibri"/>
                <a:sym typeface="Calibri"/>
              </a:rPr>
              <a:t>Унаприједити комуникацију између ученика (и на интернету и уопште) и развити однос међусобног поштовања.</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idx="1" type="body"/>
          </p:nvPr>
        </p:nvSpPr>
        <p:spPr>
          <a:xfrm>
            <a:off x="467544" y="692696"/>
            <a:ext cx="3657600" cy="6397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3600"/>
              <a:buNone/>
            </a:pPr>
            <a:r>
              <a:rPr lang="sr-Cyrl-BA" sz="3600"/>
              <a:t>Исходи</a:t>
            </a:r>
            <a:endParaRPr/>
          </a:p>
        </p:txBody>
      </p:sp>
      <p:sp>
        <p:nvSpPr>
          <p:cNvPr id="105" name="Google Shape;105;p4"/>
          <p:cNvSpPr txBox="1"/>
          <p:nvPr>
            <p:ph idx="2" type="body"/>
          </p:nvPr>
        </p:nvSpPr>
        <p:spPr>
          <a:xfrm>
            <a:off x="683568" y="1556792"/>
            <a:ext cx="3600400" cy="4248472"/>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200"/>
              <a:buChar char="•"/>
            </a:pPr>
            <a:r>
              <a:rPr lang="sr-Cyrl-BA" sz="2200"/>
              <a:t>Квалитетнији однос и боља комуникација између ученика.</a:t>
            </a:r>
            <a:endParaRPr sz="2200"/>
          </a:p>
          <a:p>
            <a:pPr indent="-285750" lvl="0" marL="285750" rtl="0" algn="l">
              <a:spcBef>
                <a:spcPts val="440"/>
              </a:spcBef>
              <a:spcAft>
                <a:spcPts val="0"/>
              </a:spcAft>
              <a:buSzPts val="2200"/>
              <a:buChar char="•"/>
            </a:pPr>
            <a:r>
              <a:rPr lang="sr-Cyrl-BA" sz="2200"/>
              <a:t>Повећање свијести о значају написаног/изговореног.</a:t>
            </a:r>
            <a:endParaRPr sz="2200"/>
          </a:p>
          <a:p>
            <a:pPr indent="-285750" lvl="0" marL="285750" rtl="0" algn="l">
              <a:spcBef>
                <a:spcPts val="440"/>
              </a:spcBef>
              <a:spcAft>
                <a:spcPts val="0"/>
              </a:spcAft>
              <a:buSzPts val="2200"/>
              <a:buChar char="•"/>
            </a:pPr>
            <a:r>
              <a:rPr lang="sr-Cyrl-BA" sz="2200"/>
              <a:t>Смањење насиља на друштвеним мрежама, а самим тим и насиља уопште.</a:t>
            </a:r>
            <a:endParaRPr sz="2200"/>
          </a:p>
          <a:p>
            <a:pPr indent="-76200" lvl="0" marL="342900" rtl="0" algn="l">
              <a:spcBef>
                <a:spcPts val="480"/>
              </a:spcBef>
              <a:spcAft>
                <a:spcPts val="0"/>
              </a:spcAft>
              <a:buSzPts val="2400"/>
              <a:buNone/>
            </a:pPr>
            <a:r>
              <a:t/>
            </a:r>
            <a:endParaRPr/>
          </a:p>
        </p:txBody>
      </p:sp>
      <p:sp>
        <p:nvSpPr>
          <p:cNvPr id="106" name="Google Shape;106;p4"/>
          <p:cNvSpPr txBox="1"/>
          <p:nvPr>
            <p:ph idx="3" type="body"/>
          </p:nvPr>
        </p:nvSpPr>
        <p:spPr>
          <a:xfrm>
            <a:off x="4211960" y="692696"/>
            <a:ext cx="3657600" cy="6397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3600"/>
              <a:buNone/>
            </a:pPr>
            <a:r>
              <a:rPr lang="sr-Cyrl-BA" sz="3600"/>
              <a:t>Методе</a:t>
            </a:r>
            <a:endParaRPr sz="2800"/>
          </a:p>
        </p:txBody>
      </p:sp>
      <p:sp>
        <p:nvSpPr>
          <p:cNvPr id="107" name="Google Shape;107;p4"/>
          <p:cNvSpPr txBox="1"/>
          <p:nvPr>
            <p:ph idx="4" type="body"/>
          </p:nvPr>
        </p:nvSpPr>
        <p:spPr>
          <a:xfrm>
            <a:off x="4499992" y="1628800"/>
            <a:ext cx="3657600" cy="3951288"/>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200"/>
              <a:buChar char="•"/>
            </a:pPr>
            <a:r>
              <a:rPr lang="sr-Cyrl-BA" sz="2200"/>
              <a:t>Радионице</a:t>
            </a:r>
            <a:endParaRPr/>
          </a:p>
          <a:p>
            <a:pPr indent="-285750" lvl="0" marL="285750" rtl="0" algn="l">
              <a:spcBef>
                <a:spcPts val="440"/>
              </a:spcBef>
              <a:spcAft>
                <a:spcPts val="0"/>
              </a:spcAft>
              <a:buSzPts val="2200"/>
              <a:buChar char="•"/>
            </a:pPr>
            <a:r>
              <a:rPr lang="sr-Cyrl-BA" sz="2200"/>
              <a:t>Дискусија</a:t>
            </a:r>
            <a:endParaRPr sz="2200"/>
          </a:p>
          <a:p>
            <a:pPr indent="-285750" lvl="0" marL="285750" rtl="0" algn="l">
              <a:spcBef>
                <a:spcPts val="440"/>
              </a:spcBef>
              <a:spcAft>
                <a:spcPts val="0"/>
              </a:spcAft>
              <a:buSzPts val="2200"/>
              <a:buChar char="•"/>
            </a:pPr>
            <a:r>
              <a:rPr lang="sr-Cyrl-BA" sz="2200"/>
              <a:t>Креативно изражавање ученика кроз ликовни и литерарни рад</a:t>
            </a:r>
            <a:endParaRPr sz="2200"/>
          </a:p>
          <a:p>
            <a:pPr indent="-76200" lvl="0" marL="342900" rtl="0" algn="l">
              <a:spcBef>
                <a:spcPts val="480"/>
              </a:spcBef>
              <a:spcAft>
                <a:spcPts val="0"/>
              </a:spcAft>
              <a:buSzPts val="2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683568" y="260648"/>
            <a:ext cx="7373992"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Cambria"/>
              <a:buNone/>
            </a:pPr>
            <a:r>
              <a:rPr lang="sr-Cyrl-BA"/>
              <a:t>Опис</a:t>
            </a:r>
            <a:endParaRPr/>
          </a:p>
        </p:txBody>
      </p:sp>
      <p:sp>
        <p:nvSpPr>
          <p:cNvPr id="113" name="Google Shape;113;p5"/>
          <p:cNvSpPr txBox="1"/>
          <p:nvPr>
            <p:ph idx="1" type="body"/>
          </p:nvPr>
        </p:nvSpPr>
        <p:spPr>
          <a:xfrm>
            <a:off x="539552" y="1700808"/>
            <a:ext cx="4762872" cy="4023387"/>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2200"/>
              <a:buChar char="•"/>
            </a:pPr>
            <a:r>
              <a:rPr lang="sr-Cyrl-BA"/>
              <a:t>Наставник је од родитеља добио информацију да ученици у одјељењу имају Вибер групу преко које, између осталог, једни другима шаљу поруке непримјереног садржаја. Исте или сличне поруке ученици шаљу/примају и преко друштвених мрежа које користе.</a:t>
            </a:r>
            <a:endParaRPr/>
          </a:p>
        </p:txBody>
      </p:sp>
      <p:pic>
        <p:nvPicPr>
          <p:cNvPr descr="C:\Users\Windows 7\Desktop\slika 1.jpg" id="114" name="Google Shape;114;p5"/>
          <p:cNvPicPr preferRelativeResize="0"/>
          <p:nvPr/>
        </p:nvPicPr>
        <p:blipFill rotWithShape="1">
          <a:blip r:embed="rId3">
            <a:alphaModFix/>
          </a:blip>
          <a:srcRect b="0" l="0" r="0" t="0"/>
          <a:stretch/>
        </p:blipFill>
        <p:spPr>
          <a:xfrm>
            <a:off x="5580112" y="396662"/>
            <a:ext cx="2449840" cy="5444089"/>
          </a:xfrm>
          <a:prstGeom prst="rect">
            <a:avLst/>
          </a:prstGeom>
          <a:noFill/>
          <a:ln>
            <a:noFill/>
          </a:ln>
        </p:spPr>
      </p:pic>
      <p:cxnSp>
        <p:nvCxnSpPr>
          <p:cNvPr id="115" name="Google Shape;115;p5"/>
          <p:cNvCxnSpPr/>
          <p:nvPr/>
        </p:nvCxnSpPr>
        <p:spPr>
          <a:xfrm>
            <a:off x="6012160" y="1232756"/>
            <a:ext cx="144016" cy="0"/>
          </a:xfrm>
          <a:prstGeom prst="straightConnector1">
            <a:avLst/>
          </a:prstGeom>
          <a:noFill/>
          <a:ln cap="flat" cmpd="sng" w="57150">
            <a:solidFill>
              <a:schemeClr val="dk1"/>
            </a:solidFill>
            <a:prstDash val="solid"/>
            <a:round/>
            <a:headEnd len="sm" w="sm" type="none"/>
            <a:tailEnd len="sm" w="sm" type="none"/>
          </a:ln>
          <a:effectLst>
            <a:outerShdw blurRad="50800" rotWithShape="0" algn="bl" dist="25400">
              <a:srgbClr val="000000">
                <a:alpha val="60000"/>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idx="1" type="body"/>
          </p:nvPr>
        </p:nvSpPr>
        <p:spPr>
          <a:xfrm>
            <a:off x="467544" y="404664"/>
            <a:ext cx="7620000" cy="4800600"/>
          </a:xfrm>
          <a:prstGeom prst="rect">
            <a:avLst/>
          </a:prstGeom>
          <a:noFill/>
          <a:ln>
            <a:noFill/>
          </a:ln>
        </p:spPr>
        <p:txBody>
          <a:bodyPr anchorCtr="0" anchor="t" bIns="45700" lIns="91425" spcFirstLastPara="1" rIns="91425" wrap="square" tIns="45700">
            <a:normAutofit/>
          </a:bodyPr>
          <a:lstStyle/>
          <a:p>
            <a:pPr indent="0" lvl="0" marL="114300" rtl="0" algn="l">
              <a:spcBef>
                <a:spcPts val="0"/>
              </a:spcBef>
              <a:spcAft>
                <a:spcPts val="0"/>
              </a:spcAft>
              <a:buSzPts val="2200"/>
              <a:buNone/>
            </a:pPr>
            <a:r>
              <a:t/>
            </a:r>
            <a:endParaRPr/>
          </a:p>
          <a:p>
            <a:pPr indent="-228600" lvl="0" marL="342900" rtl="0" algn="l">
              <a:spcBef>
                <a:spcPts val="440"/>
              </a:spcBef>
              <a:spcAft>
                <a:spcPts val="0"/>
              </a:spcAft>
              <a:buSzPts val="2200"/>
              <a:buChar char="•"/>
            </a:pPr>
            <a:r>
              <a:rPr lang="sr-Cyrl-BA"/>
              <a:t>Наставник припрема час одјељењске заједнице на којем покушава остварити горе наведене циљеве.</a:t>
            </a:r>
            <a:endParaRPr/>
          </a:p>
          <a:p>
            <a:pPr indent="-228600" lvl="0" marL="342900" rtl="0" algn="l">
              <a:spcBef>
                <a:spcPts val="440"/>
              </a:spcBef>
              <a:spcAft>
                <a:spcPts val="0"/>
              </a:spcAft>
              <a:buSzPts val="2200"/>
              <a:buChar char="•"/>
            </a:pPr>
            <a:r>
              <a:rPr lang="sr-Cyrl-BA"/>
              <a:t>Учионица у којој ће час бити одржан је унапријед припремљена тако што су столице постављене у круг.</a:t>
            </a:r>
            <a:endParaRPr/>
          </a:p>
        </p:txBody>
      </p:sp>
      <p:pic>
        <p:nvPicPr>
          <p:cNvPr id="121" name="Google Shape;121;p6"/>
          <p:cNvPicPr preferRelativeResize="0"/>
          <p:nvPr/>
        </p:nvPicPr>
        <p:blipFill rotWithShape="1">
          <a:blip r:embed="rId3">
            <a:alphaModFix/>
          </a:blip>
          <a:srcRect b="0" l="0" r="0" t="0"/>
          <a:stretch/>
        </p:blipFill>
        <p:spPr>
          <a:xfrm>
            <a:off x="1763688" y="2492896"/>
            <a:ext cx="4680520" cy="3510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idx="1" type="body"/>
          </p:nvPr>
        </p:nvSpPr>
        <p:spPr>
          <a:xfrm>
            <a:off x="420939" y="836712"/>
            <a:ext cx="7620000" cy="4800600"/>
          </a:xfrm>
          <a:prstGeom prst="rect">
            <a:avLst/>
          </a:prstGeom>
          <a:noFill/>
          <a:ln>
            <a:noFill/>
          </a:ln>
        </p:spPr>
        <p:txBody>
          <a:bodyPr anchorCtr="0" anchor="t" bIns="45700" lIns="91425" spcFirstLastPara="1" rIns="91425" wrap="square" tIns="45700">
            <a:normAutofit/>
          </a:bodyPr>
          <a:lstStyle/>
          <a:p>
            <a:pPr indent="0" lvl="0" marL="114300" rtl="0" algn="l">
              <a:spcBef>
                <a:spcPts val="0"/>
              </a:spcBef>
              <a:spcAft>
                <a:spcPts val="0"/>
              </a:spcAft>
              <a:buSzPts val="2200"/>
              <a:buNone/>
            </a:pPr>
            <a:r>
              <a:rPr lang="sr-Cyrl-BA"/>
              <a:t>Уводна активност: </a:t>
            </a:r>
            <a:r>
              <a:rPr b="1" lang="sr-Cyrl-BA"/>
              <a:t>Интернет и ми - 5 минута</a:t>
            </a:r>
            <a:endParaRPr/>
          </a:p>
          <a:p>
            <a:pPr indent="-228600" lvl="0" marL="342900" rtl="0" algn="l">
              <a:spcBef>
                <a:spcPts val="440"/>
              </a:spcBef>
              <a:spcAft>
                <a:spcPts val="0"/>
              </a:spcAft>
              <a:buSzPts val="2200"/>
              <a:buChar char="•"/>
            </a:pPr>
            <a:r>
              <a:rPr lang="sr-Cyrl-BA"/>
              <a:t>Наставник чита питања ученицима и позива ученике чији је одговор на постављена питања потврдан да устану, док остали настављају да сједе.</a:t>
            </a:r>
            <a:endParaRPr/>
          </a:p>
          <a:p>
            <a:pPr indent="-228600" lvl="1" marL="640080" rtl="0" algn="l">
              <a:spcBef>
                <a:spcPts val="400"/>
              </a:spcBef>
              <a:spcAft>
                <a:spcPts val="0"/>
              </a:spcAft>
              <a:buSzPts val="2000"/>
              <a:buChar char="•"/>
            </a:pPr>
            <a:r>
              <a:rPr lang="sr-Cyrl-BA"/>
              <a:t>Ко користи Фејсбук?</a:t>
            </a:r>
            <a:endParaRPr/>
          </a:p>
          <a:p>
            <a:pPr indent="-228600" lvl="1" marL="640080" rtl="0" algn="l">
              <a:spcBef>
                <a:spcPts val="400"/>
              </a:spcBef>
              <a:spcAft>
                <a:spcPts val="0"/>
              </a:spcAft>
              <a:buSzPts val="2000"/>
              <a:buChar char="•"/>
            </a:pPr>
            <a:r>
              <a:rPr lang="sr-Cyrl-BA"/>
              <a:t>Ко користи Тик-Ток?</a:t>
            </a:r>
            <a:endParaRPr/>
          </a:p>
          <a:p>
            <a:pPr indent="-228600" lvl="1" marL="640080" rtl="0" algn="l">
              <a:spcBef>
                <a:spcPts val="400"/>
              </a:spcBef>
              <a:spcAft>
                <a:spcPts val="0"/>
              </a:spcAft>
              <a:buSzPts val="2000"/>
              <a:buChar char="•"/>
            </a:pPr>
            <a:r>
              <a:rPr lang="sr-Cyrl-BA"/>
              <a:t>Ко користи Вибер?</a:t>
            </a:r>
            <a:endParaRPr/>
          </a:p>
          <a:p>
            <a:pPr indent="0" lvl="0" marL="114300" rtl="0" algn="l">
              <a:spcBef>
                <a:spcPts val="440"/>
              </a:spcBef>
              <a:spcAft>
                <a:spcPts val="0"/>
              </a:spcAft>
              <a:buSzPts val="2200"/>
              <a:buNone/>
            </a:pPr>
            <a:r>
              <a:rPr lang="sr-Cyrl-BA"/>
              <a:t>Циљ ове активности је да се </a:t>
            </a:r>
            <a:endParaRPr/>
          </a:p>
          <a:p>
            <a:pPr indent="0" lvl="0" marL="114300" rtl="0" algn="l">
              <a:spcBef>
                <a:spcPts val="440"/>
              </a:spcBef>
              <a:spcAft>
                <a:spcPts val="0"/>
              </a:spcAft>
              <a:buSzPts val="2200"/>
              <a:buNone/>
            </a:pPr>
            <a:r>
              <a:rPr lang="sr-Cyrl-BA"/>
              <a:t>утврди раширеност кориштења</a:t>
            </a:r>
            <a:endParaRPr/>
          </a:p>
          <a:p>
            <a:pPr indent="0" lvl="0" marL="114300" rtl="0" algn="l">
              <a:spcBef>
                <a:spcPts val="440"/>
              </a:spcBef>
              <a:spcAft>
                <a:spcPts val="0"/>
              </a:spcAft>
              <a:buSzPts val="2200"/>
              <a:buNone/>
            </a:pPr>
            <a:r>
              <a:rPr lang="sr-Cyrl-BA"/>
              <a:t>интернета и друштвених мрежа</a:t>
            </a:r>
            <a:endParaRPr/>
          </a:p>
          <a:p>
            <a:pPr indent="0" lvl="0" marL="114300" rtl="0" algn="l">
              <a:spcBef>
                <a:spcPts val="440"/>
              </a:spcBef>
              <a:spcAft>
                <a:spcPts val="0"/>
              </a:spcAft>
              <a:buSzPts val="2200"/>
              <a:buNone/>
            </a:pPr>
            <a:r>
              <a:rPr lang="sr-Cyrl-BA"/>
              <a:t>међу ученицима. </a:t>
            </a:r>
            <a:endParaRPr/>
          </a:p>
          <a:p>
            <a:pPr indent="-88900" lvl="0" marL="342900" rtl="0" algn="l">
              <a:spcBef>
                <a:spcPts val="440"/>
              </a:spcBef>
              <a:spcAft>
                <a:spcPts val="0"/>
              </a:spcAft>
              <a:buSzPts val="2200"/>
              <a:buNone/>
            </a:pPr>
            <a:r>
              <a:t/>
            </a:r>
            <a:endParaRPr/>
          </a:p>
        </p:txBody>
      </p:sp>
      <p:pic>
        <p:nvPicPr>
          <p:cNvPr id="127" name="Google Shape;127;p7"/>
          <p:cNvPicPr preferRelativeResize="0"/>
          <p:nvPr/>
        </p:nvPicPr>
        <p:blipFill rotWithShape="1">
          <a:blip r:embed="rId3">
            <a:alphaModFix/>
          </a:blip>
          <a:srcRect b="0" l="0" r="0" t="0"/>
          <a:stretch/>
        </p:blipFill>
        <p:spPr>
          <a:xfrm>
            <a:off x="4572000" y="2276872"/>
            <a:ext cx="3240360" cy="4320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idx="1" type="body"/>
          </p:nvPr>
        </p:nvSpPr>
        <p:spPr>
          <a:xfrm>
            <a:off x="395536" y="620688"/>
            <a:ext cx="7620000" cy="5760640"/>
          </a:xfrm>
          <a:prstGeom prst="rect">
            <a:avLst/>
          </a:prstGeom>
          <a:noFill/>
          <a:ln>
            <a:noFill/>
          </a:ln>
        </p:spPr>
        <p:txBody>
          <a:bodyPr anchorCtr="0" anchor="t" bIns="45700" lIns="91425" spcFirstLastPara="1" rIns="91425" wrap="square" tIns="45700">
            <a:normAutofit fontScale="77500" lnSpcReduction="20000"/>
          </a:bodyPr>
          <a:lstStyle/>
          <a:p>
            <a:pPr indent="0" lvl="0" marL="114300" rtl="0" algn="l">
              <a:spcBef>
                <a:spcPts val="0"/>
              </a:spcBef>
              <a:spcAft>
                <a:spcPts val="0"/>
              </a:spcAft>
              <a:buSzPct val="100000"/>
              <a:buNone/>
            </a:pPr>
            <a:r>
              <a:rPr lang="sr-Cyrl-BA" sz="2700"/>
              <a:t>Централна активност: </a:t>
            </a:r>
            <a:r>
              <a:rPr b="1" lang="sr-Cyrl-BA" sz="2700"/>
              <a:t>Приче ваших вршњака - 30 минута</a:t>
            </a:r>
            <a:endParaRPr sz="2700"/>
          </a:p>
          <a:p>
            <a:pPr indent="-100647" lvl="0" marL="342900" rtl="0" algn="l">
              <a:spcBef>
                <a:spcPts val="403"/>
              </a:spcBef>
              <a:spcAft>
                <a:spcPts val="0"/>
              </a:spcAft>
              <a:buSzPct val="100000"/>
              <a:buNone/>
            </a:pPr>
            <a:r>
              <a:t/>
            </a:r>
            <a:endParaRPr sz="2600"/>
          </a:p>
          <a:p>
            <a:pPr indent="-228631" lvl="0" marL="342900" rtl="0" algn="l">
              <a:spcBef>
                <a:spcPts val="418"/>
              </a:spcBef>
              <a:spcAft>
                <a:spcPts val="0"/>
              </a:spcAft>
              <a:buSzPct val="100000"/>
              <a:buChar char="•"/>
            </a:pPr>
            <a:r>
              <a:rPr lang="sr-Cyrl-BA" sz="2700"/>
              <a:t>Наставник чита приче о Марку и Ани.</a:t>
            </a:r>
            <a:endParaRPr/>
          </a:p>
          <a:p>
            <a:pPr indent="0" lvl="0" marL="114300" rtl="0" algn="ctr">
              <a:spcBef>
                <a:spcPts val="341"/>
              </a:spcBef>
              <a:spcAft>
                <a:spcPts val="0"/>
              </a:spcAft>
              <a:buSzPct val="100000"/>
              <a:buNone/>
            </a:pPr>
            <a:r>
              <a:t/>
            </a:r>
            <a:endParaRPr b="1"/>
          </a:p>
          <a:p>
            <a:pPr indent="0" lvl="0" marL="114300" rtl="0" algn="ctr">
              <a:spcBef>
                <a:spcPts val="418"/>
              </a:spcBef>
              <a:spcAft>
                <a:spcPts val="0"/>
              </a:spcAft>
              <a:buSzPct val="100000"/>
              <a:buNone/>
            </a:pPr>
            <a:r>
              <a:rPr b="1" lang="sr-Cyrl-BA" sz="2700"/>
              <a:t>Прича о Марку</a:t>
            </a:r>
            <a:endParaRPr sz="2700"/>
          </a:p>
          <a:p>
            <a:pPr indent="0" lvl="0" marL="114300" rtl="0" algn="l">
              <a:spcBef>
                <a:spcPts val="341"/>
              </a:spcBef>
              <a:spcAft>
                <a:spcPts val="0"/>
              </a:spcAft>
              <a:buSzPct val="100000"/>
              <a:buNone/>
            </a:pPr>
            <a:r>
              <a:rPr b="1" lang="sr-Cyrl-BA"/>
              <a:t> </a:t>
            </a:r>
            <a:endParaRPr/>
          </a:p>
          <a:p>
            <a:pPr indent="-228631" lvl="0" marL="342900" rtl="0" algn="l">
              <a:spcBef>
                <a:spcPts val="418"/>
              </a:spcBef>
              <a:spcAft>
                <a:spcPts val="0"/>
              </a:spcAft>
              <a:buSzPct val="100000"/>
              <a:buChar char="•"/>
            </a:pPr>
            <a:r>
              <a:rPr lang="sr-Cyrl-BA" sz="2700"/>
              <a:t>Марко је недавно отворио профил на Фејсбуку. Јако је узбуђен јер се напокон неће разликовати од вршњака. О Фејсу већ пуно зна јер му је Петар повремено допуштао да користи његов профил. Сада има своје слике, своје пријатеље, своје објаве. Узбуђен је јер је напокон додао за пријатеље и рођаке из Аустралије. Марко се са рођацима виђа ријетко јер не долазе често у Требиње, а он никада није био у Аустралији. Повремено се дописују преко Вибера и они му шаљу фотографије са празника и различитих путовања на која иду. Марку се јако свиђа Аустралија и  жеља му је да једног дана отпутује тамо за празнике. У посљедњем дописивању са рођацима открио им је своју жељу па су га позвали у посјету за љетњи распуст (чак су му обећали купити авионску карту).</a:t>
            </a:r>
            <a:endParaRPr sz="2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p:nvPr/>
        </p:nvSpPr>
        <p:spPr>
          <a:xfrm>
            <a:off x="720971" y="404664"/>
            <a:ext cx="7128792" cy="61709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r-Cyrl-BA" sz="1800" u="none" cap="none" strike="noStrike">
                <a:solidFill>
                  <a:schemeClr val="dk1"/>
                </a:solidFill>
                <a:latin typeface="Calibri"/>
                <a:ea typeface="Calibri"/>
                <a:cs typeface="Calibri"/>
                <a:sym typeface="Calibri"/>
              </a:rPr>
              <a:t>Прича о Ани</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sr-Cyrl-BA" sz="2000" u="none" cap="none" strike="noStrike">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sr-Cyrl-BA" sz="2100">
                <a:solidFill>
                  <a:schemeClr val="dk1"/>
                </a:solidFill>
                <a:latin typeface="Calibri"/>
                <a:ea typeface="Calibri"/>
                <a:cs typeface="Calibri"/>
                <a:sym typeface="Calibri"/>
              </a:rPr>
              <a:t>Ана је одлучила да отвори свој Фејсбук профил. Поносно бира које ће име профила одабрати, профилну слику (ту се „морала“ мало и нашминкати и провести добрих пола сата док не направи селфије на којима супер изгледа). Попуњава податке о себи (уноси погрешан датум рођења због правила кориштења), наводи да живи у Требињу, Горичка бб и додаје маму, тату и старију сестру као чланове породице. Додала је Петру и Николину, своје двије најбоље другарице, као сестре јер их тако и доживљава. Написала је и свој број телефона. Види да може неке од тих ствари сакрити или их показати само пријатељима, али она их има тако мало и хтјела би брзо повећати број пријатеља. Задовољна својим профилом, одлази на спавање. Током ноћи телефон је звонио више пута. Стизале су поруке. Ана није могла да вјерује својим очима. Са непознатог броја стизале су увредљиве поруке („глупа гуско“ и „баш си ружна“). Јако је узнемирена и не разумије како је то могуће.</a:t>
            </a:r>
            <a:r>
              <a:rPr b="1" lang="sr-Cyrl-BA"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2022-11-19T11:36:40Z</dcterms:created>
  <dc:creator>Windows 7</dc:creator>
</cp:coreProperties>
</file>