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23"/>
  </p:notesMasterIdLst>
  <p:sldIdLst>
    <p:sldId id="256" r:id="rId2"/>
    <p:sldId id="274" r:id="rId3"/>
    <p:sldId id="277" r:id="rId4"/>
    <p:sldId id="268" r:id="rId5"/>
    <p:sldId id="257" r:id="rId6"/>
    <p:sldId id="269" r:id="rId7"/>
    <p:sldId id="278" r:id="rId8"/>
    <p:sldId id="258" r:id="rId9"/>
    <p:sldId id="259" r:id="rId10"/>
    <p:sldId id="260" r:id="rId11"/>
    <p:sldId id="261" r:id="rId12"/>
    <p:sldId id="264" r:id="rId13"/>
    <p:sldId id="262" r:id="rId14"/>
    <p:sldId id="263" r:id="rId15"/>
    <p:sldId id="270" r:id="rId16"/>
    <p:sldId id="266" r:id="rId17"/>
    <p:sldId id="275" r:id="rId18"/>
    <p:sldId id="276" r:id="rId19"/>
    <p:sldId id="272" r:id="rId20"/>
    <p:sldId id="273" r:id="rId21"/>
    <p:sldId id="271" r:id="rId22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48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8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package" Target="../embeddings/Microsoft_Word_Document1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0366" y="2964347"/>
            <a:ext cx="9984717" cy="925266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32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САМОВРЕДНОВАЊЕ КВАЛИТЕТА РАДА ШКОЛЕ</a:t>
            </a:r>
            <a:endParaRPr lang="en-US" sz="3200" b="1" cap="all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25393" y="4495676"/>
            <a:ext cx="6219690" cy="655823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4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Б</a:t>
            </a:r>
            <a:r>
              <a:rPr lang="sr-Cyrl-RS" sz="4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ања лука, март 2022. године</a:t>
            </a:r>
            <a:endParaRPr kumimoji="0" lang="en-US" sz="4400" b="1" i="0" u="none" strike="noStrike" kern="1200" cap="all" spc="0" normalizeH="0" baseline="0" noProof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932" y="324355"/>
            <a:ext cx="2942126" cy="220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4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91068"/>
            <a:ext cx="11627893" cy="65145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Провођење 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ораци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тима за самовредновање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роучав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индикатор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дентификовање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релевантних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материјала и документације који показују резултате рада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ради процјене нивоа квалитета и израде извјештаја;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снаг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слабости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извјештај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редл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агање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прикупљања додатн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документације и материјала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осми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шљавање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додатн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рјешења и активности које треба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предузети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дјеловање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препозн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авање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прилик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ограничења;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зрад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 – договар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циљевима, улогама, одговорностима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временском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оквиру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реализације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65" y="547620"/>
            <a:ext cx="11145794" cy="582846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ефикасности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а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хетерогена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 да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савјета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 савјета ученика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изван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особља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741" y="1223319"/>
            <a:ext cx="10972800" cy="4782065"/>
          </a:xfrm>
        </p:spPr>
        <p:txBody>
          <a:bodyPr>
            <a:normAutofit/>
          </a:bodyPr>
          <a:lstStyle/>
          <a:p>
            <a:pPr marL="111125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састанак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11125" indent="0"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Координатор тима се бира из реда чланова тима за </a:t>
            </a:r>
            <a:r>
              <a:rPr lang="sr-Cyrl-RS" sz="2800" dirty="0" err="1" smtClean="0">
                <a:latin typeface="Times New Roman" pitchFamily="18" charset="0"/>
                <a:cs typeface="Times New Roman" pitchFamily="18" charset="0"/>
              </a:rPr>
              <a:t>самовредновање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добре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организационе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познаје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буде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нити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неко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кога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предложи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иако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могућност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искључена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Улога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директора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тиму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водећа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већ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кооперативна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смислу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управљања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процесима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закључцима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обезбјеђивања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ефикасности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доступности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инфо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мација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материјала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145143"/>
            <a:ext cx="11136574" cy="641531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задужењу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нпр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задужен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процјењивање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3. и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затим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креира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заснивати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релевантној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материјалима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доказима</a:t>
            </a:r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испуњавање индикатора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истих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тиче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sr-Cyrl-B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пеката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снага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јаких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</a:t>
            </a:r>
            <a:r>
              <a:rPr lang="sr-Cyrl-R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sr-Cyrl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идентификовати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дијелове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напредак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Такође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доноси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одлуку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оцјени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нивоа квалитета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појединачног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цјелини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описује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резултате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нагласком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мјере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218365"/>
            <a:ext cx="11532358" cy="61531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вредновању</a:t>
            </a:r>
            <a:endParaRPr lang="sr-Cyrl-B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Садржаји 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извјештаја о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варира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ју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 о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њено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географско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подручј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историјат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укључ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ују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и процјену свих активности осигурања квалитета, покривајући сваки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сваки стандард појединачно. За сваки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објашњење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испуњености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укључујући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довољно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испуњености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sr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усклађ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ености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сваким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подразумијева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дефинисање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јаких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слабих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тачака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одређеном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оцјене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нивоа квалитета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дарда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304896" cy="343186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буде аналитичан, самосталан и разумљив. У извјештају се не наводи само оно што се постигло, већ он усмјерава на праксе које би могле допринијети унапређивању рада школе у будућности. 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“гледа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и уназад и унапријед, као и да обезбиједи тачну слику о тренутном стању у школи.</a:t>
            </a:r>
          </a:p>
          <a:p>
            <a:pPr algn="just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390894"/>
              </p:ext>
            </p:extLst>
          </p:nvPr>
        </p:nvGraphicFramePr>
        <p:xfrm>
          <a:off x="2622644" y="1518641"/>
          <a:ext cx="3334210" cy="281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22644" y="1518641"/>
                        <a:ext cx="3334210" cy="2813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391131"/>
              </p:ext>
            </p:extLst>
          </p:nvPr>
        </p:nvGraphicFramePr>
        <p:xfrm>
          <a:off x="7058166" y="1518641"/>
          <a:ext cx="3334211" cy="281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58166" y="1518641"/>
                        <a:ext cx="3334211" cy="2813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1996382" cy="67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547" y="1323833"/>
            <a:ext cx="11450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да обухвати релевантну документацију и материјале у периоду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3-5 година уназад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доставити координатору тима за спољашње вредновање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31. август 2022. године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Списак координатора тимова за спољашње вредновање ће бити достављен школама накнадно.</a:t>
            </a:r>
          </a:p>
          <a:p>
            <a:pPr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55344"/>
            <a:ext cx="11304896" cy="5324904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 врши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 спољашњих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евалуатора који именује директор Републичког педагошког завода.</a:t>
            </a:r>
          </a:p>
          <a:p>
            <a:pPr marL="109728" indent="0" algn="just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 чине представници Завода и школа чији су директори и педагози прошли обуку. Број чланова тима одређује директора Завода.</a:t>
            </a:r>
          </a:p>
          <a:p>
            <a:pPr marL="109728" indent="0" algn="just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 квалитета васпитно-образовног рада траје 2, 3 или више дана што зависи од величине школе као и других специфичности.</a:t>
            </a:r>
          </a:p>
          <a:p>
            <a:pPr marL="109728" indent="0" algn="just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тима за спољашње вредновање комуницира са директором школе и контакт особом са којима договара детаље везане за реализацију спољашњег вредновања.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07750"/>
          </a:xfrm>
        </p:spPr>
        <p:txBody>
          <a:bodyPr>
            <a:normAutofit fontScale="90000"/>
          </a:bodyPr>
          <a:lstStyle/>
          <a:p>
            <a:r>
              <a:rPr lang="sr-Cyrl-RS" sz="2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</a:t>
            </a:r>
            <a:endParaRPr lang="en-GB" sz="2800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448" y="1119117"/>
            <a:ext cx="10031104" cy="54591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8406" y="163772"/>
            <a:ext cx="10972800" cy="762545"/>
          </a:xfrm>
        </p:spPr>
        <p:txBody>
          <a:bodyPr>
            <a:normAutofit/>
          </a:bodyPr>
          <a:lstStyle/>
          <a:p>
            <a:r>
              <a:rPr lang="sr-Cyrl-RS" sz="32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основном васпитању и образовању</a:t>
            </a:r>
            <a:endParaRPr lang="en-GB" sz="320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1194" y="600502"/>
            <a:ext cx="11682484" cy="5788928"/>
          </a:xfrm>
        </p:spPr>
        <p:txBody>
          <a:bodyPr/>
          <a:lstStyle/>
          <a:p>
            <a:pPr marL="109728" indent="0" algn="just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осталог, координатор договара да:</a:t>
            </a:r>
          </a:p>
          <a:p>
            <a:pPr algn="just">
              <a:buFontTx/>
              <a:buChar char="-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релевантна документација и материјали, који се користе као докази о испуњености индикатора и стандарда, буду сортирани по стандардима у једној просторији;</a:t>
            </a:r>
          </a:p>
          <a:p>
            <a:pPr algn="just">
              <a:buFontTx/>
              <a:buChar char="-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кола, поред просторије за рад, предвиди просторију(е) за одржавање састанака са фокус групама;</a:t>
            </a:r>
          </a:p>
          <a:p>
            <a:pPr algn="just">
              <a:buFontTx/>
              <a:buChar char="-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просторији за рад тима буде постављен рачунар за преглед електронске документације;</a:t>
            </a:r>
          </a:p>
          <a:p>
            <a:pPr algn="just">
              <a:buFontTx/>
              <a:buChar char="-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 детаљи потребни за ефикасно провођење спољашњег вредновања.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на пажњи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4065" y="532263"/>
            <a:ext cx="11250304" cy="5500047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рема норми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„Квалитет је степен до којег скуп својствених карактеристика испуњава </a:t>
            </a:r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захтјеве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појам који нема заједничку дефиницију, која би се могла </a:t>
            </a:r>
            <a:r>
              <a:rPr lang="sr-Cyrl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примијенити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свим подручјима, за сваку појаву или ентитет. 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Мјерење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је тешко за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сложене и апстрактне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појмове, те је због тога теже доћи до дефиниције квалитета. 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бразовање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један од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сложених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апстрактних појмова,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у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литератури није могуће пронаћи једну дефиницију за квалитет образовања. </a:t>
            </a:r>
            <a:endParaRPr lang="nn-NO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4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125" y="1064526"/>
            <a:ext cx="11818962" cy="545910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представља систем и процедуре које се примјењују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се постигао, одржао или побољшао квалитет појединих области а које се ослањају на процес вредновања.</a:t>
            </a:r>
          </a:p>
          <a:p>
            <a:pPr marL="109728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је процес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систематске и критичке анализе дефинисаног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сегмента вредновања, који укључује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прикупљање релевантних података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материјала 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препорука за побољшање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може 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фокусира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образовне установе,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директоре школа, наставнике, стручну службу школе, програме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3899" y="274638"/>
            <a:ext cx="11268501" cy="598819"/>
          </a:xfrm>
        </p:spPr>
        <p:txBody>
          <a:bodyPr>
            <a:normAutofit/>
          </a:bodyPr>
          <a:lstStyle/>
          <a:p>
            <a:r>
              <a:rPr lang="sr-Cyrl-RS" sz="2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  <a:endParaRPr lang="en-GB" sz="2800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841" y="290476"/>
            <a:ext cx="10550315" cy="5810073"/>
          </a:xfrm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рада школе се проводи кроз </a:t>
            </a:r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спољашње вредновање</a:t>
            </a:r>
          </a:p>
          <a:p>
            <a:pPr marL="0" indent="0" algn="just">
              <a:buNone/>
            </a:pP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сопственом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контролом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одговорношћу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ефини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 се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прикупљају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анализирају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процијениле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свој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односу на дефинисане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њима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72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1486" y="491320"/>
            <a:ext cx="10972800" cy="5909480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васпитно-образовног рада школе врши се процјеном квалитета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кључним подручјима рада школе, дефинисаним као стандарди квалитета и 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Управљање и руковођење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школом 		(24 индикатора)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Поучавање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учење 					(19 индикатора)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Ученичка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				(13 индикатора)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Подршка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ученицима 				(21 индикатор)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Сарадња школе са породицом и установама у локалној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заједници 								(7 индикатора)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Људски, физички и специјалистички ресурси унутар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									(16 индикатора)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Системи и процедуре осигурања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	(11 индикатора)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5660" y="245658"/>
            <a:ext cx="11791665" cy="633256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дефинисаних стандарда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појединачно процјењује и даје се укупна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 рада школе.</a:t>
            </a:r>
          </a:p>
          <a:p>
            <a:pPr marL="109728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 нивои су: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Задовољава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Недовољан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НПР - </a:t>
            </a:r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Дескриптори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ниво:</a:t>
            </a:r>
          </a:p>
          <a:p>
            <a:pPr marL="109728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 да су сви индикатори задовољени и има врло мало слабости. Примјери активности, пракси и политика тражених индикаторима постоје као устаљена пракса у школи, редовно се планирају, о њима се извјештава и на бази анализа и извјештаја проводи се ново планирање;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316073"/>
            <a:ext cx="10769755" cy="37608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амовредновањ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тврдиле области у којима су постигле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резултате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сегменте које треба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унаприједити,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приоритете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унапређ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ње,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размијенил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добре праксе,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рипремил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592928"/>
            <a:ext cx="11532359" cy="50911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Током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ују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чега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проводи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ће бити проведен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системи за прикупљање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података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анализ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извјештавање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ће проводити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ће се проводити поједин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фазе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процесу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ће се извјештавати о резултатима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који начин ће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извјештаји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бити доступни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0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661</TotalTime>
  <Words>1256</Words>
  <Application>Microsoft Office PowerPoint</Application>
  <PresentationFormat>Widescreen</PresentationFormat>
  <Paragraphs>111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Document</vt:lpstr>
      <vt:lpstr>САМОВРЕДНОВАЊЕ КВАЛИТЕТА РАДА ШКОЛЕ</vt:lpstr>
      <vt:lpstr>Закон о основном васпитању и образовању</vt:lpstr>
      <vt:lpstr>PowerPoint Presentation</vt:lpstr>
      <vt:lpstr>Осигурање квалитета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Спољашње вредновање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43. Zoran Bogdanovic</cp:lastModifiedBy>
  <cp:revision>94</cp:revision>
  <cp:lastPrinted>2021-02-18T10:03:42Z</cp:lastPrinted>
  <dcterms:created xsi:type="dcterms:W3CDTF">2018-11-27T17:53:54Z</dcterms:created>
  <dcterms:modified xsi:type="dcterms:W3CDTF">2022-03-07T06:53:17Z</dcterms:modified>
</cp:coreProperties>
</file>