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notesMasterIdLst>
    <p:notesMasterId r:id="rId13"/>
  </p:notesMasterIdLst>
  <p:sldIdLst>
    <p:sldId id="299" r:id="rId2"/>
    <p:sldId id="296" r:id="rId3"/>
    <p:sldId id="297" r:id="rId4"/>
    <p:sldId id="278" r:id="rId5"/>
    <p:sldId id="272" r:id="rId6"/>
    <p:sldId id="286" r:id="rId7"/>
    <p:sldId id="287" r:id="rId8"/>
    <p:sldId id="288" r:id="rId9"/>
    <p:sldId id="289" r:id="rId10"/>
    <p:sldId id="290" r:id="rId11"/>
    <p:sldId id="271" r:id="rId12"/>
  </p:sldIdLst>
  <p:sldSz cx="12192000" cy="6858000"/>
  <p:notesSz cx="6745288" cy="9882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2380" cy="496084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1332" y="1"/>
            <a:ext cx="2922379" cy="496084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4E363A58-DE28-406B-B287-11AD6532C7A5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5075"/>
            <a:ext cx="5929312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5002" y="4755458"/>
            <a:ext cx="5395284" cy="3891260"/>
          </a:xfrm>
          <a:prstGeom prst="rect">
            <a:avLst/>
          </a:prstGeom>
        </p:spPr>
        <p:txBody>
          <a:bodyPr vert="horz" lIns="90928" tIns="45464" rIns="90928" bIns="454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6104"/>
            <a:ext cx="2922380" cy="496084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1332" y="9386104"/>
            <a:ext cx="2922379" cy="496084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60696B18-373F-4680-9DEA-9EC052436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1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9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940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E84C22"/>
                </a:solidFill>
              </a:rPr>
              <a:pPr/>
              <a:t>‹#›</a:t>
            </a:fld>
            <a:endParaRPr lang="en-US" dirty="0">
              <a:solidFill>
                <a:srgbClr val="E84C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5602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3/11/2024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65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3/11/2024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E84C22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6102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3/11/2024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311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3/11/2024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0425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3/11/2024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517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3/11/2024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4880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3/11/2024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1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3/11/2024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824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E84C22"/>
                </a:solidFill>
              </a:rPr>
              <a:pPr/>
              <a:t>‹#›</a:t>
            </a:fld>
            <a:endParaRPr lang="en-US" dirty="0">
              <a:solidFill>
                <a:srgbClr val="E84C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6606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3/11/2024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234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3/11/2024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518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3/11/2024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0247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3/11/2024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1620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3/11/2024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592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3/11/2024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727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3/11/2024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01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9866" y="5611090"/>
            <a:ext cx="5638799" cy="498764"/>
          </a:xfrm>
        </p:spPr>
        <p:txBody>
          <a:bodyPr>
            <a:noAutofit/>
          </a:bodyPr>
          <a:lstStyle/>
          <a:p>
            <a:r>
              <a:rPr lang="sr-Cyrl-R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Бањалука, март 2024. године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805" y="3462916"/>
            <a:ext cx="11065567" cy="11783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СПОЉАШЊЕ ВРЕДНОВАЊЕ КВАЛИТЕТА РАДА</a:t>
            </a:r>
          </a:p>
          <a:p>
            <a:pPr marL="0" indent="0">
              <a:buNone/>
            </a:pPr>
            <a:r>
              <a:rPr lang="sr-Cyrl-R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ОСНОВНЕ И СРЕДЊЕ ШКОЛЕ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396" y="296646"/>
            <a:ext cx="3434808" cy="256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63873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418" y="526473"/>
            <a:ext cx="9517039" cy="5708071"/>
          </a:xfrm>
        </p:spPr>
        <p:txBody>
          <a:bodyPr>
            <a:normAutofit/>
          </a:bodyPr>
          <a:lstStyle/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Током спољашњег вредновања ће бити реализовани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увиди у рад наставника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Распоред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увида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ће бити утврђен са координатором школског тима, сваког јутра, приликом доласка тима спољашњих евалуатора у школу. </a:t>
            </a: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спољашње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вредновање ће,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договору са координатором школског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тима, </a:t>
            </a:r>
            <a:r>
              <a:rPr lang="bs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извршити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обилазак школе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школског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подручја тј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радионица и практичне наставе (у средњим стручним школама) ради утврђивања услова рада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Координатори </a:t>
            </a:r>
            <a:r>
              <a:rPr lang="bs-Cyrl-BA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тимова </a:t>
            </a:r>
            <a:r>
              <a:rPr lang="bs-Cyrl-BA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ће, </a:t>
            </a:r>
            <a:r>
              <a:rPr lang="bs-Cyrl-BA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договорити </a:t>
            </a:r>
            <a:r>
              <a:rPr lang="bs-Cyrl-BA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термин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састанка са члановима школског тима </a:t>
            </a:r>
            <a:r>
              <a:rPr lang="bs-Cyrl-BA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током којег ће међусобно размијенити искуства.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Евалуатори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неће давати процјене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или препоруке прије доношења коначног извјештаја о спољашњем вредновању квалитета рада школе.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Ø"/>
            </a:pPr>
            <a:endParaRPr lang="bs-Cyrl-BA" sz="24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r-Cyrl-R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0664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2387" y="2667084"/>
            <a:ext cx="101266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Хвала </a:t>
            </a:r>
            <a:r>
              <a:rPr lang="sr-Cyrl-RS" sz="7200" b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на пажњи !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25008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7459" y="241112"/>
            <a:ext cx="9299180" cy="605050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 ВРЕДНОВАЊЕ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996287"/>
            <a:ext cx="9640373" cy="50450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Овај начин вредновања пружа подршку школи да објективније сагледа постојеће стање али и да дефинише активности за побољшање и </a:t>
            </a:r>
            <a:r>
              <a:rPr lang="sr-Cyrl-B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унапређење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квалитета рада.</a:t>
            </a:r>
          </a:p>
          <a:p>
            <a:pPr marL="0" indent="0">
              <a:buNone/>
            </a:pPr>
            <a:endParaRPr lang="sr-Cyrl-B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Провођењем спољашњег вредновања се помаже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 да умањи субјективност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које долази приликом </a:t>
            </a:r>
            <a:r>
              <a:rPr lang="sr-Cyrl-B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sr-Cyrl-B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619368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427" y="504967"/>
            <a:ext cx="9984474" cy="5718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Спољашње вредновање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пружа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повратну информацију о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школи и:</a:t>
            </a:r>
          </a:p>
          <a:p>
            <a:pPr marL="0" indent="0">
              <a:buNone/>
            </a:pPr>
            <a:endParaRPr lang="sr-Cyrl-RS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засновано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је на </a:t>
            </a:r>
            <a:r>
              <a:rPr lang="sr-Cyrl-R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самовредновању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редставља надоградњу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онога што је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добро,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омогућава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планирање даљег развоја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школе,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охрабрује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школе у процесу осигурања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квалитета,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фокусира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се на реализацију планираног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и предлаже </a:t>
            </a:r>
            <a:r>
              <a:rPr lang="sr-Cyrl-R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рјешења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мотивише школе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за рад и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постизање резултата,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истиче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оно што је у школи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постигнуто и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предлаже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циљеве за будући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рад.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0810608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8489" y="436727"/>
            <a:ext cx="10058400" cy="6005016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процјену квалитета рада школе при спољашњем вредновању користе се: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 стандарди и њима припадајући индикатори 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 нивои квалитета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 дескриптори)</a:t>
            </a:r>
          </a:p>
          <a:p>
            <a:pPr marL="0" indent="0" algn="just">
              <a:buClrTx/>
              <a:buSzPct val="100000"/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и код самовредновања.</a:t>
            </a:r>
          </a:p>
          <a:p>
            <a:pPr marL="0" indent="0" algn="just">
              <a:buClrTx/>
              <a:buSzPct val="100000"/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Tx/>
              <a:buSzPct val="100000"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Полазна основа за спољашње вредновање је Извјештај о самовредновању који је сачинила школа.</a:t>
            </a:r>
          </a:p>
          <a:p>
            <a:pPr marL="0" indent="0" algn="just">
              <a:buClrTx/>
              <a:buSzPct val="100000"/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Tx/>
              <a:buSzPct val="100000"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о самовредновању треба да буде садржајан и да даје довољно информација, материјала и документације (доказа) за утврђивање нивоа квалитета рада школе.</a:t>
            </a:r>
          </a:p>
        </p:txBody>
      </p:sp>
    </p:spTree>
    <p:extLst>
      <p:ext uri="{BB962C8B-B14F-4D97-AF65-F5344CB8AC3E}">
        <p14:creationId xmlns:p14="http://schemas.microsoft.com/office/powerpoint/2010/main" val="2477597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2053" y="409433"/>
            <a:ext cx="10786281" cy="600501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 вредновање врши</a:t>
            </a: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тим спољашњих евалуатора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именује директор Републичког педагошког завода.</a:t>
            </a:r>
          </a:p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Завода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одређује </a:t>
            </a: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трајање </a:t>
            </a:r>
            <a:r>
              <a:rPr lang="sr-Cyrl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спољашњег вредновања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школе и </a:t>
            </a: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 </a:t>
            </a: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спољашњих евалуатора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Завода именује </a:t>
            </a: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координатора </a:t>
            </a: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спољашње вредновање.</a:t>
            </a:r>
          </a:p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 тима за спољашње вредновање је особа са којом школа комуницира у процесу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циљу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рјешавања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недоумица и дилема које се појаве у процесу.</a:t>
            </a: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9693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4066" y="1009934"/>
            <a:ext cx="9817289" cy="4462817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None/>
            </a:pP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треба да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именује особу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која ће, уз координатора тима за самовредновање,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пружати подршку и помоћ тиму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спољашње вредновање током реализације самог вредновања. </a:t>
            </a: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None/>
            </a:pPr>
            <a:endParaRPr lang="bs-Cyrl-B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None/>
            </a:pP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школског тима и контакт особа ће пружати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информације и омогућити приступ потребној документацији члановима тима како би се обезбиједило ефикасно провођење спољашњег вредновања школе.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8584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8406" y="354843"/>
            <a:ext cx="10731690" cy="6250674"/>
          </a:xfrm>
        </p:spPr>
        <p:txBody>
          <a:bodyPr>
            <a:normAutofit lnSpcReduction="10000"/>
          </a:bodyPr>
          <a:lstStyle/>
          <a:p>
            <a:pPr lvl="0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рад Тима за спољашње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потребно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припремити просторију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школи (са приступом интернету), која се може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закључавати (због материјала/документације које је школа приложила као доказе). </a:t>
            </a:r>
          </a:p>
          <a:p>
            <a:pPr lvl="0">
              <a:buClrTx/>
              <a:buSzPct val="100000"/>
              <a:buFont typeface="Wingdings" panose="05000000000000000000" pitchFamily="2" charset="2"/>
              <a:buChar char="Ø"/>
            </a:pP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наведену просторију је потребно </a:t>
            </a:r>
            <a:r>
              <a:rPr lang="bs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донијети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релевантну документацију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материјале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 наведени у извјештају о самовредновању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 докази и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разврстати по стандардима. </a:t>
            </a: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Tx/>
              <a:buSzPct val="100000"/>
              <a:buFont typeface="Wingdings" panose="05000000000000000000" pitchFamily="2" charset="2"/>
              <a:buChar char="Ø"/>
            </a:pP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просторију је потребно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поставити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рачунар (лаптоп) школе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 прегледа електронске архиве и прегледа интернет странице и/или фејзбук странице школе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ClrTx/>
              <a:buSzPct val="100000"/>
              <a:buFont typeface="Wingdings" panose="05000000000000000000" pitchFamily="2" charset="2"/>
              <a:buChar char="Ø"/>
            </a:pP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Прецизнији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организацији спољашњег вредновања, координатор школског тима треба да оствари са координатором тима зa спољашње вредновање задуженим за ту школу.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9162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997" y="826236"/>
            <a:ext cx="9844585" cy="5137836"/>
          </a:xfrm>
        </p:spPr>
        <p:txBody>
          <a:bodyPr>
            <a:normAutofit/>
          </a:bodyPr>
          <a:lstStyle/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оординатору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спољашње вредновање треба доставити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седмични распоред часова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наставника како би се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извршило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планирање увида у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рад. 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распоред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ли школа ради у једној или двије смјене, почетак рада у првој и у другој смјени, динамику измјене смјена и податке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рад у подручним одјељењима тј. 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реализацији практичне наставе у средњим стручним школама.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Tx/>
              <a:buSzPct val="100000"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почетка провођења спољашњег вредновања, потребно је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тима обавијестити уколико је неко од наставника одсутан.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7278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7589" y="812588"/>
            <a:ext cx="10013320" cy="5920721"/>
          </a:xfrm>
        </p:spPr>
        <p:txBody>
          <a:bodyPr>
            <a:normAutofit/>
          </a:bodyPr>
          <a:lstStyle/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је </a:t>
            </a:r>
            <a:r>
              <a:rPr lang="bs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обавијестити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запослене у школи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реализацији спољашњег вредновања како би се могли припремити и што боље представити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школу.  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ClrTx/>
              <a:buSzPct val="100000"/>
              <a:buNone/>
            </a:pP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Процес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спољашњег вредновања ће подразумијевати </a:t>
            </a: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ClrTx/>
              <a:buSzPct val="100000"/>
              <a:buNone/>
            </a:pP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bs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учешће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запослених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школе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lvl="0" indent="0" algn="just">
              <a:buClrTx/>
              <a:buSzPct val="100000"/>
              <a:buNone/>
            </a:pP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Биће проведено </a:t>
            </a:r>
            <a:r>
              <a:rPr lang="bs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прикупљање ставова и мишљења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ученика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наставника, по моделу случајног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узорка у сврху објективнијег сагледавања квалитета рада школе.</a:t>
            </a:r>
          </a:p>
          <a:p>
            <a:pPr marL="0" lvl="0" indent="0" algn="just">
              <a:buClrTx/>
              <a:buSzPct val="100000"/>
              <a:buNone/>
            </a:pP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Спољашњи евалуатори ће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утврђивати релевантност и постојање наведених доказа 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извјештајима школа и постављати питања у вези прикупљених података потребних за спољашње вредновање школе у складу са дефинисаним индикаторима. </a:t>
            </a:r>
          </a:p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4076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1339</TotalTime>
  <Words>684</Words>
  <Application>Microsoft Office PowerPoint</Application>
  <PresentationFormat>Widescreen</PresentationFormat>
  <Paragraphs>63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Trebuchet MS</vt:lpstr>
      <vt:lpstr>Wingdings</vt:lpstr>
      <vt:lpstr>Wingdings 3</vt:lpstr>
      <vt:lpstr>Facet</vt:lpstr>
      <vt:lpstr>Бањалука, март 2024. године</vt:lpstr>
      <vt:lpstr>СПОЉАШЊЕ ВРЕДНОВАЊЕ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САМОВРЕДНОВАЊЕ КВАЛИТЕТА РАДА ШКОЛЕ</dc:title>
  <dc:creator>Asus K50IJ</dc:creator>
  <cp:lastModifiedBy>42. Tatjana Bogdanovic</cp:lastModifiedBy>
  <cp:revision>182</cp:revision>
  <cp:lastPrinted>2023-01-04T10:13:24Z</cp:lastPrinted>
  <dcterms:created xsi:type="dcterms:W3CDTF">2018-11-27T17:53:54Z</dcterms:created>
  <dcterms:modified xsi:type="dcterms:W3CDTF">2024-03-11T07:21:44Z</dcterms:modified>
</cp:coreProperties>
</file>