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26"/>
  </p:notesMasterIdLst>
  <p:sldIdLst>
    <p:sldId id="256" r:id="rId2"/>
    <p:sldId id="274" r:id="rId3"/>
    <p:sldId id="279" r:id="rId4"/>
    <p:sldId id="277" r:id="rId5"/>
    <p:sldId id="268" r:id="rId6"/>
    <p:sldId id="257" r:id="rId7"/>
    <p:sldId id="269" r:id="rId8"/>
    <p:sldId id="278" r:id="rId9"/>
    <p:sldId id="258" r:id="rId10"/>
    <p:sldId id="259" r:id="rId11"/>
    <p:sldId id="260" r:id="rId12"/>
    <p:sldId id="281" r:id="rId13"/>
    <p:sldId id="261" r:id="rId14"/>
    <p:sldId id="264" r:id="rId15"/>
    <p:sldId id="262" r:id="rId16"/>
    <p:sldId id="263" r:id="rId17"/>
    <p:sldId id="270" r:id="rId18"/>
    <p:sldId id="266" r:id="rId19"/>
    <p:sldId id="275" r:id="rId20"/>
    <p:sldId id="280" r:id="rId21"/>
    <p:sldId id="276" r:id="rId22"/>
    <p:sldId id="272" r:id="rId23"/>
    <p:sldId id="273" r:id="rId24"/>
    <p:sldId id="271" r:id="rId25"/>
  </p:sldIdLst>
  <p:sldSz cx="12192000" cy="6858000"/>
  <p:notesSz cx="6745288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332" y="1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4E363A58-DE28-406B-B287-11AD6532C7A5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002" y="4755458"/>
            <a:ext cx="5395284" cy="3891260"/>
          </a:xfrm>
          <a:prstGeom prst="rect">
            <a:avLst/>
          </a:prstGeom>
        </p:spPr>
        <p:txBody>
          <a:bodyPr vert="horz" lIns="90928" tIns="45464" rIns="90928" bIns="454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104"/>
            <a:ext cx="2922380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332" y="9386104"/>
            <a:ext cx="2922379" cy="496084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60696B18-373F-4680-9DEA-9EC0524369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1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8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18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6B18-373F-4680-9DEA-9EC05243693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9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3AAD0-7B93-432E-8AE1-0AA256D1767E}" type="datetimeFigureOut">
              <a:rPr lang="en-US" smtClean="0"/>
              <a:pPr/>
              <a:t>3/4/2022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6AABC6-E312-4FBF-979F-E82F21FC3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5.wmf"/><Relationship Id="rId10" Type="http://schemas.openxmlformats.org/officeDocument/2006/relationships/package" Target="../embeddings/Microsoft_Word_Document3.docx"/><Relationship Id="rId4" Type="http://schemas.openxmlformats.org/officeDocument/2006/relationships/package" Target="../embeddings/Microsoft_Word_Document1.docx"/><Relationship Id="rId9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366" y="2964347"/>
            <a:ext cx="9984717" cy="925266"/>
          </a:xfr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Cyrl-BA" sz="3200" b="1" cap="all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САМОВРЕДНОВАЊЕ КВАЛИТЕТА РАДА ШКОЛЕ</a:t>
            </a:r>
            <a:endParaRPr lang="en-US" sz="3200" b="1" cap="all" dirty="0">
              <a:ln w="0"/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25393" y="4495676"/>
            <a:ext cx="6219690" cy="655823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4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Б</a:t>
            </a:r>
            <a:r>
              <a:rPr lang="sr-Cyrl-RS" sz="4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ања лука, март 2022. године</a:t>
            </a:r>
            <a:endParaRPr kumimoji="0" lang="en-US" sz="4400" b="1" i="0" u="none" strike="noStrike" kern="1200" cap="all" spc="0" normalizeH="0" baseline="0" noProof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932" y="324355"/>
            <a:ext cx="2942126" cy="220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3" y="1234373"/>
            <a:ext cx="11532359" cy="4183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Током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ују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ће проводити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ће бити проведен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системи за прикупљање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података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извјештавање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ће се проводити поједин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фазе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процесу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ће се извјештавати о резултатима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који начин ће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извјештаји 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бити доступни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0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641445"/>
            <a:ext cx="11627893" cy="55409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Провођење 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ораци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тима за самовредновање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роучав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стандард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индикатор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дентификовање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релевантних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 и документације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показују резултате рада школе ради процјене нивоа квалитета и израде извјештаја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дентификов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ање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снаг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слабости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616" y="655093"/>
            <a:ext cx="11172967" cy="55136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Кораци за реализацију процеса самовредновања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писање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 о проведеном самовредновању;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предлагање начина прикупљања додатне документације и материјала те осмишљавање додатних рјешења и активности које треба предузети;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идентификовање ресурса за дјеловање, те препознавање прилика и ограничења;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израда плана за побољшања – договарање о циљевима, улогама, одговорностима и временском оквиру реализације; </a:t>
            </a:r>
          </a:p>
          <a:p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6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265" y="847871"/>
            <a:ext cx="11145794" cy="5211735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именује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ефикасности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најмање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а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највише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хетерогена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требал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 да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сачињава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стручних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представници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савјета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родитељ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 савјета ученика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Није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обавезно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чини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изван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наставног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стручног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особља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325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72" y="472692"/>
            <a:ext cx="11380879" cy="6712855"/>
          </a:xfrm>
        </p:spPr>
        <p:txBody>
          <a:bodyPr>
            <a:noAutofit/>
          </a:bodyPr>
          <a:lstStyle/>
          <a:p>
            <a:pPr marL="111125" indent="0"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Први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састанак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би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води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Координатор тима се бира из реда чланова тима за </a:t>
            </a:r>
            <a:r>
              <a:rPr lang="sr-Cyrl-RS" sz="2800" b="1" dirty="0" err="1" smtClean="0">
                <a:latin typeface="Times New Roman" pitchFamily="18" charset="0"/>
                <a:cs typeface="Times New Roman" pitchFamily="18" charset="0"/>
              </a:rPr>
              <a:t>самовредновање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добре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организационе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способности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добро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познаје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endParaRPr lang="sr-Cyrl-R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1125" indent="0"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координатор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тима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буде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нити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неко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кога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директор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предложи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могућност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искључена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Улога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школе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тиму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водећа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већ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кооперативна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смислу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управљања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процесима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закључцима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обезбјеђивања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ефикасности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доступности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мација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материјала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145143"/>
            <a:ext cx="11136574" cy="641531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према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задужењу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нпр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задужен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процјењивање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односно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3. и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реду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затим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креира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заједничку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процјену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заснивати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релевантној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материјалима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доказима</a:t>
            </a:r>
            <a:r>
              <a:rPr lang="sr-Cyrl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испуњавање индикатора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истих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BA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заједнички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тиче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r>
              <a:rPr lang="sr-Cyrl-B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пеката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снага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</a:t>
            </a:r>
            <a:r>
              <a:rPr lang="sr-Cyrl-R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sr-Cyrl-R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идентификовати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дијелове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којима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потребан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напредак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тачке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Такође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заједно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доноси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одлуку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оцјени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сваког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појединачног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цјелини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описује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резултате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нагласком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закључке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мјере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побољшања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39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6" y="409432"/>
            <a:ext cx="11532358" cy="6044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вредновању</a:t>
            </a: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Садржаји 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 о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варира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ју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 о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њено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географско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подручј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историјат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карактеристика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укључ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ују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 и процјену свих активности осигурања квалитета, покривајући сваки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сваки стандард појединачно. За сваки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објашњење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испуњености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укључујући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довољно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испуњености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истог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sr-Cyrl-B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садржи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усклађ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ености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сваким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подразумијева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јаких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слабих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тачака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одређеном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оцјене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нивоа квалитета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дарда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побољшање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1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304896" cy="343186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буде аналитичан, самосталан и разумљив. У извјештају се не наводи само оно што се постигло, већ он усмјерава на праксе које би могле допринијети унапређивању рада школе у будућности. 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треба да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“гледа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и уназад и унапријед, као и да обезбиједи тачну слику о тренутном стању у школи.</a:t>
            </a:r>
          </a:p>
          <a:p>
            <a:pPr algn="just"/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619028"/>
              </p:ext>
            </p:extLst>
          </p:nvPr>
        </p:nvGraphicFramePr>
        <p:xfrm>
          <a:off x="1179342" y="720481"/>
          <a:ext cx="2880808" cy="243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Document" showAsIcon="1" r:id="rId4" imgW="914400" imgH="771480" progId="Word.Document.12">
                  <p:embed/>
                </p:oleObj>
              </mc:Choice>
              <mc:Fallback>
                <p:oleObj name="Document" showAsIcon="1" r:id="rId4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9342" y="720481"/>
                        <a:ext cx="2880808" cy="2430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018852"/>
              </p:ext>
            </p:extLst>
          </p:nvPr>
        </p:nvGraphicFramePr>
        <p:xfrm>
          <a:off x="7425397" y="720481"/>
          <a:ext cx="3230938" cy="27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425397" y="720481"/>
                        <a:ext cx="3230938" cy="272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459905"/>
              </p:ext>
            </p:extLst>
          </p:nvPr>
        </p:nvGraphicFramePr>
        <p:xfrm>
          <a:off x="4352388" y="3446585"/>
          <a:ext cx="2780772" cy="234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Document" showAsIcon="1" r:id="rId10" imgW="914400" imgH="771480" progId="Word.Document.12">
                  <p:embed/>
                </p:oleObj>
              </mc:Choice>
              <mc:Fallback>
                <p:oleObj name="Document" showAsIcon="1" r:id="rId10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52388" y="3446585"/>
                        <a:ext cx="2780772" cy="234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4304" y="0"/>
            <a:ext cx="12276304" cy="650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8406" y="163772"/>
            <a:ext cx="10972800" cy="762545"/>
          </a:xfrm>
        </p:spPr>
        <p:txBody>
          <a:bodyPr>
            <a:normAutofit/>
          </a:bodyPr>
          <a:lstStyle/>
          <a:p>
            <a:r>
              <a:rPr lang="sr-Cyrl-RS" sz="32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 средњем образовању и васпитању</a:t>
            </a:r>
            <a:endParaRPr lang="en-GB" sz="320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117" y="926317"/>
            <a:ext cx="10173378" cy="551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4013" y="436725"/>
            <a:ext cx="12057987" cy="56501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54639" y="205894"/>
            <a:ext cx="3472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стандард 2, 3, 4, 5 и 6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62065" y="436725"/>
            <a:ext cx="1774209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8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2012" y="1228299"/>
            <a:ext cx="1145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да обухвати релевантну документацију и материјале у периоду 3-5 година уназад.</a:t>
            </a:r>
          </a:p>
          <a:p>
            <a:pPr algn="just"/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треба доставити координатору тима за спољашње вредновање до 31. августа 2022. године.</a:t>
            </a:r>
          </a:p>
          <a:p>
            <a:pPr algn="just"/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Списак координатора тимова за спољашње вредновање ће бити достављен школама накнадно.</a:t>
            </a:r>
          </a:p>
          <a:p>
            <a:pPr algn="just"/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30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55344"/>
            <a:ext cx="11304896" cy="5324904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врши тим спољашњих евалуатора који именује директор Републичког педагошког завода.</a:t>
            </a:r>
          </a:p>
          <a:p>
            <a:pPr marL="109728" indent="0" algn="just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 чине представници Завода и школа чији су директори и педагози прошли обуку. Број чланова тима одређује директор Завода.</a:t>
            </a:r>
          </a:p>
          <a:p>
            <a:pPr marL="109728" indent="0" algn="just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 квалитета васпитно-образовног рада траје 2, 3 или више дана што зависи од величине школе као и других специфичности.</a:t>
            </a:r>
          </a:p>
          <a:p>
            <a:pPr marL="109728" indent="0" algn="just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тима за спољашње вредновање комуницира са директором школе и контакт особом са којима договара детаље везане за реализацију спољашњег вредновања.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07750"/>
          </a:xfrm>
        </p:spPr>
        <p:txBody>
          <a:bodyPr>
            <a:normAutofit fontScale="90000"/>
          </a:bodyPr>
          <a:lstStyle/>
          <a:p>
            <a:r>
              <a:rPr lang="sr-Cyrl-RS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 вредновање</a:t>
            </a:r>
            <a:endParaRPr lang="en-GB" sz="280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194" y="600502"/>
            <a:ext cx="11682484" cy="4749420"/>
          </a:xfrm>
        </p:spPr>
        <p:txBody>
          <a:bodyPr/>
          <a:lstStyle/>
          <a:p>
            <a:pPr marL="109728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Између осталог, координатор договара да:</a:t>
            </a:r>
          </a:p>
          <a:p>
            <a:pPr algn="just">
              <a:buFontTx/>
              <a:buChar char="-"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релевантна документација и материјали који се користе као докази о испуњености стандарда буду сортирани по стандардима у једној просторији;</a:t>
            </a:r>
          </a:p>
          <a:p>
            <a:pPr algn="just">
              <a:buFontTx/>
              <a:buChar char="-"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кола, поред просторије за рад, предвиди просторију(е) за одржавање састанака са фокус групама;</a:t>
            </a:r>
          </a:p>
          <a:p>
            <a:pPr algn="just">
              <a:buFontTx/>
              <a:buChar char="-"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просторији за рад тима буде постављен рачунар за преглед електронске документације;</a:t>
            </a:r>
          </a:p>
          <a:p>
            <a:pPr algn="just">
              <a:buFontTx/>
              <a:buChar char="-"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 детаљи потребни за ефикасно провођење спољашњег вредновања.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387" y="2667084"/>
            <a:ext cx="101266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Хвала на пажњи</a:t>
            </a:r>
            <a:endParaRPr lang="en-US" sz="7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50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752" y="308857"/>
            <a:ext cx="10194878" cy="64332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902054" y="4544705"/>
            <a:ext cx="360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 61 Закона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14213" y="4666355"/>
            <a:ext cx="978408" cy="218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4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065" y="532263"/>
            <a:ext cx="11250304" cy="6182436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рема норми 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„Квалитет је степен до којег скуп својствених карактеристика испуњава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захтјеве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 појам који нема заједничку дефиницију, која би се могла </a:t>
            </a:r>
            <a:r>
              <a:rPr lang="sr-Cyrl-R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примијенити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свим подручјима, за сваку појаву или ентитет. 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Мјерење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је тешко за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сложене и апстрактне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појмове, те је због тога теже доћи до дефиниције квалитета. </a:t>
            </a:r>
            <a:endParaRPr lang="en-GB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бразовање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од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сложених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апстрактних појмова,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 у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литератури није могуће пронаћи једну дефиницију за квалитет образовања. </a:t>
            </a:r>
            <a:endParaRPr lang="nn-NO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0125" y="1064526"/>
            <a:ext cx="11818962" cy="5459104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представља систем и процедуре које се примјењују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би се постигао, одржао или побољшао квалитет појединих области а које се ослањају на процес вредновања.</a:t>
            </a:r>
          </a:p>
          <a:p>
            <a:pPr marL="109728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је процес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систематске и критичке анализе дефинисаног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сегмента вредновања, који укључује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прикупљање релевантних података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материјала 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препорука за побољшање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може 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фокусира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образовне установе,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директоре школа, наставнике, стручну службу школе, програме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итд.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3899" y="274638"/>
            <a:ext cx="11268501" cy="598819"/>
          </a:xfrm>
        </p:spPr>
        <p:txBody>
          <a:bodyPr>
            <a:normAutofit/>
          </a:bodyPr>
          <a:lstStyle/>
          <a:p>
            <a:r>
              <a:rPr lang="sr-Cyrl-RS" sz="28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Осигурање квалитета</a:t>
            </a:r>
            <a:endParaRPr lang="en-GB" sz="2800" u="sng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8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290476"/>
            <a:ext cx="11395879" cy="5810073"/>
          </a:xfrm>
          <a:ln w="5715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рада школе се проводи кроз </a:t>
            </a:r>
            <a:r>
              <a:rPr lang="sr-Cyrl-RS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вредновање.</a:t>
            </a:r>
          </a:p>
          <a:p>
            <a:pPr marL="0" indent="0" algn="just">
              <a:buNone/>
            </a:pPr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сопственом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контролом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одговорношћу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ефини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 се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као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систематски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прикупљају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анализирају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релевантну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документацију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процијениле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свој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односу на дефинисане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њима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припадајуће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972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1486" y="491320"/>
            <a:ext cx="10972800" cy="5909480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 квалитета васпитно-образовног рада школе врши се процјеном квалитета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кључним подручјима рада школе, дефинисаним као стандарди квалитета и то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728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Управљање и руковођење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установом		(25/25 индикатора)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Подучавање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учење 				(19 /22 индикатора)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Ученичка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				(13/13 индикатора)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Подршка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ученицима 				(24/24 индикатора)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Организација и садржај наставних планова и програма									(9/10 индикатора)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Људски,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материјални и ресурси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унутар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 											(18/18 индикатора)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Системи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осигурања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 	(11/11 индикатора)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5660" y="245658"/>
            <a:ext cx="11791665" cy="633256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дефинисаних стандарда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појединачно процјењује и даје се укупна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процјена нивоа квалитета рада школе.</a:t>
            </a:r>
          </a:p>
          <a:p>
            <a:pPr marL="109728" indent="0" algn="just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Дефинисани нивои су: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Задовољава</a:t>
            </a:r>
          </a:p>
          <a:p>
            <a:pPr algn="just"/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Недовољан</a:t>
            </a:r>
            <a:endParaRPr lang="en-GB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НПР - </a:t>
            </a:r>
            <a:r>
              <a:rPr lang="sr-Cyrl-R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Дескриптори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ниво:</a:t>
            </a:r>
          </a:p>
          <a:p>
            <a:pPr marL="109728" indent="0" algn="just">
              <a:buNone/>
            </a:pPr>
            <a:r>
              <a:rPr lang="ru-RU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значи да су сви индикатори задовољени и има врло мало слабости. Примјери активности, пракси и политика тражених индикаторима постоје као устаљена пракса у школи, редовно се планирају, о њима се извјештава и на бази анализа и извјештаја проводи се ново планирање;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49" y="756514"/>
            <a:ext cx="10769755" cy="4566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амовредновањ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треба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унутрашњем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унапређ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њу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како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школе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тврдиле области у којима су постигле 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резултате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сегменте које треба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унаприједити,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дефинисал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приоритете 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унапређ</a:t>
            </a:r>
            <a:r>
              <a:rPr lang="sr-Cyrl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ње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размијенил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добре праксе,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рипремил</a:t>
            </a:r>
            <a:r>
              <a:rPr lang="sr-Cyrl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sr-Cyrl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hr-B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спољашње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вредновање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квалитета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753</TotalTime>
  <Words>1250</Words>
  <Application>Microsoft Office PowerPoint</Application>
  <PresentationFormat>Widescreen</PresentationFormat>
  <Paragraphs>120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Document</vt:lpstr>
      <vt:lpstr>САМОВРЕДНОВАЊЕ КВАЛИТЕТА РАДА ШКОЛЕ</vt:lpstr>
      <vt:lpstr>Закон о средњем образовању и васпитању</vt:lpstr>
      <vt:lpstr>PowerPoint Presentation</vt:lpstr>
      <vt:lpstr>PowerPoint Presentation</vt:lpstr>
      <vt:lpstr>Осигурање квалитета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Спољашње вредновање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КВАЛИТЕТА РАДА ШКОЛЕ</dc:title>
  <dc:creator>Asus K50IJ</dc:creator>
  <cp:lastModifiedBy>43. Zoran Bogdanovic</cp:lastModifiedBy>
  <cp:revision>109</cp:revision>
  <cp:lastPrinted>2021-03-01T12:34:42Z</cp:lastPrinted>
  <dcterms:created xsi:type="dcterms:W3CDTF">2018-11-27T17:53:54Z</dcterms:created>
  <dcterms:modified xsi:type="dcterms:W3CDTF">2022-03-04T11:49:26Z</dcterms:modified>
</cp:coreProperties>
</file>