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DH8XnpfD11feO1GgHtYLpV6r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="0"/>
              <a:t>What will the audience be able to do after this training is complete?</a:t>
            </a:r>
            <a:r>
              <a:rPr lang="ru-RU"/>
              <a:t> Briefly describe each objective how the audience will benefit from this presentation.</a:t>
            </a:r>
            <a:endParaRPr/>
          </a:p>
        </p:txBody>
      </p:sp>
      <p:sp>
        <p:nvSpPr>
          <p:cNvPr id="245" name="Google Shape;24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7d8e7595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87d8e7595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="0"/>
              <a:t>What will the audience be able to do after this training is complete?</a:t>
            </a:r>
            <a:r>
              <a:rPr lang="ru-RU"/>
              <a:t> Briefly describe each objective how the audience will benefit from this presentation.</a:t>
            </a:r>
            <a:endParaRPr/>
          </a:p>
        </p:txBody>
      </p:sp>
      <p:sp>
        <p:nvSpPr>
          <p:cNvPr id="258" name="Google Shape;258;g87d8e75958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7d8e7595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87d8e7595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b="0"/>
              <a:t>What will the audience be able to do after this training is complete?</a:t>
            </a:r>
            <a:r>
              <a:rPr lang="ru-RU"/>
              <a:t> Briefly describe each objective how the audience will benefit from this presentation.</a:t>
            </a:r>
            <a:endParaRPr/>
          </a:p>
        </p:txBody>
      </p:sp>
      <p:sp>
        <p:nvSpPr>
          <p:cNvPr id="268" name="Google Shape;268;g87d8e7595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/>
              <a:t>This is another option for an Overview slide.</a:t>
            </a:r>
            <a:endParaRPr sz="120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9750" y="503238"/>
            <a:ext cx="3143250" cy="235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400"/>
              <a:buFont typeface="Calibri"/>
              <a:buNone/>
              <a:defRPr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>
            <a:spLocks noGrp="1"/>
          </p:cNvSpPr>
          <p:nvPr>
            <p:ph type="pic" idx="2"/>
          </p:nvPr>
        </p:nvSpPr>
        <p:spPr>
          <a:xfrm>
            <a:off x="6858000" y="5105400"/>
            <a:ext cx="1828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2537618" y="-175418"/>
            <a:ext cx="4525963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8847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769937" y="266700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762000" y="1596413"/>
            <a:ext cx="80772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ts val="4000"/>
              <a:buFont typeface="Calibri"/>
              <a:buNone/>
              <a:defRPr sz="4000" b="1" cap="small">
                <a:solidFill>
                  <a:srgbClr val="003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20"/>
          <p:cNvSpPr>
            <a:spLocks noGrp="1"/>
          </p:cNvSpPr>
          <p:nvPr>
            <p:ph type="pic" idx="2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Only">
  <p:cSld name="Background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6858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48736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48736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38036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6858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ft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hyperlink" Target="http://mspasic61.blogspot.com/" TargetMode="External"/><Relationship Id="rId3" Type="http://schemas.openxmlformats.org/officeDocument/2006/relationships/hyperlink" Target="https://twitter.com/miraspasic" TargetMode="External"/><Relationship Id="rId7" Type="http://schemas.openxmlformats.org/officeDocument/2006/relationships/image" Target="../media/image53.png"/><Relationship Id="rId12" Type="http://schemas.openxmlformats.org/officeDocument/2006/relationships/hyperlink" Target="https://miraspasic.wordpress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11" Type="http://schemas.openxmlformats.org/officeDocument/2006/relationships/hyperlink" Target="https://www.facebook.com/miraspasic" TargetMode="External"/><Relationship Id="rId5" Type="http://schemas.openxmlformats.org/officeDocument/2006/relationships/image" Target="../media/image51.png"/><Relationship Id="rId15" Type="http://schemas.openxmlformats.org/officeDocument/2006/relationships/hyperlink" Target="https://www.youtube.com/channel/UC0qs9sXPxNsJ7FJEOjgHtqg/videos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hyperlink" Target="https://sites.google.com/site/cvmirjanaspasi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Uwhs76OFQ0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2267744" y="416692"/>
            <a:ext cx="6336704" cy="78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9ED6"/>
              </a:buClr>
              <a:buSzPts val="2800"/>
              <a:buFont typeface="Calibri"/>
              <a:buNone/>
            </a:pPr>
            <a:r>
              <a:rPr lang="ru-RU" sz="2800" i="1">
                <a:solidFill>
                  <a:srgbClr val="009ED6"/>
                </a:solidFill>
              </a:rPr>
              <a:t>Конкурс: „Магија у рукама наставника“ </a:t>
            </a:r>
            <a:endParaRPr sz="2800">
              <a:solidFill>
                <a:srgbClr val="009ED6"/>
              </a:solidFill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3714744" y="5643578"/>
            <a:ext cx="5099032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ru-RU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проф. Мирјана Спасић ОШ „3. октобар“ Бор</a:t>
            </a:r>
            <a:br>
              <a:rPr lang="ru-RU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30. 05. 2020.</a:t>
            </a:r>
            <a:endParaRPr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844624" y="1340768"/>
            <a:ext cx="8274224" cy="2304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sz="3400" b="0" i="0" u="none" strike="noStrike" cap="small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Calibri"/>
              <a:buNone/>
            </a:pPr>
            <a:r>
              <a:rPr lang="ru-RU" sz="3400" b="1" i="1" u="none" strike="noStrike" cap="smal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ФИЗИЧКО И ЗДРАВСТВЕНО ВАСПИТАЊЕ </a:t>
            </a:r>
            <a:br>
              <a:rPr lang="ru-RU" sz="3400" b="1" i="1" u="none" strike="noStrike" cap="smal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400" b="1" i="1" u="none" strike="noStrike" cap="small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У ВИРТУЕЛНОЈ УЧИОНИЦИ</a:t>
            </a:r>
            <a:endParaRPr sz="3400" b="1" i="1" u="none" strike="noStrike" cap="small">
              <a:solidFill>
                <a:srgbClr val="009E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419872" y="3840293"/>
            <a:ext cx="556304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40" b="1" i="1" u="none" strike="noStrike" cap="small">
                <a:solidFill>
                  <a:srgbClr val="009ED6"/>
                </a:solidFill>
                <a:latin typeface="Calibri"/>
                <a:ea typeface="Calibri"/>
                <a:cs typeface="Calibri"/>
                <a:sym typeface="Calibri"/>
              </a:rPr>
              <a:t>Настава у облаку, применом информационо комуникационе технологије у гугл учионици </a:t>
            </a:r>
            <a:endParaRPr sz="2340" b="1" i="0" u="none" strike="noStrike" cap="small">
              <a:solidFill>
                <a:srgbClr val="009E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/>
          <p:nvPr/>
        </p:nvSpPr>
        <p:spPr>
          <a:xfrm>
            <a:off x="1403650" y="154297"/>
            <a:ext cx="76017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КЕАТИВНОСТ УЧЕНИКА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 ИЗРАДИ ДОМАЋИХ ЗАДАТАКА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0376" y="3826126"/>
            <a:ext cx="3614875" cy="27107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DAEEF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4276" y="1465438"/>
            <a:ext cx="2474305" cy="1853412"/>
          </a:xfrm>
          <a:prstGeom prst="rect">
            <a:avLst/>
          </a:prstGeom>
          <a:noFill/>
          <a:ln w="127000" cap="rnd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0953" y="2662587"/>
            <a:ext cx="1577374" cy="2124922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899842" algn="br" rotWithShape="0">
              <a:srgbClr val="000000">
                <a:alpha val="20000"/>
              </a:srgbClr>
            </a:outerShdw>
          </a:effectLst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6810" y="4139644"/>
            <a:ext cx="1812072" cy="2213114"/>
          </a:xfrm>
          <a:prstGeom prst="rect">
            <a:avLst/>
          </a:prstGeom>
          <a:noFill/>
          <a:ln w="1270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233" name="Google Shape;233;p10"/>
          <p:cNvSpPr/>
          <p:nvPr/>
        </p:nvSpPr>
        <p:spPr>
          <a:xfrm>
            <a:off x="1403650" y="1334125"/>
            <a:ext cx="40929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Вежбе обликовања, аутори скица: 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Немања Јошић, Елена Милковски, 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Вељко Радоњић, Филип Јанковић</a:t>
            </a:r>
            <a:endParaRPr sz="2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/>
          <p:nvPr/>
        </p:nvSpPr>
        <p:spPr>
          <a:xfrm>
            <a:off x="642910" y="142852"/>
            <a:ext cx="814393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ЗНАЧАЈ И ВАЖНОСТ МЕРЕЊА МОТОРИЧКИХ СПОСОБНОСТИ У КУЋНИМ УСЛОВИМА</a:t>
            </a:r>
            <a:endParaRPr sz="3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/>
          <p:nvPr/>
        </p:nvSpPr>
        <p:spPr>
          <a:xfrm>
            <a:off x="642910" y="1390613"/>
            <a:ext cx="8446405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Умрежује се и развија могућност додатне међусобне професионалне сарадње између: </a:t>
            </a:r>
            <a:b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наставника – ученика – родитеља</a:t>
            </a: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Прати се физички развој и моторичке 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способности ученика у оквиру наставе 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физичког и здравственог васпитања, ученици се фокусирају на </a:t>
            </a:r>
            <a:r>
              <a:rPr lang="ru-RU" sz="2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одржавање и побољшање „fitness“ сваког  понаособ</a:t>
            </a:r>
            <a:r>
              <a:rPr lang="ru-RU" sz="2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, а не на поређењу статуса једних са статусом других ученика. </a:t>
            </a:r>
            <a:endParaRPr sz="2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13" y="2780928"/>
            <a:ext cx="3671839" cy="2012835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115" y="1988840"/>
            <a:ext cx="3330370" cy="324036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1052650" y="249750"/>
            <a:ext cx="76773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ru-RU" sz="3000" b="1" i="1">
                <a:solidFill>
                  <a:srgbClr val="0070C0"/>
                </a:solidFill>
              </a:rPr>
              <a:t>ИСХОДИ НАСТАВЕ ФИЗИЧКОГ </a:t>
            </a:r>
            <a:br>
              <a:rPr lang="ru-RU" sz="3000" b="1" i="1">
                <a:solidFill>
                  <a:srgbClr val="0070C0"/>
                </a:solidFill>
              </a:rPr>
            </a:br>
            <a:r>
              <a:rPr lang="ru-RU" sz="3000" b="1" i="1">
                <a:solidFill>
                  <a:srgbClr val="0070C0"/>
                </a:solidFill>
              </a:rPr>
              <a:t>И ЗДРАВСТВЕНОГ ВАСПИТАЊА</a:t>
            </a:r>
            <a:endParaRPr sz="3000" b="1" i="1">
              <a:solidFill>
                <a:srgbClr val="0070C0"/>
              </a:solidFill>
            </a:endParaRPr>
          </a:p>
        </p:txBody>
      </p:sp>
      <p:sp>
        <p:nvSpPr>
          <p:cNvPr id="248" name="Google Shape;248;p14"/>
          <p:cNvSpPr txBox="1">
            <a:spLocks noGrp="1"/>
          </p:cNvSpPr>
          <p:nvPr>
            <p:ph type="body" idx="4294967295"/>
          </p:nvPr>
        </p:nvSpPr>
        <p:spPr>
          <a:xfrm>
            <a:off x="730144" y="1826425"/>
            <a:ext cx="8288700" cy="429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6"/>
              </a:buClr>
              <a:buSzPts val="2200"/>
              <a:buNone/>
            </a:pPr>
            <a:r>
              <a:rPr lang="ru-RU" sz="2200" dirty="0">
                <a:solidFill>
                  <a:srgbClr val="0070C0"/>
                </a:solidFill>
              </a:rPr>
              <a:t>Ученик ће бити оспособљен да: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примени</a:t>
            </a:r>
            <a:r>
              <a:rPr lang="ru-RU" sz="2200" b="1" dirty="0">
                <a:solidFill>
                  <a:srgbClr val="0070C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двоставне вежбе или вежбе обликовања, правила игре;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користи</a:t>
            </a:r>
            <a:r>
              <a:rPr lang="ru-RU" sz="2200" b="1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изведене вежбе из спорта, рекреацији или живота;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упореди</a:t>
            </a:r>
            <a:r>
              <a:rPr lang="ru-RU" sz="2200" b="1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резултате и сагледа сопствен моторички напредак; 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b="1" dirty="0">
                <a:solidFill>
                  <a:srgbClr val="00B0F0"/>
                </a:solidFill>
              </a:rPr>
              <a:t>комбинује </a:t>
            </a:r>
            <a:r>
              <a:rPr lang="ru-RU" sz="2200" dirty="0">
                <a:solidFill>
                  <a:srgbClr val="0070C0"/>
                </a:solidFill>
              </a:rPr>
              <a:t>и користи усвојене технике у свакодневном животу;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доведе </a:t>
            </a:r>
            <a:r>
              <a:rPr lang="ru-RU" sz="2200" dirty="0">
                <a:solidFill>
                  <a:srgbClr val="0070C0"/>
                </a:solidFill>
              </a:rPr>
              <a:t>у везу развој моторичких способности са дисциплином;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одржава</a:t>
            </a:r>
            <a:r>
              <a:rPr lang="ru-RU" sz="2200" b="1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стабилну и динамичку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dirty="0">
                <a:solidFill>
                  <a:srgbClr val="0070C0"/>
                </a:solidFill>
              </a:rPr>
              <a:t>равнотежу кретања;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/>
              <a:t> </a:t>
            </a:r>
            <a:r>
              <a:rPr lang="ru-RU" sz="2200" b="1" dirty="0">
                <a:solidFill>
                  <a:srgbClr val="00B0F0"/>
                </a:solidFill>
              </a:rPr>
              <a:t>изведе</a:t>
            </a:r>
            <a:r>
              <a:rPr lang="ru-RU" sz="2200" b="1" dirty="0"/>
              <a:t> </a:t>
            </a:r>
            <a:r>
              <a:rPr lang="ru-RU" sz="2200" dirty="0">
                <a:solidFill>
                  <a:srgbClr val="0070C0"/>
                </a:solidFill>
              </a:rPr>
              <a:t>кретања, кораке плеса, вежбе у ритму;</a:t>
            </a:r>
            <a:br>
              <a:rPr lang="ru-RU" sz="2200" dirty="0"/>
            </a:br>
            <a:r>
              <a:rPr lang="ru-RU" sz="2200" dirty="0">
                <a:solidFill>
                  <a:srgbClr val="0070C0"/>
                </a:solidFill>
              </a:rPr>
              <a:t>*</a:t>
            </a:r>
            <a:r>
              <a:rPr lang="ru-RU" sz="2200" dirty="0">
                <a:solidFill>
                  <a:srgbClr val="00B0F0"/>
                </a:solidFill>
              </a:rPr>
              <a:t> </a:t>
            </a:r>
            <a:r>
              <a:rPr lang="ru-RU" sz="2200" b="1" dirty="0">
                <a:solidFill>
                  <a:srgbClr val="00B0F0"/>
                </a:solidFill>
              </a:rPr>
              <a:t>објасни </a:t>
            </a:r>
            <a:r>
              <a:rPr lang="ru-RU" sz="2200" dirty="0">
                <a:solidFill>
                  <a:srgbClr val="0070C0"/>
                </a:solidFill>
              </a:rPr>
              <a:t>како се шта изводи, организује вршњачке едукације.</a:t>
            </a:r>
            <a:endParaRPr sz="2200" dirty="0"/>
          </a:p>
          <a:p>
            <a:pPr marL="342900" lvl="0" indent="-203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title"/>
          </p:nvPr>
        </p:nvSpPr>
        <p:spPr>
          <a:xfrm>
            <a:off x="3851920" y="375822"/>
            <a:ext cx="43434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ru-RU" b="1" i="1">
                <a:solidFill>
                  <a:srgbClr val="0070C0"/>
                </a:solidFill>
              </a:rPr>
              <a:t>	 </a:t>
            </a:r>
            <a:r>
              <a:rPr lang="ru-RU" sz="3800" b="1" i="1">
                <a:solidFill>
                  <a:srgbClr val="0070C0"/>
                </a:solidFill>
              </a:rPr>
              <a:t>ГУГЛ „</a:t>
            </a:r>
            <a:r>
              <a:rPr lang="ru-RU" sz="3800" i="1">
                <a:solidFill>
                  <a:srgbClr val="0070C0"/>
                </a:solidFill>
              </a:rPr>
              <a:t>MEET</a:t>
            </a:r>
            <a:r>
              <a:rPr lang="ru-RU" sz="3800" b="1" i="1">
                <a:solidFill>
                  <a:srgbClr val="0070C0"/>
                </a:solidFill>
              </a:rPr>
              <a:t>“ </a:t>
            </a:r>
            <a:endParaRPr sz="3800"/>
          </a:p>
        </p:txBody>
      </p:sp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468" y="1259315"/>
            <a:ext cx="7962600" cy="5348400"/>
          </a:xfrm>
          <a:prstGeom prst="roundRect">
            <a:avLst>
              <a:gd name="adj" fmla="val 3364"/>
            </a:avLst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7d8e75958_0_32"/>
          <p:cNvSpPr txBox="1">
            <a:spLocks noGrp="1"/>
          </p:cNvSpPr>
          <p:nvPr>
            <p:ph type="title"/>
          </p:nvPr>
        </p:nvSpPr>
        <p:spPr>
          <a:xfrm>
            <a:off x="827584" y="134343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br>
              <a:rPr lang="ru-RU" sz="2970"/>
            </a:br>
            <a:r>
              <a:rPr lang="ru-RU" sz="2970">
                <a:solidFill>
                  <a:srgbClr val="009ED6"/>
                </a:solidFill>
              </a:rPr>
              <a:t> </a:t>
            </a:r>
            <a:r>
              <a:rPr lang="ru-RU" sz="2970" b="1" i="1">
                <a:solidFill>
                  <a:srgbClr val="0070C0"/>
                </a:solidFill>
              </a:rPr>
              <a:t>ВАЖНЕ НАПОМЕНЕ / МОГУЋИ ПРОБЛЕМИ </a:t>
            </a:r>
            <a:br>
              <a:rPr lang="ru-RU" sz="3959"/>
            </a:br>
            <a:r>
              <a:rPr lang="ru-RU" sz="2400" b="1" i="1">
                <a:solidFill>
                  <a:srgbClr val="00B0F0"/>
                </a:solidFill>
              </a:rPr>
              <a:t>- ИСКУСТВО ИЗ НАСТАВНЕ ВИРТУЕЛНЕ ПРАКСЕ</a:t>
            </a:r>
            <a:br>
              <a:rPr lang="ru-RU" sz="3959"/>
            </a:br>
            <a:endParaRPr sz="3959"/>
          </a:p>
        </p:txBody>
      </p:sp>
      <p:sp>
        <p:nvSpPr>
          <p:cNvPr id="261" name="Google Shape;261;g87d8e75958_0_32"/>
          <p:cNvSpPr txBox="1">
            <a:spLocks noGrp="1"/>
          </p:cNvSpPr>
          <p:nvPr>
            <p:ph type="body" idx="1"/>
          </p:nvPr>
        </p:nvSpPr>
        <p:spPr>
          <a:xfrm>
            <a:off x="1073400" y="1277350"/>
            <a:ext cx="5003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400">
                <a:solidFill>
                  <a:srgbClr val="0070C0"/>
                </a:solidFill>
              </a:rPr>
              <a:t>*</a:t>
            </a:r>
            <a:r>
              <a:rPr lang="ru-RU" sz="2200">
                <a:solidFill>
                  <a:srgbClr val="0070C0"/>
                </a:solidFill>
              </a:rPr>
              <a:t> Страх од непознатог, </a:t>
            </a:r>
            <a:endParaRPr sz="22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200">
                <a:solidFill>
                  <a:srgbClr val="0070C0"/>
                </a:solidFill>
              </a:rPr>
              <a:t>* Недостетак самопоуздања, 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200">
                <a:solidFill>
                  <a:srgbClr val="0070C0"/>
                </a:solidFill>
              </a:rPr>
              <a:t>* Неопходно прилагођавање,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200">
                <a:solidFill>
                  <a:srgbClr val="0070C0"/>
                </a:solidFill>
              </a:rPr>
              <a:t>* Слаб интернет,</a:t>
            </a:r>
            <a:endParaRPr sz="22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200">
                <a:solidFill>
                  <a:srgbClr val="0070C0"/>
                </a:solidFill>
              </a:rPr>
              <a:t>* Непоседовање одређених уређаја,</a:t>
            </a:r>
            <a:endParaRPr sz="22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None/>
            </a:pPr>
            <a:r>
              <a:rPr lang="ru-RU" sz="2200">
                <a:solidFill>
                  <a:srgbClr val="0070C0"/>
                </a:solidFill>
              </a:rPr>
              <a:t>* Дужи временски период за припрему предстојеће активности...</a:t>
            </a:r>
            <a:endParaRPr sz="2200">
              <a:solidFill>
                <a:srgbClr val="0070C0"/>
              </a:solidFill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62" name="Google Shape;262;g87d8e75958_0_32" descr="C:\Users\spasi\OneDrive\Desktop\50751026_10214015071191069_8015402121098690560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5951" y="1499077"/>
            <a:ext cx="2024400" cy="2024400"/>
          </a:xfrm>
          <a:prstGeom prst="ellipse">
            <a:avLst/>
          </a:prstGeom>
          <a:noFill/>
          <a:ln w="190500" cap="rnd" cmpd="sng">
            <a:solidFill>
              <a:srgbClr val="31859B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algn="bl" rotWithShape="0">
              <a:srgbClr val="000000"/>
            </a:outerShdw>
          </a:effectLst>
        </p:spPr>
      </p:pic>
      <p:pic>
        <p:nvPicPr>
          <p:cNvPr id="263" name="Google Shape;263;g87d8e75958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550" y="4143013"/>
            <a:ext cx="1877950" cy="2380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pic>
        <p:nvPicPr>
          <p:cNvPr id="264" name="Google Shape;264;g87d8e75958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5326" y="4190050"/>
            <a:ext cx="4118450" cy="2286525"/>
          </a:xfrm>
          <a:prstGeom prst="rect">
            <a:avLst/>
          </a:prstGeom>
          <a:noFill/>
          <a:ln w="762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87d8e75958_0_7"/>
          <p:cNvSpPr txBox="1">
            <a:spLocks noGrp="1"/>
          </p:cNvSpPr>
          <p:nvPr>
            <p:ph type="title"/>
          </p:nvPr>
        </p:nvSpPr>
        <p:spPr>
          <a:xfrm>
            <a:off x="827584" y="134343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endParaRPr sz="2970">
              <a:solidFill>
                <a:srgbClr val="009ED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ru-RU" sz="2970" b="1" i="1">
                <a:solidFill>
                  <a:srgbClr val="0070C0"/>
                </a:solidFill>
              </a:rPr>
              <a:t>ХВАЛА НА ПАЖЊИ!</a:t>
            </a:r>
            <a:endParaRPr sz="2970" b="1" i="1">
              <a:solidFill>
                <a:srgbClr val="0070C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ru-RU" sz="2400" b="1" i="1">
                <a:solidFill>
                  <a:srgbClr val="00B0F0"/>
                </a:solidFill>
              </a:rPr>
              <a:t>ЗАПРАТИТЕ МЕ НА ДРУШТВЕНИМ МРЕЖАМА</a:t>
            </a:r>
            <a:br>
              <a:rPr lang="ru-RU" sz="3959"/>
            </a:br>
            <a:endParaRPr sz="3959"/>
          </a:p>
        </p:txBody>
      </p:sp>
      <p:sp>
        <p:nvSpPr>
          <p:cNvPr id="271" name="Google Shape;271;g87d8e75958_0_7"/>
          <p:cNvSpPr/>
          <p:nvPr/>
        </p:nvSpPr>
        <p:spPr>
          <a:xfrm>
            <a:off x="961251" y="2490668"/>
            <a:ext cx="2202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https://twitter.com/miraspasic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87d8e75958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050" y="3309088"/>
            <a:ext cx="771300" cy="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87d8e75958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1701" y="3309087"/>
            <a:ext cx="771300" cy="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87d8e75958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8288" y="4933225"/>
            <a:ext cx="741875" cy="7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87d8e75958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4350" y="1579275"/>
            <a:ext cx="904275" cy="9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87d8e75958_0_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8288" y="1610175"/>
            <a:ext cx="741875" cy="7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87d8e75958_0_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5513" y="1629575"/>
            <a:ext cx="803675" cy="8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87d8e75958_0_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95538" y="3323800"/>
            <a:ext cx="741875" cy="7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87d8e75958_0_7"/>
          <p:cNvSpPr/>
          <p:nvPr/>
        </p:nvSpPr>
        <p:spPr>
          <a:xfrm>
            <a:off x="3351975" y="2520826"/>
            <a:ext cx="2627876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https://www.facebook.com/miraspasic</a:t>
            </a:r>
            <a:r>
              <a:rPr lang="ru-RU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87d8e75958_0_7"/>
          <p:cNvSpPr/>
          <p:nvPr/>
        </p:nvSpPr>
        <p:spPr>
          <a:xfrm>
            <a:off x="6154300" y="2527725"/>
            <a:ext cx="27261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https://www.instagram.com/miraspasc/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87d8e75958_0_7"/>
          <p:cNvSpPr/>
          <p:nvPr/>
        </p:nvSpPr>
        <p:spPr>
          <a:xfrm>
            <a:off x="755837" y="4219362"/>
            <a:ext cx="24213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https://miraspasic.wordpress.com/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87d8e75958_0_7"/>
          <p:cNvSpPr/>
          <p:nvPr/>
        </p:nvSpPr>
        <p:spPr>
          <a:xfrm>
            <a:off x="3522600" y="4219358"/>
            <a:ext cx="22029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http://mspasic61.blogspot.com/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87d8e75958_0_7"/>
          <p:cNvSpPr/>
          <p:nvPr/>
        </p:nvSpPr>
        <p:spPr>
          <a:xfrm>
            <a:off x="5980900" y="4191596"/>
            <a:ext cx="30729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https://sites.google.com/site/cvmirjanaspasic</a:t>
            </a:r>
            <a:r>
              <a:rPr lang="ru-RU" sz="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/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87d8e75958_0_7"/>
          <p:cNvSpPr/>
          <p:nvPr/>
        </p:nvSpPr>
        <p:spPr>
          <a:xfrm>
            <a:off x="2294350" y="5776675"/>
            <a:ext cx="4729800" cy="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https://www.youtube.com/channel/UC0qs9sXPxNsJ7FJEOjgHtqg/videos</a:t>
            </a: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677416" y="139933"/>
            <a:ext cx="8077200" cy="96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ru-RU" sz="3000" b="1" i="1">
                <a:solidFill>
                  <a:srgbClr val="0070C0"/>
                </a:solidFill>
              </a:rPr>
              <a:t>ГУГЛ УЧИОНИЦА – ВИРТУЕЛНА НАСТАВА</a:t>
            </a:r>
            <a:br>
              <a:rPr lang="ru-RU" sz="3000" b="1" i="1">
                <a:solidFill>
                  <a:srgbClr val="0070C0"/>
                </a:solidFill>
              </a:rPr>
            </a:br>
            <a:r>
              <a:rPr lang="ru-RU" sz="3000" b="1" i="1">
                <a:solidFill>
                  <a:srgbClr val="0070C0"/>
                </a:solidFill>
              </a:rPr>
              <a:t>ФИЗИЧКОГ И ЗДРАВСТВЕНОГ ВАСПИТАЊА</a:t>
            </a:r>
            <a:endParaRPr sz="3000" b="1" i="1">
              <a:solidFill>
                <a:srgbClr val="0070C0"/>
              </a:solidFill>
            </a:endParaRPr>
          </a:p>
        </p:txBody>
      </p:sp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990051" y="1351089"/>
            <a:ext cx="5040560" cy="2854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397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Char char="*"/>
            </a:pPr>
            <a:r>
              <a:rPr lang="ru-RU" sz="2200">
                <a:solidFill>
                  <a:srgbClr val="0070C0"/>
                </a:solidFill>
              </a:rPr>
              <a:t> Сублимирање функционалног знања, вештина, умећа и примена кроз међупредметне компетенције;</a:t>
            </a:r>
            <a:endParaRPr sz="2200">
              <a:solidFill>
                <a:srgbClr val="0070C0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000">
              <a:solidFill>
                <a:srgbClr val="0070C0"/>
              </a:solidFill>
            </a:endParaRPr>
          </a:p>
          <a:p>
            <a:pPr marL="0" lvl="0" indent="-139700" algn="l" rtl="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Calibri"/>
              <a:buChar char="*"/>
            </a:pPr>
            <a:r>
              <a:rPr lang="ru-RU" sz="2200">
                <a:solidFill>
                  <a:srgbClr val="0070C0"/>
                </a:solidFill>
              </a:rPr>
              <a:t>Ствaрање нових вредности које се темеље на позитивним ставовима према здравим навикама, физичким активностима у образовању.</a:t>
            </a:r>
            <a:r>
              <a:rPr lang="ru-RU" sz="2200" b="1">
                <a:solidFill>
                  <a:srgbClr val="0070C0"/>
                </a:solidFill>
              </a:rPr>
              <a:t> 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905478" y="4232653"/>
            <a:ext cx="6624736" cy="61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Применом иновативних ИКТ-а промовише се:</a:t>
            </a:r>
            <a:endParaRPr sz="24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677416" y="4845859"/>
            <a:ext cx="8249529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вредност и значај наставничке професије; </a:t>
            </a:r>
            <a:endParaRPr sz="2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активност којима ученичка постигнућа постају функционална, и  која се темеље на знањима, вештинама, вредностима и ставовима; </a:t>
            </a:r>
            <a:endParaRPr sz="2200" b="0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* целоживотно учење и глобално образовање. </a:t>
            </a:r>
            <a:endParaRPr sz="22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822" y="1303210"/>
            <a:ext cx="2977812" cy="70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6157" y="1940875"/>
            <a:ext cx="2984194" cy="71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8822" y="2647855"/>
            <a:ext cx="2977812" cy="713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3073" y="3361736"/>
            <a:ext cx="2999756" cy="720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"/>
          <p:cNvGrpSpPr/>
          <p:nvPr/>
        </p:nvGrpSpPr>
        <p:grpSpPr>
          <a:xfrm>
            <a:off x="739953" y="2753544"/>
            <a:ext cx="8275651" cy="3987524"/>
            <a:chOff x="2634" y="0"/>
            <a:chExt cx="8275651" cy="3987524"/>
          </a:xfrm>
        </p:grpSpPr>
        <p:sp>
          <p:nvSpPr>
            <p:cNvPr id="120" name="Google Shape;120;p3"/>
            <p:cNvSpPr/>
            <p:nvPr/>
          </p:nvSpPr>
          <p:spPr>
            <a:xfrm rot="5400000">
              <a:off x="4009875" y="-3105795"/>
              <a:ext cx="1076209" cy="7460281"/>
            </a:xfrm>
            <a:prstGeom prst="rect">
              <a:avLst/>
            </a:prstGeom>
            <a:solidFill>
              <a:srgbClr val="DDE5D0">
                <a:alpha val="89803"/>
              </a:srgbClr>
            </a:solidFill>
            <a:ln w="9525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817839" y="86241"/>
              <a:ext cx="7460281" cy="1076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80988" marR="0" lvl="1" indent="-26828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Calibri"/>
                <a:buChar char="•"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Имати јасну идеју код планирања теме </a:t>
              </a:r>
              <a:b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(шта ћете радити).</a:t>
              </a:r>
              <a:endParaRPr sz="2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634" y="0"/>
              <a:ext cx="815204" cy="124809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42429" y="39795"/>
              <a:ext cx="735614" cy="1168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ru-RU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5400000">
              <a:off x="4074477" y="-1763998"/>
              <a:ext cx="951789" cy="7444346"/>
            </a:xfrm>
            <a:prstGeom prst="rect">
              <a:avLst/>
            </a:prstGeom>
            <a:solidFill>
              <a:srgbClr val="D0E1DF">
                <a:alpha val="89803"/>
              </a:srgbClr>
            </a:solidFill>
            <a:ln w="9525" cap="flat" cmpd="sng">
              <a:solidFill>
                <a:srgbClr val="D0E1D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828199" y="1482280"/>
              <a:ext cx="7444346" cy="951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15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Calibri"/>
                <a:buChar char="•"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Направити, тј. осмислити добру корелацију.</a:t>
              </a:r>
              <a:endParaRPr sz="2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634" y="1371453"/>
              <a:ext cx="825563" cy="117344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A897F"/>
                </a:gs>
                <a:gs pos="80000">
                  <a:srgbClr val="4DB3A8"/>
                </a:gs>
                <a:gs pos="100000">
                  <a:srgbClr val="4CB6A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42935" y="1411754"/>
              <a:ext cx="744961" cy="1092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ru-RU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5400000">
              <a:off x="3977189" y="-380994"/>
              <a:ext cx="1184720" cy="7417471"/>
            </a:xfrm>
            <a:prstGeom prst="rect">
              <a:avLst/>
            </a:prstGeom>
            <a:solidFill>
              <a:srgbClr val="D6D0DE">
                <a:alpha val="89803"/>
              </a:srgbClr>
            </a:solidFill>
            <a:ln w="9525" cap="flat" cmpd="sng">
              <a:solidFill>
                <a:srgbClr val="D6D0D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860814" y="2735381"/>
              <a:ext cx="7417471" cy="1184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1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400"/>
                <a:buFont typeface="Calibri"/>
                <a:buNone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Изабрати адекватан облик рада, тј. облике рада (фронтални, групни, рад  у паровима, рад у тројкама, индивидуални). </a:t>
              </a:r>
              <a:endParaRPr sz="22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634" y="2667958"/>
              <a:ext cx="858178" cy="131956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C417C"/>
                </a:gs>
                <a:gs pos="80000">
                  <a:srgbClr val="7955A4"/>
                </a:gs>
                <a:gs pos="100000">
                  <a:srgbClr val="7955A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44527" y="2709851"/>
              <a:ext cx="774392" cy="1235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ru-RU" sz="4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753375" y="803238"/>
            <a:ext cx="82488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ru-RU" sz="2200" b="1">
                <a:solidFill>
                  <a:srgbClr val="009ED6"/>
                </a:solidFill>
              </a:rPr>
              <a:t>Планирање</a:t>
            </a:r>
            <a:r>
              <a:rPr lang="ru-RU" sz="2200">
                <a:solidFill>
                  <a:srgbClr val="17365D"/>
                </a:solidFill>
              </a:rPr>
              <a:t> </a:t>
            </a:r>
            <a:r>
              <a:rPr lang="ru-RU" sz="2200">
                <a:solidFill>
                  <a:srgbClr val="0070C0"/>
                </a:solidFill>
              </a:rPr>
              <a:t>тема, наставна јединица, циљ, хоризонтално и вертикално  повезивање,  план активности наставника, план активности ученика, облици рада, план реквизита;</a:t>
            </a:r>
            <a:r>
              <a:rPr lang="ru-RU" sz="2200">
                <a:solidFill>
                  <a:srgbClr val="009ED6"/>
                </a:solidFill>
              </a:rPr>
              <a:t> </a:t>
            </a:r>
            <a:r>
              <a:rPr lang="ru-RU" sz="2200" b="1">
                <a:solidFill>
                  <a:srgbClr val="009ED6"/>
                </a:solidFill>
              </a:rPr>
              <a:t>Oстваривање/реализација</a:t>
            </a:r>
            <a:r>
              <a:rPr lang="ru-RU" sz="2200">
                <a:solidFill>
                  <a:srgbClr val="009ED6"/>
                </a:solidFill>
              </a:rPr>
              <a:t> </a:t>
            </a:r>
            <a:r>
              <a:rPr lang="ru-RU" sz="2200">
                <a:solidFill>
                  <a:srgbClr val="0070C0"/>
                </a:solidFill>
              </a:rPr>
              <a:t>скица тока часа у кратким цртама;</a:t>
            </a:r>
            <a:r>
              <a:rPr lang="ru-RU" sz="2200">
                <a:solidFill>
                  <a:srgbClr val="009ED6"/>
                </a:solidFill>
              </a:rPr>
              <a:t> </a:t>
            </a:r>
            <a:r>
              <a:rPr lang="ru-RU" sz="2200" b="1">
                <a:solidFill>
                  <a:srgbClr val="009ED6"/>
                </a:solidFill>
              </a:rPr>
              <a:t>Eвалуација</a:t>
            </a:r>
            <a:r>
              <a:rPr lang="ru-RU" sz="2200">
                <a:solidFill>
                  <a:srgbClr val="0070C0"/>
                </a:solidFill>
              </a:rPr>
              <a:t> коначни исход, тј. оствареност постављеног циља.</a:t>
            </a:r>
            <a:r>
              <a:rPr lang="ru-RU" sz="2400">
                <a:solidFill>
                  <a:srgbClr val="009ED6"/>
                </a:solidFill>
              </a:rPr>
              <a:t> 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/>
          </p:nvPr>
        </p:nvSpPr>
        <p:spPr>
          <a:xfrm>
            <a:off x="739950" y="271025"/>
            <a:ext cx="83115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alibri"/>
              <a:buNone/>
            </a:pPr>
            <a:r>
              <a:rPr lang="ru-RU" sz="3000" b="1" i="1">
                <a:solidFill>
                  <a:srgbClr val="0070C0"/>
                </a:solidFill>
              </a:rPr>
              <a:t>СМЕРНИЦЕ ЗА УСПЕШНУ РЕАЛИЗАЦИЈУ НАСТАВЕ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769580" y="182713"/>
            <a:ext cx="8283167" cy="634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970"/>
              <a:buFont typeface="Calibri"/>
              <a:buNone/>
            </a:pPr>
            <a:r>
              <a:rPr lang="ru-RU" sz="2970" b="1" i="1">
                <a:solidFill>
                  <a:srgbClr val="0070C0"/>
                </a:solidFill>
              </a:rPr>
              <a:t>СМЕРНИЦЕ ЗА УСПЕШНУ РЕАЛИЗАЦИЈУ НАСТАВЕ</a:t>
            </a:r>
            <a:endParaRPr sz="3959" b="1" i="1"/>
          </a:p>
        </p:txBody>
      </p:sp>
      <p:grpSp>
        <p:nvGrpSpPr>
          <p:cNvPr id="139" name="Google Shape;139;p4"/>
          <p:cNvGrpSpPr/>
          <p:nvPr/>
        </p:nvGrpSpPr>
        <p:grpSpPr>
          <a:xfrm>
            <a:off x="1408240" y="1060588"/>
            <a:ext cx="7644508" cy="1155358"/>
            <a:chOff x="775111" y="-375470"/>
            <a:chExt cx="7644508" cy="1155358"/>
          </a:xfrm>
        </p:grpSpPr>
        <p:sp>
          <p:nvSpPr>
            <p:cNvPr id="140" name="Google Shape;140;p4"/>
            <p:cNvSpPr/>
            <p:nvPr/>
          </p:nvSpPr>
          <p:spPr>
            <a:xfrm rot="5400000">
              <a:off x="4056761" y="-3504095"/>
              <a:ext cx="1107685" cy="7460281"/>
            </a:xfrm>
            <a:prstGeom prst="rect">
              <a:avLst/>
            </a:prstGeom>
            <a:solidFill>
              <a:srgbClr val="DAE5F1"/>
            </a:solidFill>
            <a:ln w="9525" cap="flat" cmpd="sng">
              <a:solidFill>
                <a:srgbClr val="C5D8F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75111" y="-375470"/>
              <a:ext cx="7644508" cy="1150799"/>
            </a:xfrm>
            <a:prstGeom prst="rect">
              <a:avLst/>
            </a:prstGeom>
            <a:solidFill>
              <a:srgbClr val="DAE5F1"/>
            </a:solidFill>
            <a:ln w="9525" cap="flat" cmpd="sng">
              <a:solidFill>
                <a:srgbClr val="C5D8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457200" marR="0" lvl="0" indent="-431800" algn="l" rtl="0"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Arial"/>
                <a:buChar char="•"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План реквизита – алата </a:t>
              </a:r>
              <a:endParaRPr sz="2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(испланирати који реквизити и у ком делу часа ће се користити, исто важи и за примену ИКТ-а).</a:t>
              </a:r>
              <a:r>
                <a:rPr lang="ru-RU" sz="25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5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1465962" y="2550661"/>
            <a:ext cx="7599400" cy="1118891"/>
            <a:chOff x="817839" y="88763"/>
            <a:chExt cx="7472686" cy="1118891"/>
          </a:xfrm>
        </p:grpSpPr>
        <p:sp>
          <p:nvSpPr>
            <p:cNvPr id="143" name="Google Shape;143;p4"/>
            <p:cNvSpPr/>
            <p:nvPr/>
          </p:nvSpPr>
          <p:spPr>
            <a:xfrm rot="5400000">
              <a:off x="3994137" y="-3087535"/>
              <a:ext cx="1107685" cy="7460281"/>
            </a:xfrm>
            <a:prstGeom prst="rect">
              <a:avLst/>
            </a:prstGeom>
            <a:solidFill>
              <a:srgbClr val="F2DADA"/>
            </a:solidFill>
            <a:ln w="9525" cap="flat" cmpd="sng">
              <a:solidFill>
                <a:srgbClr val="D7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830243" y="99969"/>
              <a:ext cx="7460282" cy="1107685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457200" marR="0" lvl="0" indent="-431800" algn="l" rtl="0"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Arial"/>
                <a:buChar char="•"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Направити план реализације </a:t>
              </a:r>
              <a:endParaRPr sz="2200" b="0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(скица часа са активностима наставника и ученика).</a:t>
              </a:r>
              <a:r>
                <a:rPr lang="ru-RU" sz="2500" b="0" i="0" u="none" strike="noStrike" cap="none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  <a:endParaRPr sz="25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>
            <a:off x="1465962" y="5524880"/>
            <a:ext cx="7586787" cy="1107685"/>
            <a:chOff x="817839" y="88763"/>
            <a:chExt cx="7460281" cy="1107685"/>
          </a:xfrm>
        </p:grpSpPr>
        <p:sp>
          <p:nvSpPr>
            <p:cNvPr id="146" name="Google Shape;146;p4"/>
            <p:cNvSpPr/>
            <p:nvPr/>
          </p:nvSpPr>
          <p:spPr>
            <a:xfrm rot="5400000">
              <a:off x="3994137" y="-3087535"/>
              <a:ext cx="1107685" cy="7460281"/>
            </a:xfrm>
            <a:prstGeom prst="rect">
              <a:avLst/>
            </a:prstGeom>
            <a:solidFill>
              <a:srgbClr val="DDE5D0">
                <a:alpha val="89803"/>
              </a:srgbClr>
            </a:solidFill>
            <a:ln w="9525" cap="flat" cmpd="sng">
              <a:solidFill>
                <a:srgbClr val="D7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17839" y="88763"/>
              <a:ext cx="7460281" cy="11076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457200" marR="0" lvl="0" indent="-431800" algn="l" rtl="0"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Arial"/>
                <a:buChar char="•"/>
              </a:pPr>
              <a:r>
                <a:rPr lang="ru-RU" sz="2200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Евидентирати предности (промена, повећана пажња, већа ангажованост...) и недостатке...</a:t>
              </a:r>
              <a:endParaRPr sz="2200"/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1410995" y="3880655"/>
            <a:ext cx="7733005" cy="1448489"/>
            <a:chOff x="650989" y="-229630"/>
            <a:chExt cx="7733005" cy="1448489"/>
          </a:xfrm>
        </p:grpSpPr>
        <p:sp>
          <p:nvSpPr>
            <p:cNvPr id="149" name="Google Shape;149;p4"/>
            <p:cNvSpPr/>
            <p:nvPr/>
          </p:nvSpPr>
          <p:spPr>
            <a:xfrm rot="5400000">
              <a:off x="3994137" y="-3087535"/>
              <a:ext cx="1107685" cy="746028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D7DF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650989" y="-229630"/>
              <a:ext cx="7733005" cy="1448489"/>
            </a:xfrm>
            <a:prstGeom prst="rect">
              <a:avLst/>
            </a:prstGeom>
            <a:solidFill>
              <a:srgbClr val="DAEEF3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431800" algn="l" rtl="0">
                <a:spcBef>
                  <a:spcPts val="0"/>
                </a:spcBef>
                <a:spcAft>
                  <a:spcPts val="0"/>
                </a:spcAft>
                <a:buClr>
                  <a:srgbClr val="17365D"/>
                </a:buClr>
                <a:buSzPts val="2200"/>
                <a:buFont typeface="Arial"/>
                <a:buChar char="•"/>
              </a:pPr>
              <a:r>
                <a:rPr lang="ru-RU" sz="2200">
                  <a:solidFill>
                    <a:srgbClr val="17365D"/>
                  </a:solidFill>
                  <a:latin typeface="Calibri"/>
                  <a:ea typeface="Calibri"/>
                  <a:cs typeface="Calibri"/>
                  <a:sym typeface="Calibri"/>
                </a:rPr>
                <a:t>Продукт заједничког рада, остварени резултати (атмосфера, расположење, здравствени ефекти, искуство, промена, фотографије, видео снимци, евалуација часа, самовредновање). </a:t>
              </a:r>
              <a:endParaRPr sz="22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endParaRPr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>
            <a:off x="755576" y="2267025"/>
            <a:ext cx="735614" cy="59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7625" tIns="83800" rIns="167625" bIns="83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p4"/>
          <p:cNvGrpSpPr/>
          <p:nvPr/>
        </p:nvGrpSpPr>
        <p:grpSpPr>
          <a:xfrm>
            <a:off x="632831" y="899567"/>
            <a:ext cx="815204" cy="1402556"/>
            <a:chOff x="2634" y="0"/>
            <a:chExt cx="815204" cy="1284595"/>
          </a:xfrm>
        </p:grpSpPr>
        <p:sp>
          <p:nvSpPr>
            <p:cNvPr id="153" name="Google Shape;153;p4"/>
            <p:cNvSpPr/>
            <p:nvPr/>
          </p:nvSpPr>
          <p:spPr>
            <a:xfrm>
              <a:off x="2634" y="0"/>
              <a:ext cx="815204" cy="1284595"/>
            </a:xfrm>
            <a:prstGeom prst="roundRect">
              <a:avLst>
                <a:gd name="adj" fmla="val 16667"/>
              </a:avLst>
            </a:prstGeom>
            <a:solidFill>
              <a:srgbClr val="36609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42429" y="39795"/>
              <a:ext cx="735614" cy="1205005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4"/>
          <p:cNvGrpSpPr/>
          <p:nvPr/>
        </p:nvGrpSpPr>
        <p:grpSpPr>
          <a:xfrm>
            <a:off x="632831" y="2349796"/>
            <a:ext cx="815204" cy="1377992"/>
            <a:chOff x="2634" y="0"/>
            <a:chExt cx="815204" cy="1284595"/>
          </a:xfrm>
        </p:grpSpPr>
        <p:sp>
          <p:nvSpPr>
            <p:cNvPr id="156" name="Google Shape;156;p4"/>
            <p:cNvSpPr/>
            <p:nvPr/>
          </p:nvSpPr>
          <p:spPr>
            <a:xfrm>
              <a:off x="2634" y="0"/>
              <a:ext cx="815204" cy="1284595"/>
            </a:xfrm>
            <a:prstGeom prst="roundRect">
              <a:avLst>
                <a:gd name="adj" fmla="val 16667"/>
              </a:avLst>
            </a:prstGeom>
            <a:solidFill>
              <a:srgbClr val="D995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42429" y="39795"/>
              <a:ext cx="735614" cy="1205005"/>
            </a:xfrm>
            <a:prstGeom prst="rect">
              <a:avLst/>
            </a:prstGeom>
            <a:solidFill>
              <a:srgbClr val="D99593"/>
            </a:solidFill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4"/>
          <p:cNvGrpSpPr/>
          <p:nvPr/>
        </p:nvGrpSpPr>
        <p:grpSpPr>
          <a:xfrm>
            <a:off x="635586" y="3849201"/>
            <a:ext cx="815204" cy="1479943"/>
            <a:chOff x="2634" y="0"/>
            <a:chExt cx="815204" cy="1284595"/>
          </a:xfrm>
        </p:grpSpPr>
        <p:sp>
          <p:nvSpPr>
            <p:cNvPr id="159" name="Google Shape;159;p4"/>
            <p:cNvSpPr/>
            <p:nvPr/>
          </p:nvSpPr>
          <p:spPr>
            <a:xfrm>
              <a:off x="2634" y="0"/>
              <a:ext cx="815204" cy="1284595"/>
            </a:xfrm>
            <a:prstGeom prst="roundRect">
              <a:avLst>
                <a:gd name="adj" fmla="val 16667"/>
              </a:avLst>
            </a:prstGeom>
            <a:solidFill>
              <a:srgbClr val="31859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2429" y="39795"/>
              <a:ext cx="735614" cy="1205005"/>
            </a:xfrm>
            <a:prstGeom prst="rect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635586" y="5421065"/>
            <a:ext cx="815204" cy="1284595"/>
            <a:chOff x="2634" y="0"/>
            <a:chExt cx="815204" cy="1284595"/>
          </a:xfrm>
        </p:grpSpPr>
        <p:sp>
          <p:nvSpPr>
            <p:cNvPr id="162" name="Google Shape;162;p4"/>
            <p:cNvSpPr/>
            <p:nvPr/>
          </p:nvSpPr>
          <p:spPr>
            <a:xfrm>
              <a:off x="2634" y="0"/>
              <a:ext cx="815204" cy="12845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2429" y="39795"/>
              <a:ext cx="735614" cy="1205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83800" rIns="167625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4006316" y="193857"/>
            <a:ext cx="4343400" cy="970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ru-RU" sz="2800" b="1" i="1">
                <a:solidFill>
                  <a:srgbClr val="0070C0"/>
                </a:solidFill>
              </a:rPr>
              <a:t>БЛОГ - НЕДЕЉНИ ПРОГРАМИ И ПЛАНОВИ</a:t>
            </a:r>
            <a:endParaRPr sz="2800" b="1" i="1"/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4375" y="1219875"/>
            <a:ext cx="3383300" cy="1837275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325" y="1164650"/>
            <a:ext cx="4905400" cy="3203550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4386" y="3323245"/>
            <a:ext cx="3383296" cy="1034097"/>
          </a:xfrm>
          <a:prstGeom prst="rect">
            <a:avLst/>
          </a:prstGeom>
          <a:noFill/>
          <a:ln w="38100" cap="flat" cmpd="sng">
            <a:solidFill>
              <a:srgbClr val="009ED6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07904" y="4638652"/>
            <a:ext cx="2100916" cy="1837261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308" y="4653136"/>
            <a:ext cx="3228424" cy="181322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84168" y="4623448"/>
            <a:ext cx="2736304" cy="1855853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>
            <a:spLocks noGrp="1"/>
          </p:cNvSpPr>
          <p:nvPr>
            <p:ph type="title"/>
          </p:nvPr>
        </p:nvSpPr>
        <p:spPr>
          <a:xfrm>
            <a:off x="3698350" y="245825"/>
            <a:ext cx="54711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80"/>
              <a:buFont typeface="Calibri"/>
              <a:buNone/>
            </a:pPr>
            <a:r>
              <a:rPr lang="ru-RU" sz="2880" b="1" i="1">
                <a:solidFill>
                  <a:srgbClr val="0070C0"/>
                </a:solidFill>
              </a:rPr>
              <a:t>ВИРТУЕЛНА </a:t>
            </a:r>
            <a:br>
              <a:rPr lang="ru-RU" sz="2880" b="1" i="1">
                <a:solidFill>
                  <a:srgbClr val="0070C0"/>
                </a:solidFill>
              </a:rPr>
            </a:br>
            <a:r>
              <a:rPr lang="ru-RU" sz="2880" b="1" i="1">
                <a:solidFill>
                  <a:srgbClr val="0070C0"/>
                </a:solidFill>
              </a:rPr>
              <a:t>НАСТАВА У ГУГЛ УЧИОНИЦИ</a:t>
            </a:r>
            <a:br>
              <a:rPr lang="ru-RU" sz="2880" b="1" i="1">
                <a:solidFill>
                  <a:srgbClr val="0070C0"/>
                </a:solidFill>
              </a:rPr>
            </a:br>
            <a:r>
              <a:rPr lang="ru-RU" sz="2000" i="1">
                <a:solidFill>
                  <a:srgbClr val="00B0F0"/>
                </a:solidFill>
              </a:rPr>
              <a:t>Анкете</a:t>
            </a:r>
            <a:r>
              <a:rPr lang="ru-RU" sz="2000" b="1" i="1">
                <a:solidFill>
                  <a:srgbClr val="00B0F0"/>
                </a:solidFill>
              </a:rPr>
              <a:t>, видео материјали, ПП презентације, Гугл документа, имејл, чет, Гугл Диск</a:t>
            </a:r>
            <a:endParaRPr sz="2000" b="1" i="1">
              <a:solidFill>
                <a:srgbClr val="00B0F0"/>
              </a:solidFill>
            </a:endParaRPr>
          </a:p>
        </p:txBody>
      </p:sp>
      <p:sp>
        <p:nvSpPr>
          <p:cNvPr id="180" name="Google Shape;180;p6"/>
          <p:cNvSpPr>
            <a:spLocks noGrp="1"/>
          </p:cNvSpPr>
          <p:nvPr>
            <p:ph type="pic" idx="2"/>
          </p:nvPr>
        </p:nvSpPr>
        <p:spPr>
          <a:xfrm>
            <a:off x="6781800" y="5334000"/>
            <a:ext cx="2133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8709" y="2024079"/>
            <a:ext cx="2795678" cy="948100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5564" y="2024087"/>
            <a:ext cx="2786404" cy="2269667"/>
          </a:xfrm>
          <a:prstGeom prst="rect">
            <a:avLst/>
          </a:prstGeom>
          <a:noFill/>
          <a:ln w="38100" cap="flat" cmpd="sng">
            <a:solidFill>
              <a:srgbClr val="009ED6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3564" y="4569791"/>
            <a:ext cx="2790405" cy="2084739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8300" y="3221000"/>
            <a:ext cx="2716500" cy="158950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21850" y="5041625"/>
            <a:ext cx="2716500" cy="1627800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550" y="2024076"/>
            <a:ext cx="2691150" cy="2487975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1531" y="4765040"/>
            <a:ext cx="2657187" cy="1889489"/>
          </a:xfrm>
          <a:prstGeom prst="rect">
            <a:avLst/>
          </a:prstGeom>
          <a:noFill/>
          <a:ln w="38100" cap="flat" cmpd="sng">
            <a:solidFill>
              <a:srgbClr val="009ED6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>
            <a:spLocks noGrp="1"/>
          </p:cNvSpPr>
          <p:nvPr>
            <p:ph type="title"/>
          </p:nvPr>
        </p:nvSpPr>
        <p:spPr>
          <a:xfrm>
            <a:off x="683575" y="194224"/>
            <a:ext cx="81798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r>
              <a:rPr lang="ru-RU" sz="3000"/>
              <a:t>    </a:t>
            </a:r>
            <a:r>
              <a:rPr lang="ru-RU" sz="3000" b="1" i="1">
                <a:solidFill>
                  <a:srgbClr val="0070C0"/>
                </a:solidFill>
              </a:rPr>
              <a:t>НАСТАВНИЧКА МРЕЖА ТОКОМ ПАНДЕМИЈE</a:t>
            </a:r>
            <a:endParaRPr sz="3000"/>
          </a:p>
        </p:txBody>
      </p:sp>
      <p:pic>
        <p:nvPicPr>
          <p:cNvPr id="193" name="Google Shape;193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1800" y="2053300"/>
            <a:ext cx="3329100" cy="1269300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3150" y="2053300"/>
            <a:ext cx="3882000" cy="2543900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3150" y="4837800"/>
            <a:ext cx="1633953" cy="1553275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9300" y="4837800"/>
            <a:ext cx="1889100" cy="1553275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850" y="3556900"/>
            <a:ext cx="3329100" cy="2834175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791850" y="733053"/>
            <a:ext cx="81798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alibri"/>
              <a:buNone/>
            </a:pPr>
            <a:r>
              <a:rPr lang="ru-RU" sz="1800">
                <a:solidFill>
                  <a:srgbClr val="0070C0"/>
                </a:solidFill>
              </a:rPr>
              <a:t>Група је намењена међусобној подршци наставника региона током трајања пандемије. У групи се врши размена материјала, алата и идеја за организацију и реализацију наставе на даљину, али и међусобна психолошка подршка, размена информација и сарадња.</a:t>
            </a:r>
            <a:r>
              <a:rPr lang="ru-RU" sz="1979">
                <a:solidFill>
                  <a:srgbClr val="009ED6"/>
                </a:solidFill>
              </a:rPr>
              <a:t>	</a:t>
            </a:r>
            <a:endParaRPr sz="2430"/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/>
          <p:nvPr/>
        </p:nvSpPr>
        <p:spPr>
          <a:xfrm>
            <a:off x="2019485" y="97769"/>
            <a:ext cx="6984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ЈУТЈУБ КАНАЛ – СНИМАЊЕ ВЕЖБИ ОБЛИКОВАЊА СА И БЕЗ РЕКВИЗИТА </a:t>
            </a:r>
            <a:endParaRPr sz="32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8" title="Veￅﾾbe oblikovanja - bez rekvizita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3800" y="3530850"/>
            <a:ext cx="5656400" cy="3054300"/>
          </a:xfrm>
          <a:prstGeom prst="rect">
            <a:avLst/>
          </a:prstGeom>
          <a:noFill/>
          <a:ln w="38100" cap="sq" cmpd="sng">
            <a:solidFill>
              <a:srgbClr val="71DA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06" name="Google Shape;2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794" y="1319606"/>
            <a:ext cx="2739186" cy="1974046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8144" y="1319606"/>
            <a:ext cx="2632061" cy="1974046"/>
          </a:xfrm>
          <a:prstGeom prst="rect">
            <a:avLst/>
          </a:prstGeom>
          <a:noFill/>
          <a:ln w="38100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8">
            <a:hlinkClick r:id="rId3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2804" y="4618821"/>
            <a:ext cx="878375" cy="8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/>
          <p:nvPr/>
        </p:nvSpPr>
        <p:spPr>
          <a:xfrm>
            <a:off x="90967" y="129742"/>
            <a:ext cx="8962066" cy="659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37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ПРИРУЧНИЦИ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37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ЗА ПОТРЕБЕ НЕПОСРЕДНОГ РАДА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75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775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75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ru-RU" sz="222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Кратак водич кроз начела правилне исхране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2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sz="222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2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5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85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5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035" b="1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35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К В И З – ПРОГРАМ ЗДРАВО РАСТИМО</a:t>
            </a:r>
            <a:endParaRPr sz="203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</a:t>
            </a:r>
            <a: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Колико је твоја исхрана у складу са </a:t>
            </a:r>
            <a:b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тањиром правилне исхране?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35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Реши квиз сабери бодове и </a:t>
            </a:r>
            <a:b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сазнај да ли су твоје навике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35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       у исхрани у складу са препорукама.</a:t>
            </a:r>
            <a:endParaRPr/>
          </a:p>
        </p:txBody>
      </p:sp>
      <p:pic>
        <p:nvPicPr>
          <p:cNvPr id="215" name="Google Shape;21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3488" y="129742"/>
            <a:ext cx="1570113" cy="646761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9"/>
          <p:cNvSpPr/>
          <p:nvPr/>
        </p:nvSpPr>
        <p:spPr>
          <a:xfrm>
            <a:off x="714348" y="1214422"/>
            <a:ext cx="82153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9" descr="C:\Users\spasi\OneDrive\Desktop\PP FSFV\31059682_10212159854411809_6681229337288507392_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01948" y="5500702"/>
            <a:ext cx="1674038" cy="11160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93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18" name="Google Shape;218;p9" descr="C:\Users\spasi\OneDrive\Desktop\FSV_4915 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01948" y="4286256"/>
            <a:ext cx="1627244" cy="108476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19" name="Google Shape;219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858" y="1912878"/>
            <a:ext cx="4121469" cy="2411146"/>
          </a:xfrm>
          <a:prstGeom prst="rect">
            <a:avLst/>
          </a:prstGeom>
          <a:noFill/>
          <a:ln w="28575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45201" y="4656774"/>
            <a:ext cx="3528392" cy="1980711"/>
          </a:xfrm>
          <a:prstGeom prst="rect">
            <a:avLst/>
          </a:prstGeom>
          <a:noFill/>
          <a:ln w="28575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29645" y="1429856"/>
            <a:ext cx="1731332" cy="1300133"/>
          </a:xfrm>
          <a:prstGeom prst="rect">
            <a:avLst/>
          </a:prstGeom>
          <a:noFill/>
          <a:ln w="5715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06792" y="2978550"/>
            <a:ext cx="1744481" cy="1300133"/>
          </a:xfrm>
          <a:prstGeom prst="rect">
            <a:avLst/>
          </a:prstGeom>
          <a:noFill/>
          <a:ln w="5715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3" name="Google Shape;223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871350" y="1980871"/>
            <a:ext cx="2063272" cy="2336352"/>
          </a:xfrm>
          <a:prstGeom prst="rect">
            <a:avLst/>
          </a:prstGeom>
          <a:noFill/>
          <a:ln w="28575" cap="flat" cmpd="sng">
            <a:solidFill>
              <a:srgbClr val="71DAFF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inin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On-screen Show (4:3)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Training</vt:lpstr>
      <vt:lpstr>Конкурс: „Магија у рукама наставника“ </vt:lpstr>
      <vt:lpstr>ГУГЛ УЧИОНИЦА – ВИРТУЕЛНА НАСТАВА ФИЗИЧКОГ И ЗДРАВСТВЕНОГ ВАСПИТАЊА</vt:lpstr>
      <vt:lpstr>Планирање тема, наставна јединица, циљ, хоризонтално и вертикално  повезивање,  план активности наставника, план активности ученика, облици рада, план реквизита; Oстваривање/реализација скица тока часа у кратким цртама; Eвалуација коначни исход, тј. оствареност постављеног циља. </vt:lpstr>
      <vt:lpstr>СМЕРНИЦЕ ЗА УСПЕШНУ РЕАЛИЗАЦИЈУ НАСТАВЕ</vt:lpstr>
      <vt:lpstr>БЛОГ - НЕДЕЉНИ ПРОГРАМИ И ПЛАНОВИ</vt:lpstr>
      <vt:lpstr>ВИРТУЕЛНА  НАСТАВА У ГУГЛ УЧИОНИЦИ Анкете, видео материјали, ПП презентације, Гугл документа, имејл, чет, Гугл Диск</vt:lpstr>
      <vt:lpstr>    НАСТАВНИЧКА МРЕЖА ТОКОМ ПАНДЕМИЈE</vt:lpstr>
      <vt:lpstr>PowerPoint Presentation</vt:lpstr>
      <vt:lpstr>PowerPoint Presentation</vt:lpstr>
      <vt:lpstr>PowerPoint Presentation</vt:lpstr>
      <vt:lpstr>PowerPoint Presentation</vt:lpstr>
      <vt:lpstr>ИСХОДИ НАСТАВЕ ФИЗИЧКОГ  И ЗДРАВСТВЕНОГ ВАСПИТАЊА</vt:lpstr>
      <vt:lpstr>  ГУГЛ „MEET“ </vt:lpstr>
      <vt:lpstr>  ВАЖНЕ НАПОМЕНЕ / МОГУЋИ ПРОБЛЕМИ  - ИСКУСТВО ИЗ НАСТАВНЕ ВИРТУЕЛНЕ ПРАКСЕ </vt:lpstr>
      <vt:lpstr> ХВАЛА НА ПАЖЊИ! ЗАПРАТИТЕ МЕ НА ДРУШТВЕНИМ МРЕЖАМА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Конкурс: „Магија у рукама наставника“ </dc:title>
  <cp:lastModifiedBy>Zoran Spasic</cp:lastModifiedBy>
  <cp:revision>1</cp:revision>
  <dcterms:created xsi:type="dcterms:W3CDTF">2019-02-07T21:01:12Z</dcterms:created>
  <dcterms:modified xsi:type="dcterms:W3CDTF">2020-05-31T15:23:27Z</dcterms:modified>
</cp:coreProperties>
</file>