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70" r:id="rId6"/>
    <p:sldId id="271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4" r:id="rId17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33"/>
    <a:srgbClr val="CC9900"/>
    <a:srgbClr val="554A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D6CD-A1DD-4F24-9961-4AFAB1E9DA0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8903-DBDF-400C-8D3B-2EA8996B2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rgbClr val="CC6600"/>
                </a:solidFill>
                <a:latin typeface="Calibri" pitchFamily="34" charset="0"/>
              </a:rPr>
              <a:t/>
            </a:r>
            <a:br>
              <a:rPr lang="en-US" altLang="en-US" b="1" dirty="0" smtClean="0">
                <a:solidFill>
                  <a:srgbClr val="CC6600"/>
                </a:solidFill>
                <a:latin typeface="Calibri" pitchFamily="34" charset="0"/>
              </a:rPr>
            </a:br>
            <a:r>
              <a:rPr lang="sr-Cyrl-RS" altLang="en-US" b="1" dirty="0" smtClean="0">
                <a:solidFill>
                  <a:srgbClr val="CC6600"/>
                </a:solidFill>
                <a:latin typeface="Calibri" pitchFamily="34" charset="0"/>
              </a:rPr>
              <a:t>ЗАПАЖАЊА</a:t>
            </a:r>
            <a:r>
              <a:rPr lang="en-US" altLang="en-US" b="1" dirty="0">
                <a:solidFill>
                  <a:srgbClr val="CC6600"/>
                </a:solidFill>
                <a:latin typeface="Calibri" pitchFamily="34" charset="0"/>
              </a:rPr>
              <a:t> </a:t>
            </a:r>
            <a:r>
              <a:rPr lang="sr-Cyrl-RS" altLang="en-US" b="1" dirty="0" smtClean="0">
                <a:solidFill>
                  <a:srgbClr val="CC6600"/>
                </a:solidFill>
                <a:latin typeface="Calibri" pitchFamily="34" charset="0"/>
              </a:rPr>
              <a:t>СА  УВИДА</a:t>
            </a:r>
            <a:r>
              <a:rPr lang="en-US" altLang="en-US" b="1" dirty="0" smtClean="0">
                <a:solidFill>
                  <a:srgbClr val="CC6600"/>
                </a:solidFill>
                <a:latin typeface="Calibri" pitchFamily="34" charset="0"/>
              </a:rPr>
              <a:t/>
            </a:r>
            <a:br>
              <a:rPr lang="en-US" altLang="en-US" b="1" dirty="0" smtClean="0">
                <a:solidFill>
                  <a:srgbClr val="CC6600"/>
                </a:solidFill>
                <a:latin typeface="Calibri" pitchFamily="34" charset="0"/>
              </a:rPr>
            </a:br>
            <a:endParaRPr lang="en-US" dirty="0">
              <a:solidFill>
                <a:srgbClr val="CC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C6600"/>
                </a:solidFill>
              </a:rPr>
              <a:t>Савјетовање август 2018. године</a:t>
            </a:r>
            <a:endParaRPr lang="en-US" b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133600"/>
            <a:ext cx="439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CC6600"/>
                </a:solidFill>
                <a:latin typeface="Calibri" pitchFamily="34" charset="0"/>
              </a:rPr>
              <a:t>РЕАЛИЗАЦИЈА НАСТАВЕ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3200400"/>
            <a:ext cx="7113228" cy="1371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Акценат је потребно ставити на</a:t>
            </a:r>
            <a:r>
              <a:rPr lang="sr-Cyrl-RS" sz="2600" dirty="0">
                <a:solidFill>
                  <a:srgbClr val="CC6600"/>
                </a:solidFill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исходе учења, дакле на оно што</a:t>
            </a:r>
            <a:r>
              <a:rPr lang="sr-Cyrl-RS" sz="2600" dirty="0">
                <a:solidFill>
                  <a:srgbClr val="CC6600"/>
                </a:solidFill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ученици треба да знају, могу и умију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BA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након часа.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7391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600" dirty="0" smtClean="0">
                <a:solidFill>
                  <a:srgbClr val="CC6600"/>
                </a:solidFill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чени</a:t>
            </a:r>
            <a:r>
              <a:rPr kumimoji="0" lang="sr-Cyrl-C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ке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је потребно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унапријед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упозна</a:t>
            </a:r>
            <a:r>
              <a:rPr kumimoji="0" lang="sr-Cyrl-C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исходима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C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Times New Roman" pitchFamily="18" charset="0"/>
                <a:cs typeface="Times New Roman" pitchFamily="18" charset="0"/>
              </a:rPr>
              <a:t>учења. </a:t>
            </a:r>
          </a:p>
          <a:p>
            <a:endParaRPr lang="en-US" sz="2600" dirty="0">
              <a:solidFill>
                <a:srgbClr val="CC660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2438400"/>
            <a:ext cx="727280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оред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планирања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исхода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учења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потребно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планирати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и 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начине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провјере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исхода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учења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за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сваки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час</a:t>
            </a:r>
            <a:r>
              <a:rPr lang="sr-Cyrl-RS" sz="2600" dirty="0" smtClean="0">
                <a:solidFill>
                  <a:srgbClr val="CC6600"/>
                </a:solidFill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r-Cyrl-RS" sz="2600" dirty="0" err="1" smtClean="0">
                <a:solidFill>
                  <a:srgbClr val="CC6600"/>
                </a:solidFill>
                <a:cs typeface="Times New Roman" pitchFamily="18" charset="0"/>
              </a:rPr>
              <a:t>К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ада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се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исходи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учења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односе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на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практичне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радње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онда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и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провјера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исхода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треба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бити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осмишљена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тако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се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провјерава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ли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су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ученици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практичне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радње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cs typeface="Times New Roman" pitchFamily="18" charset="0"/>
              </a:rPr>
              <a:t>научили</a:t>
            </a:r>
            <a:r>
              <a:rPr lang="sr-Cyrl-RS" sz="2600" dirty="0" smtClean="0">
                <a:solidFill>
                  <a:srgbClr val="CC6600"/>
                </a:solidFill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838200"/>
            <a:ext cx="730629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r-Cyrl-RS" sz="2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У наставном процесу доминирају</a:t>
            </a:r>
            <a:r>
              <a:rPr kumimoji="0" lang="sr-Cyrl-RS" sz="26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традиционалне наставн</a:t>
            </a:r>
            <a:r>
              <a:rPr kumimoji="0" lang="en-US" sz="2600" b="0" i="0" u="none" strike="noStrike" cap="none" normalizeH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sr-Cyrl-RS" sz="2600" b="0" i="0" u="none" strike="noStrike" cap="none" normalizeH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r-Cyrl-RS" sz="2600" b="0" i="0" u="none" strike="noStrike" cap="none" normalizeH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методе и облици рада (метод разговора и фронтални облик рада).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sr-Cyrl-RS" sz="2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Када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реализацији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часа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користи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метод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разговора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разговор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би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требало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укључивати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све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ученике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употребом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квалитетних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питања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потребно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је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развијати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више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нивое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мишљења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код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ученика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Питањима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која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се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постављају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ученицима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свакако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треба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посветити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много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више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пажње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приликом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припремања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наставу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95400"/>
            <a:ext cx="73808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r-Cyrl-CS" sz="2600" dirty="0" smtClean="0">
                <a:solidFill>
                  <a:srgbClr val="CC6600"/>
                </a:solidFill>
              </a:rPr>
              <a:t>Активности за ученике и задаци за вјежбу коју изводе ученици морају бити прецизно унапријед дефинисани и предочени ученицима како би они знали шта се од њих очекује.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590800"/>
            <a:ext cx="7620000" cy="1600199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Ученике оцјењивати што је чешће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могуће, користећи различите облике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провјере знања.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8050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2800" b="1" dirty="0" smtClean="0">
                <a:solidFill>
                  <a:srgbClr val="CC6600"/>
                </a:solidFill>
                <a:latin typeface="Calibri" pitchFamily="34" charset="0"/>
              </a:rPr>
              <a:t>ПРОВЈЕРАВАЊЕ ЗНАЊА И ОЦЈЕЊИВАЊЕ УЧЕНИКА</a:t>
            </a:r>
            <a:endParaRPr lang="en-US" sz="28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590800"/>
            <a:ext cx="7620000" cy="1600199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Водити рачуна о динамици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оцјењивања.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2600" dirty="0" smtClean="0">
                <a:solidFill>
                  <a:srgbClr val="CC6600"/>
                </a:solidFill>
              </a:rPr>
              <a:t>(</a:t>
            </a:r>
            <a:r>
              <a:rPr lang="sr-Cyrl-BA" sz="2400" dirty="0" smtClean="0">
                <a:solidFill>
                  <a:srgbClr val="CC6600"/>
                </a:solidFill>
              </a:rPr>
              <a:t>25 ученика оцијењено је на једном часу усменом и практичном пројвером знања).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8050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2800" b="1" dirty="0" smtClean="0">
                <a:solidFill>
                  <a:srgbClr val="CC6600"/>
                </a:solidFill>
                <a:latin typeface="Calibri" pitchFamily="34" charset="0"/>
              </a:rPr>
              <a:t>ПРОВЈЕРАВАЊЕ ЗНАЊА И ОЦЈЕЊИВАЊЕ УЧЕНИКА</a:t>
            </a:r>
            <a:endParaRPr lang="en-US" sz="28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2590800"/>
            <a:ext cx="7620000" cy="1600199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kumimoji="0" lang="sr-Cyrl-B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Један број наставника не води правилно </a:t>
            </a:r>
            <a:r>
              <a:rPr kumimoji="0" lang="sr-Cyrl-BA" sz="2400" b="0" i="0" u="none" strike="noStrike" kern="120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евиденцију оцјена</a:t>
            </a:r>
            <a:r>
              <a:rPr kumimoji="0" lang="sr-Cyrl-BA" sz="2400" b="0" i="0" u="none" strike="noStrike" kern="1200" cap="none" spc="0" normalizeH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BA" sz="24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ученика па тако </a:t>
            </a:r>
            <a:r>
              <a:rPr lang="sr-Cyrl-BA" sz="2400" dirty="0" smtClean="0">
                <a:solidFill>
                  <a:srgbClr val="CC6600"/>
                </a:solidFill>
              </a:rPr>
              <a:t>оцјене добијене писменом провјером знања уписују у рубрику усмена оцјена.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8050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2800" b="1" dirty="0" smtClean="0">
                <a:solidFill>
                  <a:srgbClr val="CC6600"/>
                </a:solidFill>
                <a:latin typeface="Calibri" pitchFamily="34" charset="0"/>
              </a:rPr>
              <a:t>ПРОВЈЕРАВАЊЕ ЗНАЊА И ОЦЈЕЊИВАЊЕ УЧЕНИКА</a:t>
            </a:r>
            <a:endParaRPr lang="en-US" sz="28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828800"/>
            <a:ext cx="848039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sr-Cyrl-RS" sz="3200" b="1" dirty="0" smtClean="0">
                <a:solidFill>
                  <a:srgbClr val="CC6600"/>
                </a:solidFill>
                <a:latin typeface="Calibri" pitchFamily="34" charset="0"/>
              </a:rPr>
              <a:t>ПЛАНИРАЊЕ  НАСТАВЕ</a:t>
            </a:r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CC6600"/>
                </a:solidFill>
                <a:latin typeface="Calibri" pitchFamily="34" charset="0"/>
              </a:rPr>
              <a:t>ПРИПРЕМАЊЕ ЗА НАСТАВУ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 smtClean="0">
                <a:solidFill>
                  <a:srgbClr val="CC6600"/>
                </a:solidFill>
                <a:latin typeface="Calibri" pitchFamily="34" charset="0"/>
              </a:rPr>
              <a:t>РЕАЛИЗАЦИЈА НАСТАВЕ</a:t>
            </a:r>
            <a:endParaRPr lang="sr-Cyrl-RS" sz="3200" b="1" dirty="0" smtClean="0">
              <a:solidFill>
                <a:srgbClr val="CC6600"/>
              </a:solidFill>
              <a:latin typeface="Calibri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sr-Cyrl-RS" sz="3200" b="1" dirty="0" smtClean="0">
                <a:solidFill>
                  <a:srgbClr val="CC6600"/>
                </a:solidFill>
                <a:latin typeface="Calibri" pitchFamily="34" charset="0"/>
              </a:rPr>
              <a:t>ПРОВЈЕРА ЗНАЊА И ОЦЈЕЊИВАЊЕ УЧЕНИКА</a:t>
            </a:r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676400"/>
            <a:ext cx="424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3200" b="1" dirty="0" smtClean="0">
                <a:solidFill>
                  <a:srgbClr val="CC6600"/>
                </a:solidFill>
                <a:latin typeface="Calibri" pitchFamily="34" charset="0"/>
              </a:rPr>
              <a:t>ПЛАНИРАЊЕ  НАСТАВЕ</a:t>
            </a:r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819400"/>
            <a:ext cx="7086600" cy="2362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	Приликом израде годишњих програма рада</a:t>
            </a:r>
            <a:r>
              <a:rPr lang="ru-RU" sz="2600" dirty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потребно је</a:t>
            </a:r>
            <a:r>
              <a:rPr kumimoji="0" lang="sr-Cyrl-R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вршити тематско</a:t>
            </a:r>
            <a:r>
              <a:rPr kumimoji="0" lang="sr-Cyrl-RS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планирање.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r-Cyrl-RS" sz="2600" baseline="0" dirty="0" smtClean="0">
                <a:solidFill>
                  <a:srgbClr val="CC6600"/>
                </a:solidFill>
                <a:cs typeface="Times New Roman" pitchFamily="18" charset="0"/>
              </a:rPr>
              <a:t>	Потребно</a:t>
            </a:r>
            <a:r>
              <a:rPr lang="sr-Cyrl-RS" sz="2600" dirty="0" smtClean="0">
                <a:solidFill>
                  <a:srgbClr val="CC6600"/>
                </a:solidFill>
                <a:cs typeface="Times New Roman" pitchFamily="18" charset="0"/>
              </a:rPr>
              <a:t> је планирати потребан број часова за реализацију појединих наставних тема за </a:t>
            </a:r>
            <a:r>
              <a:rPr lang="sr-Cyrl-RS" sz="2600" smtClean="0">
                <a:solidFill>
                  <a:srgbClr val="CC6600"/>
                </a:solidFill>
                <a:cs typeface="Times New Roman" pitchFamily="18" charset="0"/>
              </a:rPr>
              <a:t>сваки </a:t>
            </a:r>
            <a:r>
              <a:rPr lang="sr-Cyrl-RS" sz="2600" smtClean="0">
                <a:solidFill>
                  <a:srgbClr val="CC6600"/>
                </a:solidFill>
                <a:cs typeface="Times New Roman" pitchFamily="18" charset="0"/>
              </a:rPr>
              <a:t>м</a:t>
            </a:r>
            <a:r>
              <a:rPr lang="sr-Cyrl-RS" sz="2600" smtClean="0">
                <a:solidFill>
                  <a:srgbClr val="CC6600"/>
                </a:solidFill>
                <a:cs typeface="Times New Roman" pitchFamily="18" charset="0"/>
              </a:rPr>
              <a:t>јесец</a:t>
            </a:r>
            <a:r>
              <a:rPr lang="sr-Cyrl-RS" sz="2600" dirty="0" smtClean="0">
                <a:solidFill>
                  <a:srgbClr val="CC6600"/>
                </a:solidFill>
                <a:cs typeface="Times New Roman" pitchFamily="18" charset="0"/>
              </a:rPr>
              <a:t>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52600"/>
            <a:ext cx="424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3200" b="1" dirty="0" smtClean="0">
                <a:solidFill>
                  <a:srgbClr val="CC6600"/>
                </a:solidFill>
                <a:latin typeface="Calibri" pitchFamily="34" charset="0"/>
              </a:rPr>
              <a:t>ПЛАНИРАЊЕ  НАСТАВЕ</a:t>
            </a:r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2590800"/>
            <a:ext cx="7086600" cy="2590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	Приликом израде мјесечног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програма рада</a:t>
            </a:r>
            <a:r>
              <a:rPr lang="ru-RU" sz="2600" dirty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обавезно је,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уз остале ел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e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менте,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дефинисати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исходе учења.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600" dirty="0" smtClean="0">
                <a:solidFill>
                  <a:srgbClr val="CC6600"/>
                </a:solidFill>
                <a:cs typeface="Times New Roman" pitchFamily="18" charset="0"/>
              </a:rPr>
              <a:t>	Велики број наставника исходе учења не дефинише или их дефинише непрецизно, тако да нису мјерљиви.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905000"/>
            <a:ext cx="424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3200" b="1" dirty="0" smtClean="0">
                <a:solidFill>
                  <a:srgbClr val="CC6600"/>
                </a:solidFill>
                <a:latin typeface="Calibri" pitchFamily="34" charset="0"/>
              </a:rPr>
              <a:t>ПЛАНИРАЊЕ  НАСТАВЕ</a:t>
            </a:r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2819400"/>
            <a:ext cx="7086600" cy="2590800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	Приликом израде мјесечног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програма рада</a:t>
            </a:r>
            <a:r>
              <a:rPr lang="ru-RU" sz="2600" dirty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CC6600"/>
                </a:solidFill>
                <a:cs typeface="Times New Roman" pitchFamily="18" charset="0"/>
              </a:rPr>
              <a:t>неки наставници називе наставних јединица дефинише непрецизно (нпр. “</a:t>
            </a:r>
            <a:r>
              <a:rPr lang="sr-Cyrl-BA" sz="2600" dirty="0" smtClean="0">
                <a:solidFill>
                  <a:srgbClr val="CC6600"/>
                </a:solidFill>
              </a:rPr>
              <a:t>Утврђивање градива</a:t>
            </a:r>
            <a:r>
              <a:rPr lang="sr-Cyrl-BA" sz="2600" smtClean="0">
                <a:solidFill>
                  <a:srgbClr val="CC6600"/>
                </a:solidFill>
              </a:rPr>
              <a:t>“, „Конторлини </a:t>
            </a:r>
            <a:r>
              <a:rPr lang="sr-Cyrl-BA" sz="2600" dirty="0" smtClean="0">
                <a:solidFill>
                  <a:srgbClr val="CC6600"/>
                </a:solidFill>
              </a:rPr>
              <a:t>рад“, „Питања и задаци“, „Вјежба“)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28800"/>
            <a:ext cx="424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3200" b="1" dirty="0" smtClean="0">
                <a:solidFill>
                  <a:srgbClr val="CC6600"/>
                </a:solidFill>
                <a:latin typeface="Calibri" pitchFamily="34" charset="0"/>
              </a:rPr>
              <a:t>ПЛАНИРАЊЕ  НАСТАВЕ</a:t>
            </a:r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895600"/>
            <a:ext cx="8001000" cy="1371600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	Приликом израде мјесечног</a:t>
            </a:r>
            <a:r>
              <a:rPr kumimoji="0" lang="ru-RU" sz="2600" b="0" i="0" u="none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програма рада</a:t>
            </a:r>
            <a:r>
              <a:rPr lang="ru-RU" sz="2600" dirty="0">
                <a:solidFill>
                  <a:srgbClr val="CC6600"/>
                </a:solidFill>
                <a:cs typeface="Times New Roman" pitchFamily="18" charset="0"/>
              </a:rPr>
              <a:t> </a:t>
            </a:r>
            <a:r>
              <a:rPr lang="sr-Cyrl-RS" sz="2600" dirty="0" smtClean="0">
                <a:solidFill>
                  <a:srgbClr val="CC6600"/>
                </a:solidFill>
                <a:cs typeface="Times New Roman" pitchFamily="18" charset="0"/>
              </a:rPr>
              <a:t>неопходно је планирати часове систематизације наставних садржаја.</a:t>
            </a:r>
          </a:p>
          <a:p>
            <a:pPr marL="342900" lvl="0" indent="-342900" algn="just"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828800"/>
            <a:ext cx="4245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sr-Cyrl-RS" sz="3200" b="1" dirty="0" smtClean="0">
                <a:solidFill>
                  <a:srgbClr val="CC6600"/>
                </a:solidFill>
                <a:latin typeface="Calibri" pitchFamily="34" charset="0"/>
              </a:rPr>
              <a:t>ПЛАНИРАЊЕ  НАСТАВЕ</a:t>
            </a:r>
            <a:endParaRPr lang="en-US" sz="3200" b="1" dirty="0" smtClean="0">
              <a:solidFill>
                <a:srgbClr val="CC6600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895600"/>
            <a:ext cx="8001000" cy="2438400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CC6600"/>
                </a:solidFill>
              </a:rPr>
              <a:t>Приликом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планирања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наставе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потребно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је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рационално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одмјерити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обим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планираних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наставних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садржаја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за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поједине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часове</a:t>
            </a:r>
            <a:r>
              <a:rPr lang="en-US" sz="2800" dirty="0" smtClean="0">
                <a:solidFill>
                  <a:srgbClr val="CC6600"/>
                </a:solidFill>
              </a:rPr>
              <a:t>, </a:t>
            </a:r>
            <a:r>
              <a:rPr lang="en-US" sz="2800" dirty="0" err="1" smtClean="0">
                <a:solidFill>
                  <a:srgbClr val="CC6600"/>
                </a:solidFill>
              </a:rPr>
              <a:t>како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би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они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били</a:t>
            </a:r>
            <a:r>
              <a:rPr lang="en-US" sz="2800" dirty="0" smtClean="0">
                <a:solidFill>
                  <a:srgbClr val="CC6600"/>
                </a:solidFill>
              </a:rPr>
              <a:t> у </a:t>
            </a:r>
            <a:r>
              <a:rPr lang="en-US" sz="2800" dirty="0" err="1" smtClean="0">
                <a:solidFill>
                  <a:srgbClr val="CC6600"/>
                </a:solidFill>
              </a:rPr>
              <a:t>потпуности</a:t>
            </a:r>
            <a:r>
              <a:rPr lang="en-US" sz="2800" dirty="0" smtClean="0">
                <a:solidFill>
                  <a:srgbClr val="CC6600"/>
                </a:solidFill>
              </a:rPr>
              <a:t> </a:t>
            </a:r>
            <a:r>
              <a:rPr lang="en-US" sz="2800" dirty="0" err="1" smtClean="0">
                <a:solidFill>
                  <a:srgbClr val="CC6600"/>
                </a:solidFill>
              </a:rPr>
              <a:t>обрађени</a:t>
            </a:r>
            <a:r>
              <a:rPr lang="en-US" sz="2800" dirty="0" smtClean="0">
                <a:solidFill>
                  <a:srgbClr val="CC6600"/>
                </a:solidFill>
              </a:rPr>
              <a:t>.</a:t>
            </a:r>
          </a:p>
          <a:p>
            <a:pPr marL="342900" lvl="0" indent="-342900" algn="just"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0"/>
            <a:ext cx="499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rgbClr val="CC6600"/>
                </a:solidFill>
                <a:latin typeface="Calibri" pitchFamily="34" charset="0"/>
              </a:rPr>
              <a:t>ПРИПРЕМАЊЕ ЗА НАСТАВУ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14600"/>
            <a:ext cx="8001000" cy="3200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>
                <a:solidFill>
                  <a:srgbClr val="CC6600"/>
                </a:solidFill>
              </a:rPr>
              <a:t>	</a:t>
            </a:r>
            <a:r>
              <a:rPr lang="ru-RU" sz="3200" u="sng" noProof="0" dirty="0" smtClean="0">
                <a:solidFill>
                  <a:srgbClr val="CC6600"/>
                </a:solidFill>
              </a:rPr>
              <a:t>Н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еопходно се припремати за реализацију свих часова.</a:t>
            </a:r>
            <a:r>
              <a:rPr kumimoji="0" lang="ru-RU" sz="3200" b="0" i="0" u="sng" strike="noStrike" kern="1200" cap="none" spc="0" normalizeH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sng" strike="noStrike" kern="1200" cap="none" spc="0" normalizeH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aseline="0" dirty="0" smtClean="0">
                <a:solidFill>
                  <a:srgbClr val="CC6600"/>
                </a:solidFill>
              </a:rPr>
              <a:t>	Дакле</a:t>
            </a:r>
            <a:r>
              <a:rPr lang="ru-RU" sz="3200" dirty="0" smtClean="0">
                <a:solidFill>
                  <a:srgbClr val="CC6600"/>
                </a:solidFill>
              </a:rPr>
              <a:t> поред часова обраде потребно је припремати и часове утрђивања и посебно часове систематизације.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73914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r-Cyrl-CS" sz="2600" dirty="0" smtClean="0">
                <a:solidFill>
                  <a:srgbClr val="CC6600"/>
                </a:solidFill>
              </a:rPr>
              <a:t>Приликом припремања за извођење наставе потребно је промишљати о, а потом у писаној припреми и дефинисати, све дидактичко методичке елементе: 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CC6600"/>
                </a:solidFill>
              </a:rPr>
              <a:t> циљеве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CC6600"/>
                </a:solidFill>
              </a:rPr>
              <a:t> образовне, васпитне и функционалне задатке 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CC6600"/>
                </a:solidFill>
              </a:rPr>
              <a:t> исходе учења и начин провјере</a:t>
            </a:r>
            <a:r>
              <a:rPr lang="en-US" sz="2600" dirty="0" smtClean="0">
                <a:solidFill>
                  <a:srgbClr val="CC6600"/>
                </a:solidFill>
              </a:rPr>
              <a:t> </a:t>
            </a:r>
            <a:r>
              <a:rPr lang="sr-Cyrl-RS" sz="2600" dirty="0" smtClean="0">
                <a:solidFill>
                  <a:srgbClr val="CC6600"/>
                </a:solidFill>
              </a:rPr>
              <a:t>исхода</a:t>
            </a:r>
            <a:r>
              <a:rPr lang="sr-Cyrl-CS" sz="2600" dirty="0" smtClean="0">
                <a:solidFill>
                  <a:srgbClr val="CC6600"/>
                </a:solidFill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CC6600"/>
                </a:solidFill>
              </a:rPr>
              <a:t> наставне облике и методе рада, </a:t>
            </a:r>
          </a:p>
          <a:p>
            <a:pPr>
              <a:buFont typeface="Arial" pitchFamily="34" charset="0"/>
              <a:buChar char="•"/>
            </a:pPr>
            <a:r>
              <a:rPr lang="sr-Cyrl-CS" sz="2600" dirty="0" smtClean="0">
                <a:solidFill>
                  <a:srgbClr val="CC6600"/>
                </a:solidFill>
              </a:rPr>
              <a:t> прецизно дефинисати активноси и задатке за ученике.</a:t>
            </a:r>
            <a:endParaRPr lang="en-US" sz="2600" dirty="0" smtClean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310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ЗАПАЖАЊА СА  УВИДА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ЗАПАЖАЊА СА  УВИДА </dc:title>
  <dc:creator>Aleksandra Stankovic</dc:creator>
  <cp:lastModifiedBy>Aleksandra Stankovic</cp:lastModifiedBy>
  <cp:revision>33</cp:revision>
  <dcterms:created xsi:type="dcterms:W3CDTF">2017-06-14T08:36:38Z</dcterms:created>
  <dcterms:modified xsi:type="dcterms:W3CDTF">2018-08-13T08:14:17Z</dcterms:modified>
</cp:coreProperties>
</file>