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277" r:id="rId3"/>
    <p:sldId id="332" r:id="rId4"/>
    <p:sldId id="261" r:id="rId5"/>
    <p:sldId id="283" r:id="rId6"/>
    <p:sldId id="282" r:id="rId7"/>
    <p:sldId id="279" r:id="rId8"/>
    <p:sldId id="264" r:id="rId9"/>
    <p:sldId id="281" r:id="rId10"/>
    <p:sldId id="278" r:id="rId11"/>
    <p:sldId id="284" r:id="rId12"/>
    <p:sldId id="285" r:id="rId13"/>
    <p:sldId id="286" r:id="rId14"/>
    <p:sldId id="280" r:id="rId15"/>
    <p:sldId id="294" r:id="rId16"/>
    <p:sldId id="298" r:id="rId17"/>
    <p:sldId id="299" r:id="rId18"/>
    <p:sldId id="300" r:id="rId19"/>
    <p:sldId id="328" r:id="rId20"/>
    <p:sldId id="318" r:id="rId21"/>
    <p:sldId id="304" r:id="rId22"/>
    <p:sldId id="305" r:id="rId23"/>
    <p:sldId id="306" r:id="rId24"/>
    <p:sldId id="321" r:id="rId25"/>
    <p:sldId id="288" r:id="rId26"/>
    <p:sldId id="336" r:id="rId27"/>
    <p:sldId id="292" r:id="rId28"/>
    <p:sldId id="334" r:id="rId29"/>
    <p:sldId id="320" r:id="rId30"/>
    <p:sldId id="389" r:id="rId31"/>
    <p:sldId id="368" r:id="rId32"/>
    <p:sldId id="345" r:id="rId33"/>
    <p:sldId id="338" r:id="rId34"/>
    <p:sldId id="390" r:id="rId35"/>
    <p:sldId id="355" r:id="rId36"/>
    <p:sldId id="370" r:id="rId37"/>
    <p:sldId id="372" r:id="rId38"/>
    <p:sldId id="352" r:id="rId39"/>
    <p:sldId id="349" r:id="rId40"/>
    <p:sldId id="358" r:id="rId41"/>
    <p:sldId id="360" r:id="rId42"/>
    <p:sldId id="399" r:id="rId43"/>
    <p:sldId id="362" r:id="rId44"/>
    <p:sldId id="364" r:id="rId45"/>
    <p:sldId id="366" r:id="rId46"/>
    <p:sldId id="289" r:id="rId47"/>
    <p:sldId id="391" r:id="rId48"/>
    <p:sldId id="375" r:id="rId49"/>
    <p:sldId id="374" r:id="rId50"/>
    <p:sldId id="377" r:id="rId51"/>
    <p:sldId id="392" r:id="rId52"/>
    <p:sldId id="397" r:id="rId53"/>
    <p:sldId id="381" r:id="rId54"/>
    <p:sldId id="383" r:id="rId55"/>
    <p:sldId id="385" r:id="rId56"/>
    <p:sldId id="393" r:id="rId57"/>
    <p:sldId id="39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rdana Popadic" initials="G.P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F49-C81F-44FC-BDB4-A68716729314}" type="datetimeFigureOut">
              <a:rPr lang="en-GB" smtClean="0"/>
              <a:pPr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8E87-0257-4412-8544-D85980926A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57800"/>
            <a:ext cx="9144000" cy="16002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 2021. године 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29050" y="3327400"/>
            <a:ext cx="1485900" cy="0"/>
          </a:xfrm>
          <a:prstGeom prst="line">
            <a:avLst/>
          </a:prstGeom>
          <a:ln w="28575">
            <a:solidFill>
              <a:srgbClr val="54A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67192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Обука за наставнике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разреда</a:t>
            </a:r>
            <a:r>
              <a:rPr lang="sr-Cyrl-R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  <a:t>Иновирани Наставни план и програм</a:t>
            </a:r>
            <a:b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  <a:t> за основну школу </a:t>
            </a:r>
            <a:b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43578"/>
            <a:ext cx="914400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Инспектор-просвјетни савјетник</a:t>
            </a:r>
          </a:p>
          <a:p>
            <a:pPr algn="r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Маринко Савић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1" descr="Potpis_mejl_RP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8640"/>
            <a:ext cx="3000396" cy="145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g.popadic\Desktop\logot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81128"/>
            <a:ext cx="4536504" cy="792088"/>
          </a:xfrm>
          <a:prstGeom prst="rect">
            <a:avLst/>
          </a:prstGeom>
          <a:noFill/>
        </p:spPr>
      </p:pic>
      <p:sp>
        <p:nvSpPr>
          <p:cNvPr id="1029" name="AutoShape 5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AutoShape 7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AutoShape 9" descr="Kaligraf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2. разред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52"/>
          <a:ext cx="8136904" cy="511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4608512"/>
                <a:gridCol w="1368152"/>
                <a:gridCol w="1296144"/>
              </a:tblGrid>
              <a:tr h="639362"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Дигитални свијет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Calibri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02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103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УКУПНО 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Calibri"/>
                          <a:cs typeface="Times New Roman"/>
                        </a:rPr>
                        <a:t>756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3. разред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1196748"/>
          <a:ext cx="8136904" cy="502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4392488"/>
                <a:gridCol w="1512168"/>
                <a:gridCol w="1368152"/>
              </a:tblGrid>
              <a:tr h="648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______________језик**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Енглески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Вјеронаука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Музичка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Моја околина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1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8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УКУПНО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792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4. разред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02761"/>
          <a:ext cx="7992888" cy="429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802"/>
                <a:gridCol w="4479790"/>
                <a:gridCol w="1320360"/>
                <a:gridCol w="1343936"/>
              </a:tblGrid>
              <a:tr h="58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Српски језик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Ликовна култура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GB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4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8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68863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и програм за 5. разред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484784"/>
          <a:ext cx="7992888" cy="38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184576"/>
                <a:gridCol w="936104"/>
                <a:gridCol w="1080120"/>
              </a:tblGrid>
              <a:tr h="1051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Редни број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Наставни предмет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bs-Cyrl-BA" sz="20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Седмични и годишњи фонд часова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3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и друштво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en-GB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Физичко и здравствено васпитање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b="1" dirty="0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en-GB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8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Васпитни рад у одјељењској заједници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Cyrl-BA" sz="24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Разлике између претходних и иновираних наставних програма</a:t>
            </a:r>
            <a:b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пети разред -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482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67544" y="908720"/>
            <a:ext cx="7632848" cy="28803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Физичко и здравствено васпитање</a:t>
            </a:r>
          </a:p>
          <a:p>
            <a:pPr marL="514350" indent="-514350" algn="ctr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број часова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тема/области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14612" y="3857628"/>
            <a:ext cx="6000792" cy="2592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</a:p>
          <a:p>
            <a:pPr marL="514350" indent="-514350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Општи и посебни циљеви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 наставног програма</a:t>
            </a:r>
          </a:p>
          <a:p>
            <a:pPr marL="514350" indent="-514350">
              <a:buAutoNum type="arabicPeriod"/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Дидактичко-методичко упутство</a:t>
            </a: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785794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14282" y="285728"/>
            <a:ext cx="8712968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00034" y="928670"/>
            <a:ext cx="8136334" cy="15207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Назив наставног предмета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САДА	                                                         РАНИЈЕ</a:t>
            </a:r>
          </a:p>
          <a:p>
            <a:pPr marL="514350" indent="-514350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Природа и друштво               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Познавање природе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Познавање друштва</a:t>
            </a:r>
          </a:p>
          <a:p>
            <a:pPr marL="514350" indent="-514350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и здравствено васпитање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Физичко васпитање     </a:t>
            </a: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472" y="4786322"/>
            <a:ext cx="7992888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Физичко и здравствено васпитање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РАНИЈЕ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    три часа седмично                                             * два часа седмично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повећање броја часова: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брига о здрављу ученика,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окружењу (Србија, Црна Гора и др.)</a:t>
            </a: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5720" y="2428868"/>
            <a:ext cx="8568952" cy="2232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Седмични фонд часова  -  Природа и друштво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	                                                              РАНИЈЕ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три часа седмично                                    * четири часа седмично                                                                                         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Разлог за смањење броја часова: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интегрисање  исхода учења и садржаја, два у један наставни предмет</a:t>
            </a:r>
          </a:p>
          <a:p>
            <a:pPr marL="514350" indent="-514350"/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(растерећење ученика),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усклађивање са праксама у земљама у окружењу.</a:t>
            </a: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0" y="142852"/>
            <a:ext cx="9144000" cy="71891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Разлике између претходних и иновираних наставних програма</a:t>
            </a:r>
            <a:b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sr-Cyrl-R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пети разред -</a:t>
            </a: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0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четири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Природе и друштва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али и развијање компетенција и развој темељних животних вјештина код ученика.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19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Један општи циљ за сваки наставни предмет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Познавње природе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Познавање друштва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 за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природе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(16) и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Познавање друштва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(13) који су имали обиљежја општих циљева и нису се значајно разликовали од њих.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Дефинисање назива наставног предмета -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васпитање,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као и развијање животних вриједности и вјештина.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18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општих циљева, који, према мишљењу Стручног тима, нису прецизно упућивала на програм физичког васпитања.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 посебних циљева који се нису значајно разликовали од “општих” и недостајала је конкретизација.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404018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908720"/>
            <a:ext cx="4041775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Наведена су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општа циља, која указују на основу програма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заједници,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али и подстицање развијања здравих навика и стилова живота.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је 14 посебних циљева као смјернице за остваривање општих циљева.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041775" cy="489654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 општих циљева усмјерених на наставника и ученика. 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Дефинисани посебни циљеви и задаци (12) који, према мишљењу Стручног тима, нису прецизно упућивала на програм  ВРОЗ-а.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општи и посебни циљеви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20438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план и програм - однос циљева и исхода учења 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57158" y="857232"/>
            <a:ext cx="8215370" cy="33843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Циљ учења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 намјера, а исход учења је мјерљив резултат остварења те намјере.</a:t>
            </a:r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учења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представљају описе онога што ученици требају знати,</a:t>
            </a:r>
          </a:p>
          <a:p>
            <a:pPr marL="514350" indent="23813"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разумјети и моћи урадити по завршетку учења.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 први описује шта ученици треба да науче у оквиру васпитно-образовног процеса, други представља резултат, тј. оно што је ученик на крају процеса учења, током наставног часа или одређеног наставног периода, научио/остварио (њихова знања, вјештине и способности, тј. шта је то што они могу или умију да ураде под одређеним околностима; на који начин критички промишљају и поступају у одређеним ситуацијама, како према себи тако и према другима и др.).</a:t>
            </a:r>
          </a:p>
          <a:p>
            <a:pPr marL="514350" indent="-51435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44" y="4357694"/>
            <a:ext cx="8572560" cy="235745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Исходи учења у актуелном НПП-у су дефинисани тако да су: ј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асни, реалистични, објективни, мјерљиви и релевантни, с тим да их наставник даље треба операциоанализовати за конкретан наставни час а да задрже све те карактеристике.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циљу остваривања циљева и исхода учења на што вишем нивоу потребно је одабрати сврсисходна наставна средства, метод и облике рада, активности (наставника и ученика), као и задатке. 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Дакле, све треба да буде у узрочно - посљедичној вези, тј. функционално планирано, организовано и реализовано.</a:t>
            </a:r>
          </a:p>
          <a:p>
            <a:pPr marL="514350" indent="-514350" algn="ctr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576064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715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основном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васпитању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образовању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(„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44/17, 31/18, 84/19, 35/20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63/20)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Акциони план Стратегије развоја образовања Републике Српске за период 2016-2021. године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Акциони план спровођењa реформских процеса у области образовања у Републици Српској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о измјени наставног плана и програма за основно образовање и васпитање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(сајт Министарства просвјете и културе),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Акт Министарства просвјете и културе основним школама у Републици Српској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Обавјештење” о процедури доношења новог Наставног плана и програма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(Број: 07.041/610-225/21 од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17.06.2021.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године),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540060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724128" y="1052736"/>
            <a:ext cx="324036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628800"/>
            <a:ext cx="5328592" cy="47525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су: 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Јасни,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Реалистични,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Објективни,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Мјерљиви,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Релевантни.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Није наглашена временска одредница за остварење исхода, али је наглашено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(Дидактичко - методишка упутства и препоруке)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 се неки исходи могу остварити за краћи и/или дужи временски период током реализације наставног програма нпр. за пети разред (више о овоме у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Приручнику за наставнике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који је у припреми).</a:t>
            </a:r>
          </a:p>
          <a:p>
            <a:endParaRPr lang="sr-Cyrl-R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4128" y="1628800"/>
            <a:ext cx="3240360" cy="47525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Неки исходи су били превише уопштени, те нису били мјерљиви и реалистични.</a:t>
            </a:r>
          </a:p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 немају временску одредницу до када их је потребно остварити.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92088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друштво, Физичко и здравствено васпитање и Васпитни рад у одјељењској заједници – Исходи учења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5688632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908720"/>
            <a:ext cx="2529607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5688632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Двије наставне области: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Друштво.</a:t>
            </a: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обухвата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седам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Небеска тијела, Постанак и састав Земље, Ваздух - омотач планете Земље, </a:t>
            </a: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Нежива природа - материјали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Екологија, Станишта и животне заједнице, Човјек као дио природе.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Друштво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обухвата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теме: </a:t>
            </a:r>
            <a:r>
              <a:rPr lang="sr-Cyrl-R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Република Српска и Босна и Херцеговина, Природно - географске карактеристике Републике Српске и ФБиХ, Друштвено -географске и привредне карактеристике Републике Српске и ФБиХ, Прошлост.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редуковани програмски садржаји.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529607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Дефинисано по седам наставних тема за сваки наставни предмет.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Дефинисане наставне теме: Здравље и исхрана, Култура живљења и комуникација, Излети и посјете.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</a:t>
            </a:r>
            <a:r>
              <a:rPr lang="sr-Cyrl-R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5904656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520280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1520" y="1340768"/>
            <a:ext cx="5904656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(ТВ и ТМ и 8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моторичких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тестова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корективно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Атлетикa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превентивно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корективно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вјежбање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отвореном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fontAlgn="base">
              <a:buNone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Спортске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Фудбал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Рукомет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Кошарка</a:t>
            </a:r>
            <a:r>
              <a:rPr lang="sr-Cyrl-R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C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Одбојка</a:t>
            </a:r>
            <a:endParaRPr lang="en-US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Здравствено васпитање</a:t>
            </a:r>
          </a:p>
          <a:p>
            <a:r>
              <a:rPr lang="sr-Cyrl-B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програмски садржаји.</a:t>
            </a:r>
          </a:p>
          <a:p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дати са појашњењима. </a:t>
            </a:r>
          </a:p>
          <a:p>
            <a:pPr>
              <a:buNone/>
            </a:pP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Нпр. за садржај “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Елементарне  игре зa развој моторичких</a:t>
            </a: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способности” наведени су елементи: снаге,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брзине,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издржљивости,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координације,</a:t>
            </a: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флексибилности,</a:t>
            </a:r>
            <a:endParaRPr lang="sr-Cyrl-R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прецизности и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равнотеже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340768"/>
            <a:ext cx="2520280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Атлетика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Вјежбе на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справама  и тлу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Основе спортских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игара (фудбал,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кошарка, рукомет)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Елементарне и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штафетне игре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Процјена физичког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раста и развоја 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усавршавање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физичких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способности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Садржаји су наведени у виду набрајања, без конкретног појашњења</a:t>
            </a:r>
            <a:r>
              <a:rPr lang="sr-Cyrl-R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836712"/>
            <a:ext cx="5832648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300192" y="836712"/>
            <a:ext cx="2448272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528" y="1412776"/>
            <a:ext cx="5832648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Четири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наставне области и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наставних тема: 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Култура живљења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(Организација одјељењског колектива, Култура понашања),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Дјечија права и одговорнпости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(Дјечија права и обавезе, Демократија у учионици),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Здрави стилови живота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(Животне вриједности, Наше емоције, Чувари здравља и природе, Учење), </a:t>
            </a:r>
          </a:p>
          <a:p>
            <a:pPr>
              <a:buFont typeface="Wingdings" pitchFamily="2" charset="2"/>
              <a:buChar char="§"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по избору/слободне теме </a:t>
            </a:r>
          </a:p>
          <a:p>
            <a:pPr>
              <a:buNone/>
            </a:pPr>
            <a:r>
              <a:rPr lang="sr-Cyrl-R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(Процјена резултата рада, Слободне теме).</a:t>
            </a:r>
          </a:p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Редефинисани и уврштени нови програмски садржаји </a:t>
            </a:r>
            <a:r>
              <a:rPr lang="sr-Latn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 - Здрави стилови живота и др.)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0192" y="1412776"/>
            <a:ext cx="2448272" cy="50405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Десет наставних тема: Организација одјељењског колектива, Култура понашања, Основи демократије, Превенција насиља, Дјечија права, Учење учења, Заштита здравља и човјекове средине, Заштита од мина, Процјена резултата рада, Теме о избору и др.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648072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 - концепција и назив наставних области/тема, програмски садржаји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5256584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868144" y="1052736"/>
            <a:ext cx="2952328" cy="4320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РАНИЈЕ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5536" y="1628800"/>
            <a:ext cx="5256584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 - методичка упутства су опширнија, прецизнија и детаљнија.</a:t>
            </a:r>
          </a:p>
          <a:p>
            <a:pPr algn="just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Наставнику помажу да одреди приоритете у настави и планирању, те да успостави правилан однос према настави природе и друштва, физичког и здравственог васпитања, као и васпитног рада у одјељењској заједници.</a:t>
            </a:r>
          </a:p>
          <a:p>
            <a:pPr algn="just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Детаљнија упутства за остваривање наставних програма у петом разреду ће бити доступна наставницима и у </a:t>
            </a:r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Приручнику за наставнике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који је у припреми за наредну школску годину (2022/23).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8144" y="1628800"/>
            <a:ext cx="2952328" cy="482453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sr-Cyrl-R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Упутства дата у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дидактичких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упутстава и препорука,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садржајно, углавном,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упућују наставника на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могуће опште начине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реализације одређених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садржаја (ПД и ПП), те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коришћења простора за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реализацију наставе 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ФВ, као и препоручене</a:t>
            </a:r>
          </a:p>
          <a:p>
            <a:pPr>
              <a:buNone/>
            </a:pPr>
            <a:r>
              <a:rPr lang="sr-Cyrl-RS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литературе (ВРОЗ).</a:t>
            </a:r>
            <a:endParaRPr lang="en-US" sz="3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864096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 - методичко упутство и препоруке -</a:t>
            </a:r>
            <a:b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(Природа и друштво, Физичко и здравствено васпитање, Васпитни рад у одјељењској заједници)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5720" y="142852"/>
            <a:ext cx="8352928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143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5720" y="1214422"/>
            <a:ext cx="3240360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Концепт планирања остаје исти: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20" y="3000372"/>
            <a:ext cx="8358246" cy="33809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Глобални/годишњи план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распоред наставних области/тема по мјесецима са оквирним бројем часова (основа), при чему су испоштовани принципи: научности (тј. да ли и како подијелити тему или је реализовати у континуитету), актуелизације (по приоритетима: нпр. које су теме погодне за конкретно годишње доба, тј. водећи рачуна о временским условима), дедуктивности (од општег ка појединачном), систематичности и поступности, диференцијације и интеграције (унутар самог наставног предмета али и са другим наставним предметима)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00496" y="714356"/>
            <a:ext cx="4680520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Годишњи оријентациони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 програмских садржаја</a:t>
            </a:r>
          </a:p>
          <a:p>
            <a:pPr algn="ctr"/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(наставна област/тема) и оријентациони број часова за реализацију истих.</a:t>
            </a:r>
            <a:endParaRPr lang="en-GB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86116" y="1571612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7636615" y="2533175"/>
            <a:ext cx="78353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395536" y="0"/>
            <a:ext cx="8352928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23528" y="692696"/>
            <a:ext cx="4608512" cy="24482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Планирање:   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оперативно;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тематско;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дневно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(временски период; дефинисање исхода учења; метода и облика рада; наставних средстава и извора учења;  садржаја и активности; остварености исхода учења)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9512" y="3356992"/>
            <a:ext cx="4320480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Припремање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конкретизација, тј. осмишљавање сценарија часа/часова; избор начина рада;  попис активности ученика и наставника за одређени час/часове; начин провјере остварености исхода учења и др.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57818" y="714356"/>
            <a:ext cx="3240360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Оперативни план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шта намјеравам да остварим за конкретну тему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(исходи учења)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који су ми садржаји погодни, шта ми је потребно, како ћу то остварити.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3429000"/>
            <a:ext cx="3926810" cy="28083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Праћење</a:t>
            </a:r>
            <a:r>
              <a:rPr lang="sr-Cyrl-RS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нивоа: нпр. мотивације, интересовања, рада и напредовања ученика; остварености исхода учења који доприносе развоју животних вјештина, способности и компетенција ученика и др.</a:t>
            </a:r>
          </a:p>
          <a:p>
            <a:pPr algn="ctr"/>
            <a:r>
              <a:rPr lang="sr-Cyrl-RS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су наредног планирања.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72000" y="908720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5400000">
            <a:off x="3203848" y="2996952"/>
            <a:ext cx="43204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12671853">
            <a:off x="5043052" y="2938776"/>
            <a:ext cx="1008112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6200000">
            <a:off x="3853630" y="2927224"/>
            <a:ext cx="428628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42844" y="260648"/>
            <a:ext cx="8749636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планирању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процеса учења и поучавања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наставник се, поред осталог, руководи и сљедећим питањима: </a:t>
            </a: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је циљ/су циљеви учења и поучавања (нпр. развој конкретних компетенција и животних вјештина)?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су очекивани ефекти/исходи учења (операционализација исхода учења на конкретна знања, способности и вјештине)?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ће се циљ/циљеви и исходи учења остварити?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ученици раде на часу (које активности обављају)?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којој мјери су активности ученика индивидуализиране, индивидуалне, тимске и групне, као и колико су разноврсне и сврсисходне у односу на предвиђени циљ и исходе учења? </a:t>
            </a:r>
          </a:p>
          <a:p>
            <a:pPr lvl="0"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које начине су уважене индивидуалне способности, могућности и искуства ученика, као и ранија сазнања? </a:t>
            </a:r>
          </a:p>
          <a:p>
            <a:pPr lvl="0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0"/>
            <a:ext cx="8750776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60648"/>
            <a:ext cx="8678198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које начине се остварује повезаност  актуелних исхода и садржаја учења са претходно оствареним исходима и садржајима учења из конкретног наставног предмета (унутарпредметна корелација), али и са исходима и садржајима учења из других наставних предмета (међупредметна корелација)?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Шта може бити тешкоћа у реализацији конкретног наставног часа?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Који се проблеми очекују и како се могу превазићи?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основу којих активности/показатеља ће ученици и наставник знати да је одређени наставни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ефикасно реалаизован, те да су остварени исходи учења?</a:t>
            </a:r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536462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Мултидисциплинарност и разноликост исхода и садржаја учења захтијевају активнији и оригиналнији приступ у методичкој организацији наставног часа Природе и друштва.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циљу достизања што вишег нивоа остварености исхода учења потребно је: </a:t>
            </a: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комбиновати текст, слику, графички приказ, илустрацију, анимацију, звук, очиглендна средства и слично;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наставу не треба свести на предавање, преписивање, допуњавање и слично; 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досљедно и функционално примјењивати савремене моделе наставе;</a:t>
            </a:r>
          </a:p>
          <a:p>
            <a:pPr lvl="0" algn="just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омогућити развој мотивације, интересовања, радозналости, критичког мишљења, стваралачки и тимски рад, реалну слику о себи, ненасилну комуникацију, емпатију и друге животне вјештине и компетенције. </a:t>
            </a:r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24936" cy="7647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 - природа и друштво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НПП за основну школу - законска регулатива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за наставне предмете у првој тријади, четвртом и петом разреду основне школе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(развијени и предложени од стране Републичког педагошког завода, уз сагласност за примјену од стране Министарства просвјете и културе Републике Српске – јули/август 2021. године,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Службени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гласник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број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__/21 и сајт Републичког педагошког завода),</a:t>
            </a:r>
          </a:p>
          <a:p>
            <a:pPr algn="just"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Дидактичко-методичка упутства и препоруке за реализацију програма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(у склопу наставних програма за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конкретан наставни предмет),</a:t>
            </a:r>
          </a:p>
          <a:p>
            <a:pPr algn="just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Приручници са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дидактичко-методичким препорукама за остваривање програма првог, другог и трећег разреда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(сајт Републичког педагошког завода).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6427112"/>
            <a:ext cx="32403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332656"/>
            <a:ext cx="8784976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Досљедно и функционално примјењивати савремене дидактичко – методичке моделе наставе: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мултимедијалну наставу,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пројектну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наставу на три нивоа сложености,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проблемску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егземпларну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тимску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програмирану наставу,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интерактивану индивидуализирану наставу и др. </a:t>
            </a:r>
          </a:p>
          <a:p>
            <a:pPr lvl="0" algn="just"/>
            <a:endParaRPr lang="sr-Cyrl-RS" sz="20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92867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Иновирани наставни програми - планирање и припремање процеса учења и поучавања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856984" cy="666936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CS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наставе различитих нивоа сложености</a:t>
            </a: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sr-Cyrl-CS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Cyrl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3528" y="1196751"/>
          <a:ext cx="8568952" cy="5091957"/>
        </p:xfrm>
        <a:graphic>
          <a:graphicData uri="http://schemas.openxmlformats.org/drawingml/2006/table">
            <a:tbl>
              <a:tblPr/>
              <a:tblGrid>
                <a:gridCol w="1368152"/>
                <a:gridCol w="7200800"/>
              </a:tblGrid>
              <a:tr h="411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Наставне етапе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Припремне 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идентификације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нивоа и структура знања ученика у одјељењу ‒ примјеном дијагностичког теста или према оцјени школског успјеха из наставног предмета;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припрема вјежби различитих нивоа сложености;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обезбјеђивање материјално-техничких услова за рад;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утврђивање појединачних резултата претходног </a:t>
                      </a: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вјежбања, ...;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Заједничке уводне </a:t>
                      </a: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наставне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упознавање нових појмова и осталих садржаја, кључних за схватање програмске материје;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формирање парова и/или група за кооперативно тандемско или групно учење у оквиру одговарајућег или блиског нивоа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подјела одговарајућих вјежби;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показивање начина комуникације и осталих видова тандемског или групног учења, 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Интерактивни рад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тандемски или групни на диференцираним вјежбама, уз тражење повремене наставникове помоћи, ....;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Кооперативно вредновање одговора и рјешења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узајамно-тандемско, самовредновање, наставниково вредновање и њихова комбинација;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Завршне заједничке активности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презентација најуспјешнијих резултата вјежбања;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осврт на начин и ток вјежбања и вредновања;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одређивање типа наредне вјежбе;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02870" algn="l"/>
                        </a:tabLst>
                      </a:pPr>
                      <a:r>
                        <a:rPr lang="sr-Cyrl-R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евентуално задавање диференцираних домаћих задатака.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6953071" y="6021288"/>
            <a:ext cx="1810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188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Илић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1999,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88‒89).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76672"/>
            <a:ext cx="8784976" cy="624132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тандемски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диференцираним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задацима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Природа и друштво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089053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323528" y="1628800"/>
          <a:ext cx="8280920" cy="4405278"/>
        </p:xfrm>
        <a:graphic>
          <a:graphicData uri="http://schemas.openxmlformats.org/drawingml/2006/table">
            <a:tbl>
              <a:tblPr/>
              <a:tblGrid>
                <a:gridCol w="1872208"/>
                <a:gridCol w="6408712"/>
              </a:tblGrid>
              <a:tr h="44052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 наставе различитих нивоа сложености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Заједничке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уводне активности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(10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садржаја учења и истицање исхода </a:t>
                      </a:r>
                      <a:endParaRPr lang="sr-Cyrl-RS" sz="2000" dirty="0" smtClean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                  учења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3.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Интерактивни тандемски рад (у оквиру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групе)</a:t>
                      </a:r>
                    </a:p>
                    <a:p>
                      <a:pPr marL="457200" lvl="0" indent="-4572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sr-Cyrl-BA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диференцираним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задацима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 </a:t>
                      </a: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BA" sz="2000" dirty="0" smtClean="0">
                          <a:latin typeface="Times New Roman"/>
                          <a:ea typeface="Times New Roman"/>
                        </a:rPr>
                        <a:t>Кооперативно </a:t>
                      </a:r>
                      <a:r>
                        <a:rPr lang="sr-Cyrl-BA" sz="2000" dirty="0">
                          <a:latin typeface="Times New Roman"/>
                          <a:ea typeface="Times New Roman"/>
                        </a:rPr>
                        <a:t>вредновање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(1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5.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Повратна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информација (</a:t>
                      </a:r>
                      <a:r>
                        <a:rPr lang="sr-Cyrl-RS" sz="2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 мин</a:t>
                      </a:r>
                      <a:r>
                        <a:rPr lang="bs-Latn-BA" sz="20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2000" dirty="0" smtClean="0">
                          <a:latin typeface="Times New Roman"/>
                          <a:ea typeface="Times New Roman"/>
                        </a:rPr>
                        <a:t>6.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20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2000" dirty="0" smtClean="0">
                          <a:latin typeface="Times New Roman"/>
                          <a:ea typeface="Times New Roman"/>
                        </a:rPr>
                        <a:t>Завршне </a:t>
                      </a:r>
                      <a:r>
                        <a:rPr lang="bs-Latn-BA" sz="2000" dirty="0">
                          <a:latin typeface="Times New Roman"/>
                          <a:ea typeface="Times New Roman"/>
                        </a:rPr>
                        <a:t>заједничке активности (5 мин)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1016703"/>
            <a:ext cx="78878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мијењају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Омогућити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бирају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рјешавати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унутар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одређене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прелазак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наредни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пажљиво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једни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слободно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саопштавају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уочавају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грешке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јасно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изношење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аргумената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Инсистирати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изражавају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пуном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реченицом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12968" cy="64807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52628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165304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972628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Навикавати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савјесно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поштено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извршавају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своје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обавезе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гледају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рјешења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дође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вријеме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учествују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међусобно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правично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коригују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ненасилно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комуницирају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поштовање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свачијих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индивидуалних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могућности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Подстицати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бодрити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хвалити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усмјеравати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корекцију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евентуалних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грешака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активирати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стидљивији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мање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знају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осјетили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важним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доживјели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успјех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раду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Ученике који дају погрешне одговоре треба наводити подпитањима да сами уоче грешку, да је исправе и саопште тачан одговор. Стрпљиво их чекати, па ако не успију дати тачан одговор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s-Latn-BA" sz="2000" dirty="0" smtClean="0">
                <a:latin typeface="Times New Roman" pitchFamily="18" charset="0"/>
                <a:cs typeface="Times New Roman" pitchFamily="18" charset="0"/>
              </a:rPr>
              <a:t> онда питати друге ученике. Тек ако нико не зна одговор онда наставник даје појашњење.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036496" cy="702940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4807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9552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1560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769308"/>
            <a:ext cx="8072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sr-Cyrl-C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интерактивне проблемске наставе</a:t>
            </a:r>
          </a:p>
          <a:p>
            <a:pPr algn="ctr"/>
            <a:r>
              <a:rPr lang="sr-Cyrl-C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9512" y="1330033"/>
          <a:ext cx="8640961" cy="5051294"/>
        </p:xfrm>
        <a:graphic>
          <a:graphicData uri="http://schemas.openxmlformats.org/drawingml/2006/table">
            <a:tbl>
              <a:tblPr/>
              <a:tblGrid>
                <a:gridCol w="826528"/>
                <a:gridCol w="1714931"/>
                <a:gridCol w="6099502"/>
              </a:tblGrid>
              <a:tr h="441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Етапе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часа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Етапе рада на часу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Дескриптори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Уводни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Постављање </a:t>
                      </a: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и дефинисање проблема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наставник ствара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проблемску ситуацију;</a:t>
                      </a:r>
                      <a:endParaRPr lang="sr-Cyrl-RS" sz="1400" dirty="0" smtClean="0"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Tx/>
                        <a:buChar char="-"/>
                        <a:tabLst>
                          <a:tab pos="271780" algn="l"/>
                        </a:tabLst>
                      </a:pPr>
                      <a:r>
                        <a:rPr lang="sr-Cyrl-RS" sz="140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поставља проблемски задатак и подстиче: радозналост, пажњу, интересовање, мисаону напетост и мотивацију ученика;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Главни дио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Налажење принципа рјешења проблема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  <a:tab pos="291465" algn="l"/>
                        </a:tabLst>
                      </a:pPr>
                      <a:r>
                        <a:rPr lang="sr-Cyrl-CS" sz="1400" smtClean="0">
                          <a:latin typeface="Times New Roman"/>
                          <a:ea typeface="Calibri"/>
                        </a:rPr>
                        <a:t>-  ученици на основу претходних знања, самостално и цјеловито сагледавају проблем;</a:t>
                      </a:r>
                      <a:endParaRPr lang="en-US" sz="140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smtClean="0">
                          <a:latin typeface="Times New Roman"/>
                          <a:ea typeface="Calibri"/>
                        </a:rPr>
                        <a:t>- ученици самостално наводе хипотезе;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Декомпозиција проблема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разлажу глобални проблем </a:t>
                      </a:r>
                      <a:r>
                        <a:rPr lang="sr-Cyrl-CS" sz="1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на</a:t>
                      </a:r>
                      <a:r>
                        <a:rPr lang="sr-Cyrl-CS" sz="1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уже проблеме;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међусобно расправљају и супротстављају мишљења и ставове; 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наставник из другог плана руководи часом тако да ученици буду максимално активни;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Рјешавање проблема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провјеравају хипотезе;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-3302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ученици понављају раније усвојене наставне садржаје (ради повезивања са новим) и тако стичу нова знања;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>
                          <a:latin typeface="Times New Roman"/>
                          <a:ea typeface="Calibri"/>
                        </a:rPr>
                        <a:t>Општи закључак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схватање суштине проблема, тј. ученици долазе до суштине проблема;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Завршни дио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Примјена закључака у новим ситуацијама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1590" algn="l"/>
                          <a:tab pos="11176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кроз задавање новог проблема истог типа, тј. са неком новом непознаницом коју треба да ријеше, ученици вјежбају и утврђују знања; 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dirty="0">
                          <a:latin typeface="Times New Roman"/>
                          <a:ea typeface="Calibri"/>
                        </a:rPr>
                        <a:t>Домаћи задатак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47501" marR="47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1780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наставник унапријед треба добро осмислити домаћи задатак ‒ проблем, а не да му је то рутински посао;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lang="sr-Cyrl-CS" sz="1400" dirty="0" smtClean="0">
                          <a:latin typeface="Times New Roman"/>
                          <a:ea typeface="Calibri"/>
                        </a:rPr>
                        <a:t>- давање јасних упутстава ученицима за рад код куће.</a:t>
                      </a: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1463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Вилотијевић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2000)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501" marR="47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0"/>
            <a:ext cx="8928992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 smtClean="0"/>
              <a:t> </a:t>
            </a:r>
            <a:endParaRPr lang="en-US" sz="2000" dirty="0" smtClean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34" y="1772816"/>
          <a:ext cx="8286808" cy="4248472"/>
        </p:xfrm>
        <a:graphic>
          <a:graphicData uri="http://schemas.openxmlformats.org/drawingml/2006/table">
            <a:tbl>
              <a:tblPr/>
              <a:tblGrid>
                <a:gridCol w="1771329"/>
                <a:gridCol w="6515479"/>
              </a:tblGrid>
              <a:tr h="42484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 smtClean="0">
                          <a:latin typeface="Times New Roman"/>
                          <a:ea typeface="Times New Roman"/>
                        </a:rPr>
                        <a:t> 1)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Заједничке уводне активности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sr-Latn-RS" sz="1800" dirty="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Најава </a:t>
                      </a:r>
                      <a:r>
                        <a:rPr lang="sr-Cyrl-RS" sz="1800" dirty="0">
                          <a:latin typeface="Times New Roman"/>
                          <a:ea typeface="Times New Roman"/>
                        </a:rPr>
                        <a:t>садржаја учења и истицање исхода учења </a:t>
                      </a: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/>
                          <a:ea typeface="Times New Roman"/>
                        </a:rPr>
                        <a:t>                  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 smtClean="0">
                          <a:latin typeface="Times New Roman"/>
                          <a:ea typeface="Times New Roman"/>
                        </a:rPr>
                        <a:t>Формирање </a:t>
                      </a:r>
                      <a:r>
                        <a:rPr lang="sr-Cyrl-CS" sz="1800" dirty="0">
                          <a:latin typeface="Times New Roman"/>
                          <a:ea typeface="Times New Roman"/>
                        </a:rPr>
                        <a:t>група и упутства за интерактивни рад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 </a:t>
                      </a:r>
                      <a:endParaRPr lang="sr-Cyrl-RS" sz="18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/>
                          <a:ea typeface="Times New Roman"/>
                        </a:rPr>
                        <a:t>                   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3мин)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BA" sz="1800" dirty="0" smtClean="0">
                          <a:latin typeface="Times New Roman"/>
                          <a:ea typeface="Times New Roman"/>
                        </a:rPr>
                        <a:t>Увод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ученика у </a:t>
                      </a:r>
                      <a:r>
                        <a:rPr lang="sr-Cyrl-BA" sz="1800" dirty="0" smtClean="0">
                          <a:latin typeface="Times New Roman"/>
                          <a:ea typeface="Times New Roman"/>
                        </a:rPr>
                        <a:t>рад -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рјешавање проблема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(2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Интерактивни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рад </a:t>
                      </a:r>
                      <a:r>
                        <a:rPr lang="sr-Cyrl-BA" sz="1800" dirty="0">
                          <a:latin typeface="Times New Roman"/>
                          <a:ea typeface="Times New Roman"/>
                        </a:rPr>
                        <a:t>група на рјешавању проблема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 (10)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Повратна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информација  (15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sr-Cyrl-CS" sz="1800" dirty="0" smtClean="0">
                          <a:latin typeface="Times New Roman"/>
                          <a:ea typeface="Times New Roman"/>
                        </a:rPr>
                        <a:t>Завршне</a:t>
                      </a:r>
                      <a:r>
                        <a:rPr lang="bs-Latn-BA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заједничке</a:t>
                      </a:r>
                      <a:r>
                        <a:rPr lang="bs-Latn-BA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активности</a:t>
                      </a:r>
                      <a:r>
                        <a:rPr lang="bs-Latn-BA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s-Latn-BA" sz="1800" dirty="0">
                          <a:latin typeface="Times New Roman"/>
                          <a:ea typeface="Times New Roman"/>
                        </a:rPr>
                        <a:t>(5 мин)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0"/>
            <a:ext cx="9144000" cy="69127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16632"/>
            <a:ext cx="8856984" cy="7920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рирода и друштва 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000232" y="1024343"/>
            <a:ext cx="4572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000" b="1" dirty="0" smtClean="0"/>
              <a:t> </a:t>
            </a:r>
            <a:endParaRPr lang="en-US" sz="2000" dirty="0" smtClean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916054" y="0"/>
            <a:ext cx="2279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1463" algn="l"/>
              </a:tabLst>
            </a:pPr>
            <a:r>
              <a:rPr kumimoji="0" lang="sr-Cyrl-C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57158" y="1628800"/>
          <a:ext cx="8535322" cy="4741128"/>
        </p:xfrm>
        <a:graphic>
          <a:graphicData uri="http://schemas.openxmlformats.org/drawingml/2006/table">
            <a:tbl>
              <a:tblPr/>
              <a:tblGrid>
                <a:gridCol w="1685745"/>
                <a:gridCol w="6849577"/>
              </a:tblGrid>
              <a:tr h="4741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Ток интерактивне</a:t>
                      </a: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проблемске</a:t>
                      </a:r>
                      <a:r>
                        <a:rPr lang="bs-Latn-BA" sz="1800" b="1" dirty="0" smtClean="0">
                          <a:latin typeface="Times New Roman"/>
                          <a:ea typeface="Times New Roman"/>
                        </a:rPr>
                        <a:t> наставе</a:t>
                      </a:r>
                      <a:endParaRPr lang="sr-Cyrl-RS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>
                          <a:latin typeface="Times New Roman"/>
                          <a:ea typeface="Times New Roman"/>
                        </a:rPr>
                        <a:t> (модел</a:t>
                      </a:r>
                      <a:r>
                        <a:rPr lang="sr-Cyrl-RS" sz="1800" b="1" baseline="0" dirty="0" smtClean="0">
                          <a:latin typeface="Times New Roman"/>
                          <a:ea typeface="Times New Roman"/>
                        </a:rPr>
                        <a:t> 2)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Увод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рјешавање проблема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 </a:t>
                      </a:r>
                      <a:r>
                        <a:rPr lang="sr-Cyrl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рјешавању уводног проблема – проблемски </a:t>
                      </a:r>
                      <a:endParaRPr lang="sr-Cyrl-BA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дијалог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Стварање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проблемске ситуације. Постављање и </a:t>
                      </a:r>
                      <a:endParaRPr lang="sr-Cyrl-C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дефинисање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проблема.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(5 мин)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Декомпозиција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проблема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рјешавања проблема 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  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Откривање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наслова </a:t>
                      </a:r>
                      <a:r>
                        <a:rPr lang="sr-Cyrl-R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садржаја учења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истицање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исхода</a:t>
                      </a: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учења (2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резултата и извођење закључка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  </a:t>
                      </a:r>
                      <a:r>
                        <a:rPr lang="sr-Latn-C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Корак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</a:t>
                      </a:r>
                      <a:r>
                        <a:rPr lang="sr-Latn-C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Примјена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закључака у новим ситуацијама </a:t>
                      </a:r>
                      <a:endParaRPr lang="sr-Cyrl-R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интерактивни рад у групи) </a:t>
                      </a: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мин)</a:t>
                      </a: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  Корак</a:t>
                      </a:r>
                      <a:r>
                        <a:rPr lang="sr-Cyrl-C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</a:t>
                      </a:r>
                      <a:r>
                        <a:rPr lang="sr-Cyrl-RS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Повратна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информација  (10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C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Корак - Завршне</a:t>
                      </a:r>
                      <a:r>
                        <a:rPr lang="bs-Latn-BA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заједничке </a:t>
                      </a: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</a:t>
                      </a:r>
                      <a:r>
                        <a:rPr lang="bs-Latn-B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(5 мин)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2966" marR="629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404664"/>
            <a:ext cx="8856984" cy="645333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24936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b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142984"/>
            <a:ext cx="82868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bs-Latn-BA" sz="2400" b="1" dirty="0" smtClean="0"/>
              <a:t> </a:t>
            </a:r>
            <a:endParaRPr lang="sr-Cyrl-RS" sz="2400" b="1" dirty="0" smtClean="0"/>
          </a:p>
          <a:p>
            <a:endParaRPr lang="en-US" sz="2400" dirty="0" smtClean="0"/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Подстицати све ученике да активно учествују у раду: да пажљиво слушају и поштују једни друге, да слободно саопштавају своје одговоре, мишљења и ставове без страха од грешке и исмијавања. 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уочавају и коригују како своје тако и грешке других ученика уз јасно изношење аргумената зашто тако мисле.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директно учествују у избору представника групе.</a:t>
            </a:r>
          </a:p>
          <a:p>
            <a:pPr lvl="0"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Да активно учествују у раду групе (да се договарају, усаглашавају, да ненасилно комуницирају уз поштовање свачијих индивидуалних способности и могућности).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548680"/>
            <a:ext cx="8856984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86409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проблемска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-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нивоа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сложености</a:t>
            </a:r>
            <a:r>
              <a:rPr lang="sr-Cyrl-RS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bs-Latn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интерактивни рад </a:t>
            </a:r>
            <a:r>
              <a:rPr lang="sr-Cyrl-B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на рјешавању проблема</a:t>
            </a:r>
            <a:r>
              <a:rPr lang="sr-Cyrl-R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1172632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Смјернице наставницима:</a:t>
            </a:r>
          </a:p>
          <a:p>
            <a:pPr lvl="0" algn="just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Подстицати ученике на рад, бодрити их, хвалити и усмјеравати на корекцију евентуалних грешака.</a:t>
            </a:r>
          </a:p>
          <a:p>
            <a:pPr lvl="0"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Представници група не требају бити најбољи ученици из те групе, потребно је активирати оне ученике који су стидљивији, тиши и мање знају како би се осјетили важним и доживје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успјех у раду.</a:t>
            </a:r>
          </a:p>
          <a:p>
            <a:pPr lvl="0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Ученике који дају погрешне одговоре треба наводити по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питањима да сами уоче грешку, да је исправе и саопште тачан одговор. Стрпљиво их чекати, па ако не успију дати тачан одговор онда питати друге ученике. Тек ако нико не зна одговор онда наставник даје појашњење.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352928" cy="6364088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22214" cy="59772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39552" y="908720"/>
            <a:ext cx="4464496" cy="26642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Планиране и дефинисане мјере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и иновирање наставних планова и програма - исходи учења и цјеловит развој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Промјене у организацији наставе с циљем веће подршке развоју и учењу ученика.</a:t>
            </a:r>
          </a:p>
          <a:p>
            <a:pPr>
              <a:buFont typeface="Wingdings" pitchFamily="2" charset="2"/>
              <a:buChar char="q"/>
            </a:pP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компетенција ученика за живот у 21. вијеку.</a:t>
            </a:r>
          </a:p>
          <a:p>
            <a:pPr>
              <a:buFont typeface="Wingdings" pitchFamily="2" charset="2"/>
              <a:buChar char="q"/>
            </a:pP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en-GB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88024" y="1268760"/>
            <a:ext cx="3888432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r-Cyrl-R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 за основну школу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прву тријаду</a:t>
            </a: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програми за четврти и пети разред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 планови и програми за ученике са сметњама у развоју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573016"/>
            <a:ext cx="4104456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B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Фокус је на примјени савремених модела наставе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који се темеље на подстицању: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искуственог, интерактивног и истраживачког  учења;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развоја  кључних компетнција и животних вјештина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(критичко мишљење, комуникацијске вјештине, управљање емоцијама, друштвену одговорност, изградњу односа);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функционалног знања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организације и реализације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интегрисане наставе и тематског приступа </a:t>
            </a:r>
            <a:r>
              <a:rPr lang="sr-Cyrl-B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just"/>
            <a:endParaRPr lang="en-GB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9952" y="3501008"/>
            <a:ext cx="5004048" cy="30243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Развијање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наставних програма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заснованих на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исходима учења и др.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 тријади: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вјежбање; обезбјеђивање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стимулативног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окружења;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 као организациона јединица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Развијање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факултативних програма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развијања и подржавања интересовања ученика.</a:t>
            </a:r>
          </a:p>
          <a:p>
            <a:pPr algn="ctr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Организација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факултативне наставе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прве, друге и треће тријаде и др.</a:t>
            </a:r>
            <a:endParaRPr lang="en-GB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Curved Left Arrow 19"/>
          <p:cNvSpPr/>
          <p:nvPr/>
        </p:nvSpPr>
        <p:spPr>
          <a:xfrm rot="16603647">
            <a:off x="4808778" y="433261"/>
            <a:ext cx="731520" cy="1216152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Right Arrow 20"/>
          <p:cNvSpPr/>
          <p:nvPr/>
        </p:nvSpPr>
        <p:spPr>
          <a:xfrm rot="5400000">
            <a:off x="4038671" y="2612809"/>
            <a:ext cx="594527" cy="1469908"/>
          </a:xfrm>
          <a:prstGeom prst="curvedRightArrow">
            <a:avLst>
              <a:gd name="adj1" fmla="val 45726"/>
              <a:gd name="adj2" fmla="val 86940"/>
              <a:gd name="adj3" fmla="val 4674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215953">
            <a:off x="8674410" y="3102977"/>
            <a:ext cx="439145" cy="983719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496944" cy="64291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529690"/>
            <a:ext cx="82153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интерактивног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разликујемо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више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модалитета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интергрупно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интрагрупно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3)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наставниково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4)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екстерно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Suzić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2005,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639).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остварује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посматрањем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напретка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погледу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учешће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кооперативним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примјену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аутентичног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процјењивања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вођења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биљешки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прикупљања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ученичких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коришћења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нестандардизованих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есејских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задатака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Palincsar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1998).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643050"/>
            <a:ext cx="8215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Увођењем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иновативних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захтјева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пиступ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праћењу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квалитета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контексту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долази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подразумјева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вредновање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5760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07504" y="188640"/>
            <a:ext cx="8856984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214422"/>
            <a:ext cx="83901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ритеријско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оцјењивање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„[...]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поређењу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самим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собом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тј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мјери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колико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− 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почетку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завршило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овај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начин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повећава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интринстичка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жеља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уради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боље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дакле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циљеви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који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постићи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постављају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однос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сваког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понаособ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−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узимајући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његово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претходно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ефикасних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развијености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итд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узме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обзир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о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рачуна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могуће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је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извршити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успјешну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индивидуализацију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учења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(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Стојаковић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2000,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61).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352928" cy="5760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260648"/>
            <a:ext cx="9144000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5714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785794"/>
            <a:ext cx="82153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Одлике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критеријског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оцјењивања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Рајлић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2003, 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303)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2910" y="1428734"/>
          <a:ext cx="8215370" cy="4304523"/>
        </p:xfrm>
        <a:graphic>
          <a:graphicData uri="http://schemas.openxmlformats.org/drawingml/2006/table">
            <a:tbl>
              <a:tblPr/>
              <a:tblGrid>
                <a:gridCol w="3588136"/>
                <a:gridCol w="4627234"/>
              </a:tblGrid>
              <a:tr h="406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Критеријско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Традиционално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Одвија се стално, кумулативно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Одвија се повремено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Одсликава различитост приступа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Заснива се на једном приступу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критеријумима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нормативима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>
                          <a:latin typeface="Times New Roman"/>
                          <a:ea typeface="Calibri"/>
                        </a:rPr>
                        <a:t>Засновано на развоју и напредовању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знању чињеница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 smtClean="0">
                          <a:latin typeface="Times New Roman"/>
                          <a:ea typeface="Calibri"/>
                        </a:rPr>
                        <a:t>Засновано </a:t>
                      </a: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на индивидуализацији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Засновано на групи у односу на просјечног ученика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6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У процесу оцјењивања укључени ученици и родитељи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Оцјењује сам н</a:t>
                      </a:r>
                      <a:r>
                        <a:rPr lang="sr-Cyrl-RS" sz="2000" dirty="0">
                          <a:latin typeface="Times New Roman"/>
                          <a:ea typeface="Calibri"/>
                        </a:rPr>
                        <a:t>а</a:t>
                      </a:r>
                      <a:r>
                        <a:rPr lang="bs-Latn-BA" sz="2000" dirty="0">
                          <a:latin typeface="Times New Roman"/>
                          <a:ea typeface="Calibri"/>
                        </a:rPr>
                        <a:t>ставник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0" y="188640"/>
            <a:ext cx="9144000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5714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626872"/>
            <a:ext cx="8462174" cy="517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би оцјењивање позитивно утицало на квалитет рада ученика у интерактивној настави неопходно је: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„1. остварити  позитивне помаке у раду − активности,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избјећи казну за неуспјех, </a:t>
            </a:r>
            <a:endParaRPr lang="sr-Cyrl-R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остварити социјалну помоћ или сарадњу“</a:t>
            </a:r>
            <a:r>
              <a:rPr lang="sr-Cyrl-R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(Сузић, 1998, стр. 143).</a:t>
            </a:r>
            <a:r>
              <a:rPr lang="sr-Latn-C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sr-Cyrl-R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sr-Latn-C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сходи учења који су дефинисани у Наставном плану и програму „представљају за наставника путоказ или основу за избор адекватних садржаја, метода, облика, средстава, дидактичког материјала и опреме за наставни рад, као и избор начина праћења, процјењивања и вредновања рада ученика и ефикасности васпитно-образовног процеса.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87016" y="285728"/>
            <a:ext cx="8856984" cy="6429396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Оцјењивање у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нтерактивн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ој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en-U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RS" sz="27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природе и друштва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sr-Cyrl-R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142984"/>
            <a:ext cx="853589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Оцјењивање засновано на исходима учења је индивидуализовано оцјењивање. Под њим се подразумијева праћење активности и развоја сваког појединог ученика на путу ка дефинисаном исходу.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Остварени резултати на том путу се не пореде са резултатима других ученика у одјељењу, разреду или школи, него са претходно утврђеним личним резултатима, критеријумима или стандардима за сваку оцјену.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процесу оцјењивања рада и развоја ученика врло је важно прецизно утврдити тешкоће које је ученик имао на путу остваривања дефинисаног исхода, те му на адекватан начин пружити помоћ и подршку за додатне напоре у савладавању  тих тешкоћа“</a:t>
            </a:r>
            <a:r>
              <a:rPr lang="sr-Cyrl-R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(Гајић, 2009. стр. 290). </a:t>
            </a:r>
            <a:endParaRPr lang="sr-Cyrl-RS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" algn="l"/>
                <a:tab pos="457200" algn="l"/>
                <a:tab pos="2986088" algn="ctr"/>
                <a:tab pos="4714875" algn="l"/>
              </a:tabLst>
            </a:pPr>
            <a:r>
              <a:rPr lang="sr-Latn-C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смије се заборавити да је оцјена искључиво у функцији повратне информације ученику, његовом родитељу/старатељу, одјељењу и наставнику о томе колико је ученик напредовао</a:t>
            </a:r>
            <a:r>
              <a:rPr lang="sr-Cyrl-R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16632"/>
            <a:ext cx="8784976" cy="6741368"/>
          </a:xfrm>
          <a:prstGeom prst="horizontalScroll">
            <a:avLst>
              <a:gd name="adj" fmla="val 719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893652" cy="5486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14282" y="642918"/>
            <a:ext cx="864399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R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едагошк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радионицa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подразумијева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којој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ученици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играњем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улога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презентацијом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читањем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цртањем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други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начин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активно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раде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наставним</a:t>
            </a:r>
            <a:r>
              <a:rPr kumimoji="0" lang="sr-Cyrl-R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саджајима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самостално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,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међусобној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интеракцији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уз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помоћ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наставника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остварујући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циљеве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ea typeface="TimesNewRomanPSMT" charset="-52"/>
                <a:cs typeface="Times New Roman" pitchFamily="18" charset="0"/>
              </a:rPr>
              <a:t>и исходе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учења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 charset="-52"/>
                <a:cs typeface="Times New Roman" pitchFamily="18" charset="0"/>
              </a:rPr>
              <a:t>. </a:t>
            </a: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Главно обиљежје радионице је кружна комуникација: учесници дијеле своја искуства смјештени у круг, тако да свако види свакога.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Улога наставника као водитеља је подстицање и олакшавање размјене искустава дјеце.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За радионице је потренбно веома мало материјала и прибора, али много креативности.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Како се дјеца обично везују уз простор игре и учења, најважније је да им се омогући да и они сами учествују у креирању простора, изради предмета итд. На тај начин се ствара осјећај узајамне помоћи, повезаности, сарадње и поштовања и угодна атмосфера у групи. (Станојловић,1999).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784976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644" cy="5486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lang="sr-Cyrl-C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васпитног рада у одјељењској заједници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552" y="1139613"/>
            <a:ext cx="80648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Начин извођења радионице најближи је организацији групног облика васпитно-образовног рада.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Оне могу бити креативне и едукативне: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а)    когнитивне и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б) превентивне (усмјерене на развој личности, идентитета, изражавање, сазнање о себи и другима итд).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Радионице између осталих педагошких циљева подстичу сарадњу у тиму, изражавање свог става, уважавање другачијег става, вјештина комуникације. 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Од велике важности је лична ученикова активност, што је и одлика активне наставе (Станојловић,1999).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Cyrl-R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NewRomanPSMT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332656"/>
            <a:ext cx="8678198" cy="652534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4348" y="0"/>
            <a:ext cx="7920880" cy="54868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 ЗАЈЕДНИЦИ</a:t>
            </a:r>
            <a:br>
              <a:rPr lang="sr-Cyrl-C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000100" y="857734"/>
            <a:ext cx="750099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sr-Cyrl-CS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lang="sr-Cyrl-CS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sr-Cyrl-CS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Као три основне фазе едукативне радионице наводе се: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уводном дијелу често се користе активности које називамо ледоломцима а које имају за циљ: упознавање, припрему у виду емоционалног, социјалног и когнитивног загријавања, ментално усмјеравање и давања инструкција.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Главни дио радионичког процеса одвија се путем индивидуалног рада, рада у пару и у групи, што доприноси међусобној сарадњи и квалитетнијим сазнањима.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228600" algn="l"/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Завршни дио радионице најчешће се заокружује резимеом на задату тему уз могућност завршног коментара гдје се свачије мишљење поштује и уважава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0"/>
            <a:ext cx="8893652" cy="7143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712968" cy="6508104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571472" y="1207863"/>
            <a:ext cx="81439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Један од битних услова за примјену радионичког приступа у васпитно-образовном раду је да наставник преузиме нове и снажније улоге: планера, организатора и партнера у комуникацији, као и функцију у активирању и мотивацији ученика: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на активирању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 учења започиње акцијом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уважава и прихвата иницијативу учесника;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разумијевање за неуобичајне ставове и погрешке;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подстиче учеснике да постављају питања;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посебна пажња посвећена процесу настајања продуката активности (заједнички рад, јавна презентација...);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ствара услове за искуствено учење које подразумијева интеракцију и размјену у групи (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Ибидем,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1999).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8936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 педагошких радионица у оквиру 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sr-Cyrl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аспитног рада у одјељењској заједници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188640"/>
            <a:ext cx="8640960" cy="6247456"/>
          </a:xfrm>
          <a:prstGeom prst="horizontalScroll">
            <a:avLst>
              <a:gd name="adj" fmla="val 8121"/>
            </a:avLst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36904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6704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79512" y="836712"/>
            <a:ext cx="4463926" cy="29494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Једна од мјера Акционог плана реформских процеса је 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Промјене у организацији наставе с циљем веће подршке развоју и учењу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у склопу активности у организацији наставе у првој тријади предвиђена је једна 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релативно нова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 за ученике, а то је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ченици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школама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Републици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започињу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обавезним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петнаестоминутним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вјежбањем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16016" y="1196752"/>
            <a:ext cx="4070826" cy="4303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циљем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подстицања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промјена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организацији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тријади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Републички педагошки завод је припремио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Приручник за наставнике </a:t>
            </a:r>
            <a:r>
              <a:rPr lang="sr-Latn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вјежбање/физичке активности на почетку наставног дана у 1. тријади. Модели вјежби за први, други и трећи разред основне школе</a:t>
            </a:r>
            <a:r>
              <a:rPr lang="sr-Latn-RS" sz="1600" dirty="0" smtClean="0">
                <a:solidFill>
                  <a:schemeClr val="tx1"/>
                </a:solidFill>
              </a:rPr>
              <a:t>)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Приручник је израђен с циљем пружања помоћи и подршке наставницима разредне наставе при креирању и осмишљавању реализације физичких активности и </a:t>
            </a:r>
            <a:r>
              <a:rPr lang="sr-Cyrl-R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 вјежбања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 ученицима првог, другог и трећег разреда.</a:t>
            </a:r>
            <a:endParaRPr lang="en-GB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512" y="3861048"/>
            <a:ext cx="4680520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Увођење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обавезног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почетку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сваког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наставног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дана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(а може и у неком другом термину)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распореду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значајан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искорак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напријед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побољшању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оптимизацији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здраво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срећно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одрастање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Петнаестоминутно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вјежбање</a:t>
            </a:r>
            <a:r>
              <a:rPr lang="sr-Cyrl-R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треба да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представља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осмишљену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што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дјеца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њој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уживају</a:t>
            </a:r>
            <a:r>
              <a:rPr lang="en-GB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Curved Left Arrow 19"/>
          <p:cNvSpPr/>
          <p:nvPr/>
        </p:nvSpPr>
        <p:spPr>
          <a:xfrm rot="17078393">
            <a:off x="4854209" y="163584"/>
            <a:ext cx="690177" cy="1411745"/>
          </a:xfrm>
          <a:prstGeom prst="curved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3411773">
            <a:off x="5062715" y="5220557"/>
            <a:ext cx="433871" cy="1406948"/>
          </a:xfrm>
          <a:prstGeom prst="curvedLeftArrow">
            <a:avLst>
              <a:gd name="adj1" fmla="val 50000"/>
              <a:gd name="adj2" fmla="val 84622"/>
              <a:gd name="adj3" fmla="val 3963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изичког и здравственог васпитања 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285720" y="1103646"/>
            <a:ext cx="85011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Функционално организовати и реализовати сваки дио часа (уводни, припремни, главни и завршни).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Ученике унапријед упозн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и са циљем и исходима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учења како би се и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мање активни ученици као и они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којима је неопходан додатни подстицај мотивисали за рад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самим тим и напредовали у складу са индивидуалним могућностим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а и способностима.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Избор вјежби вршити функционално и у складу са централним активностима (нпр. загријавање ручног зглоба).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 П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оштовати принцип систематичности, поступности и индуктивности у процесу учења и увјежбавања, како вјежби,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тако и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корака из кореографије и сл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ично.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260648"/>
            <a:ext cx="8784976" cy="6597352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309320"/>
            <a:ext cx="252028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7584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itle 5"/>
          <p:cNvSpPr txBox="1">
            <a:spLocks/>
          </p:cNvSpPr>
          <p:nvPr/>
        </p:nvSpPr>
        <p:spPr>
          <a:xfrm>
            <a:off x="107504" y="116632"/>
            <a:ext cx="8568952" cy="66916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Смјернице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наставницима</a:t>
            </a:r>
            <a:r>
              <a:rPr kumimoji="0" lang="sr-Cyrl-R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реализацију</a:t>
            </a: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физичког и здравственог васпитања </a:t>
            </a:r>
            <a:endParaRPr kumimoji="0" lang="sr-Cyrl-R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395536" y="1041899"/>
            <a:ext cx="83913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нсистирати да ученици правилно изводе сваки покрет, скрећући им пажњу на важност бриге о сигурности и здрављу тијела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R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складу са специфичностима наставних садржаја и дефинисаним исходима учења у НПП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ученика развијати животне вјештине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управљање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емоцијама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комуникација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друштвена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одговорност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мишљење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кључне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(нпр. друштвене одговорности)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 би им се омогућило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напредовање (у свим сегментима: емоционалном, социјалном, физичком,...) у складу са индивидуалним могућностима</a:t>
            </a:r>
            <a:r>
              <a:rPr lang="sr-Cyrl-C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457200" algn="l"/>
                <a:tab pos="498475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q"/>
              <a:tabLst>
                <a:tab pos="457200" algn="l"/>
                <a:tab pos="498475" algn="l"/>
              </a:tabLst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Завршни дио часа организовати тако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 </a:t>
            </a: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реализација активности доприноси одмору и лаганом напуштању простора)</a:t>
            </a:r>
            <a:r>
              <a:rPr kumimoji="0" lang="sr-Cyrl-CS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404664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3652" cy="72008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Радионица: 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Планирање и припремање наставног  процеса </a:t>
            </a:r>
            <a:b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(примјена с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авремени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х</a:t>
            </a:r>
            <a:r>
              <a:rPr lang="en-U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- методичких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модела</a:t>
            </a:r>
            <a:r>
              <a:rPr lang="sr-Cyrl-RS" sz="20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наставе)</a:t>
            </a:r>
            <a:endParaRPr lang="sr-Cyrl-RS" sz="20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1560" y="1052736"/>
            <a:ext cx="8064896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 у групама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Формирати 5 до 6 група (до 6 учесника у групи). 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Задаци за групе су различити, а групе могу имати и исти задатак.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Материјал за рад: НПП природе и друштва, НПП физичког и здравственог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васпитања, НПП васпитног рада у одјељењској заједници и Упутство за рад  у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групи.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- 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Вр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иј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еме предвиђено за рад је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60</a:t>
            </a:r>
            <a:r>
              <a:rPr lang="sr-Latn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 минута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 (рад у групи, извјештавање и</a:t>
            </a:r>
          </a:p>
          <a:p>
            <a:pPr marL="514350" indent="-514350"/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сумирање резултата рада групе).</a:t>
            </a:r>
            <a:endParaRPr lang="sr-Latn-RS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3528" y="3356992"/>
            <a:ext cx="8640960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Задаци за рад у групи</a:t>
            </a:r>
          </a:p>
          <a:p>
            <a:pPr marL="514350" indent="-514350" algn="ctr"/>
            <a:endParaRPr lang="sr-Cyrl-RS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и 4: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и друштво 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и 5: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 и здравствено васпитање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 algn="just"/>
            <a:r>
              <a:rPr lang="sr-Cyrl-R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и 6: У складу са Наставним планом и програмом осмислити писану</a:t>
            </a:r>
          </a:p>
          <a:p>
            <a:pPr marL="514350" indent="-514350" algn="just"/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припрему  за наставни час наставног предмета </a:t>
            </a:r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Васпитни рад у одјељењској</a:t>
            </a:r>
          </a:p>
          <a:p>
            <a:pPr marL="514350" indent="-514350" algn="just"/>
            <a:r>
              <a:rPr lang="sr-Cyrl-R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заједници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(примјена неког савременог </a:t>
            </a:r>
            <a:r>
              <a:rPr lang="sr-Cyrl-RS" dirty="0" smtClean="0">
                <a:solidFill>
                  <a:schemeClr val="tx1"/>
                </a:solidFill>
                <a:latin typeface="Times New Roman"/>
                <a:cs typeface="Times New Roman"/>
              </a:rPr>
              <a:t>дидактичко – методичког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модела наставе).</a:t>
            </a:r>
          </a:p>
          <a:p>
            <a:pPr marL="514350" indent="-514350"/>
            <a:endParaRPr lang="sr-Cyrl-R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83568" y="908720"/>
            <a:ext cx="7560840" cy="49685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§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да реализујемо наставу када немамо одговарајуће услове за наставу физичког и здравственог васпитања?</a:t>
            </a: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Настава се реализује у постојећим условима.</a:t>
            </a:r>
          </a:p>
          <a:p>
            <a:pPr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стално утицати на побољшање услова у школи, али када је то немогуће, прилагођавати се тренутним условима. 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Због тога се и врши планирање рада, како би се настава прилагодила тренутним условима. 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Битно је тежити остварењу циља наставе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Физичког и здравственог васпитања,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 начини остварења исхода учења могу бити и различити.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83568" y="1340768"/>
            <a:ext cx="7272808" cy="4536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ли је обавезна спортска опрема?</a:t>
            </a:r>
          </a:p>
          <a:p>
            <a:pPr algn="ctr"/>
            <a:endParaRPr lang="sr-Cyrl-R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 Спортска опрема за ученике је обавезна. Тако се остварује и васпитни циљ који се односи на: одговорност и правилан однос према настави; хигијенске услове и слично.</a:t>
            </a:r>
          </a:p>
          <a:p>
            <a:pPr algn="just">
              <a:buFont typeface="Arial" pitchFamily="34" charset="0"/>
              <a:buChar char="•"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да и наставник има спортску опрему, а уколико (из неких разлога) није у могућности да демонстрира вјежбе и начин рада на часу, обавезно траба да припреми ученика који ће бити демонстратор.</a:t>
            </a:r>
          </a:p>
          <a:p>
            <a:pPr algn="just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Потребно је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водити рачуна да на сваком часу буду различити ученици демонстратори.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504056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Питања и дилеме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11560" y="836712"/>
            <a:ext cx="8032406" cy="53285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Како да оцјењујемо ученике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настави физичког и здравственог васпитања?</a:t>
            </a:r>
          </a:p>
          <a:p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Прво правило је не поредити ученика са другим учеником, него процјењивати и вредновати индивидуални напредак ученика у односу на иницијалну процјену (почетни ниво знања, вјештина, способности). </a:t>
            </a:r>
          </a:p>
          <a:p>
            <a:pPr algn="just"/>
            <a:endParaRPr lang="sr-Cyrl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Постоје ученици са предиспозицијама, који могу без труда и рада да остварују боље резултате од других који улажу велики труд и рад. </a:t>
            </a:r>
          </a:p>
          <a:p>
            <a:pPr algn="just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Потребно је вршити иницијално мјерење, те на основу личног напредовања, залагања и односа према раду проводити провјеру и оцјењивање постигнућа ученика (оцјена представља нумеричко и/или описно изражавање нивоа ученикових знања и постигнућа у раду, затим поуздану информацију о напредовању и развоју ученика, као и степен остварености циљева и исход учења, те ниво ангажовање </a:t>
            </a:r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 и др.).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8" y="6350000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15616" y="1484784"/>
            <a:ext cx="6696744" cy="30963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Осврт, питања учесника и евалуација обуке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205880"/>
            <a:ext cx="8496944" cy="6652120"/>
          </a:xfrm>
          <a:prstGeom prst="horizontalScroll">
            <a:avLst>
              <a:gd name="adj" fmla="val 8121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23528" y="6350000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6453336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741368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14414" y="4214818"/>
            <a:ext cx="6696744" cy="8012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Хвала за пажњу!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Sunce - Dječiji vrtić - Jagla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857364"/>
            <a:ext cx="2257425" cy="20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у основном васпитању и образовању 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021288"/>
            <a:ext cx="4536504" cy="836712"/>
          </a:xfrm>
          <a:prstGeom prst="rect">
            <a:avLst/>
          </a:prstGeom>
          <a:noFill/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43608" y="1029850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Једна од активности у Акционом плану се односи и на “стимулативно окружење за учење прилагођено развојним карактеристика дјеце“ и/или “креативније учионице као стимулативно  окружење”.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Министарство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просвјете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културе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Републике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Српске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израдило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приручник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Просторно окружење и дјечији развој и учење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садржане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смјернице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уређење простора предшколских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установа и основних школа са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практичн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савјет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приликом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прилагођавања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sr-Cyrl-RS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примјену нових модела васпитно - образовног рада,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имајући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виду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простор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важан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утицај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равој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учење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 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16632"/>
            <a:ext cx="8640960" cy="674136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Планом реформе образовања тј. програмом под називом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Нова школа за ново доба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области основног образовања, између осталог, за ученике основних школа у Републици Српској, развијени су програми за редовну и додатну наставу, те по први пут, ученицима је омогућено да бирају факултативне програме у складу са својим склоностима и интересовањима.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Школске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2020/21.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иновирани наставни програм за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редовну наставу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енглески језик од 3. до 5. разреда 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3. разред, </a:t>
            </a:r>
          </a:p>
          <a:p>
            <a:pPr algn="just"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за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додатну наставу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српски језик за 5. разред  и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математика за 5. разред.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0"/>
            <a:ext cx="8496944" cy="6206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6237312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81328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6669360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021288"/>
            <a:ext cx="4536504" cy="836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9512" y="548680"/>
            <a:ext cx="8784976" cy="6292080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2020/21.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примјени су 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факултативни програми: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Домаћинство 1 и 2 за ученике друге тријаде,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1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Калиграфија за ученике друге тријаде,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Истраживачи завичаја за ученике 4. и 5. разреда,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Мали програмери 2 за ученике 5. и 6. разреда.</a:t>
            </a:r>
          </a:p>
          <a:p>
            <a:pPr algn="just"/>
            <a:endParaRPr lang="en-GB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Факултативн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складу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значењем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самог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термина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facultativus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r-Cyrl-R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вољи, без обавезе)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дефинисати као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необавезан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облик наставе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остављен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слободном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избору</a:t>
            </a:r>
            <a:r>
              <a:rPr lang="sr-Cyrl-R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онога кога се тиче, који се може бирати по вољи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изборни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облик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наставе</a:t>
            </a:r>
            <a:r>
              <a:rPr lang="en-GB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R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21644" cy="648072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развијање факултативних програма Факултативна настава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" name="Object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732240" y="5085184"/>
          <a:ext cx="1440160" cy="1152128"/>
        </p:xfrm>
        <a:graphic>
          <a:graphicData uri="http://schemas.openxmlformats.org/presentationml/2006/ole">
            <p:oleObj spid="_x0000_s1026" name="Presentation" showAsIcon="1" r:id="rId3" imgW="914400" imgH="771480" progId="PowerPoint.Show.12">
              <p:embed/>
            </p:oleObj>
          </a:graphicData>
        </a:graphic>
      </p:graphicFrame>
      <p:pic>
        <p:nvPicPr>
          <p:cNvPr id="12" name="Picture 3" descr="C:\Users\g.popadic\Desktop\logoti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980728"/>
            <a:ext cx="4536504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>
              <a:buNone/>
            </a:pPr>
            <a:endParaRPr lang="en-GB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251520" y="188640"/>
            <a:ext cx="8568952" cy="6724128"/>
          </a:xfrm>
          <a:prstGeom prst="horizontalScroll">
            <a:avLst>
              <a:gd name="adj" fmla="val 8121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је нови наставни план за: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предмет Природа и друштво у 5. разреду,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наставни предмет Физичко и здравствено васпитање у 5. разреду (промјена назива наставног предмета Физичко васпитање од 2. до 5. разреда).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Школске 2021/22. године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ученике у одјељењима разредне наставе у примјени су иновирани наставни програми за редовну наставу: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Наставни план и програм за 1. разред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наставни програми за три предметна подручја: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Моја околина,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Говор, изражавање и стварање,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Спорт, ритмика и музика.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79338" cy="504056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Реформски процеси - Иновирани наставни план и програм</a:t>
            </a:r>
            <a:endParaRPr lang="sr-Cyrl-R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138333"/>
            <a:ext cx="381000" cy="50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309320"/>
            <a:ext cx="2454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Иновирани НПП за основну школу</a:t>
            </a:r>
            <a:endParaRPr lang="en-US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6646333"/>
            <a:ext cx="1200150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Picture 3" descr="C:\Users\g.popadic\Desktop\logo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536504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082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6289</Words>
  <Application>Microsoft Office PowerPoint</Application>
  <PresentationFormat>On-screen Show (4:3)</PresentationFormat>
  <Paragraphs>944</Paragraphs>
  <Slides>57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Presentation</vt:lpstr>
      <vt:lpstr>        Обука за наставнике 5. разреда  Иновирани Наставни план и програм  за основну школу       </vt:lpstr>
      <vt:lpstr>Иновирани НПП за основну школу - законска регулатива</vt:lpstr>
      <vt:lpstr>Иновирани НПП за основну школу - законска регулатива</vt:lpstr>
      <vt:lpstr>  Реформски процеси у основном васпитању и образовању   </vt:lpstr>
      <vt:lpstr>  Реформски процеси у основном васпитању и образовању   </vt:lpstr>
      <vt:lpstr>Реформски процеси у основном васпитању и образовању </vt:lpstr>
      <vt:lpstr>Реформски процеси - Иновирани наставни план и програм</vt:lpstr>
      <vt:lpstr>Реформски процеси - развијање факултативних програма Факултативна настава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Реформски процеси - Иновирани наставни план и програм</vt:lpstr>
      <vt:lpstr>Разлике између претходних и иновираних наставних програма - пети разред -</vt:lpstr>
      <vt:lpstr>Slide 15</vt:lpstr>
      <vt:lpstr>Природа и друштво - општи и посебни циљеви</vt:lpstr>
      <vt:lpstr>Физичко и здравствено васпитање - општи и посебни циљеви</vt:lpstr>
      <vt:lpstr>Васпитни рад у одјељењској заједници - општи и посебни циљеви</vt:lpstr>
      <vt:lpstr>Иновирани наставни план и програм - однос циљева и исхода учења </vt:lpstr>
      <vt:lpstr>Природа и друштво, Физичко и здравствено васпитање и Васпитни рад у одјељењској заједници – Исходи учења</vt:lpstr>
      <vt:lpstr>Природа и друштво - концепција и назив наставних области/тема, програмски садржаји</vt:lpstr>
      <vt:lpstr>Физичко и здравствено васпитање - концепција и назив наставних области/тема, програмски садржаји</vt:lpstr>
      <vt:lpstr>Васпитни рад у одјељењској заједници - концепција и назив наставних области/тема, програмски садржаји</vt:lpstr>
      <vt:lpstr> - Дидактичко - методичко упутство и препоруке - (Природа и друштво, Физичко и здравствено васпитање, Васпитни рад у одјељењској заједници) 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</vt:lpstr>
      <vt:lpstr>Иновирани наставни програми - планирање и припремање процеса учења и поучавања - природа и друштво</vt:lpstr>
      <vt:lpstr>Иновирани наставни програми - планирање и припремање процеса учења и поучавања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Интерактивна настава на три нивоа сложености (интерактивни тандемски рад на диференцираним задацима) - Природа и друштво    </vt:lpstr>
      <vt:lpstr>  Смјернице наставницима:   </vt:lpstr>
      <vt:lpstr>  Смјернице наставницима:   </vt:lpstr>
      <vt:lpstr>  Интерактивна проблемска настава (интерактивни рад група на рјешавању проблема) - Природа и друштва     </vt:lpstr>
      <vt:lpstr>  Интерактивна проблемска настава на три нивоа сложености  (интерактивни рад група на рјешавању проблема) - Природа и друштва    </vt:lpstr>
      <vt:lpstr>  Интерактивна проблемска настава на три нивоа сложености  (интерактивни рад група на рјешавању проблема) - Природа и друштва     </vt:lpstr>
      <vt:lpstr>  Интерактивна проблемска настава природе и друштва  (интерактивни рад група на рјешавању проблема)    </vt:lpstr>
      <vt:lpstr>  Интерактивна проблемска настава природе и друштва - на три нивоа сложености (интерактивни рад група на рјешавању проблема)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  Оцјењивање у интерактивној настави природе и друштва    </vt:lpstr>
      <vt:lpstr>Смјернице наставницима за реализацију педагошких радионица у оквиру васпитног рада у одјељењској заједници</vt:lpstr>
      <vt:lpstr>Смјернице наставницима за реализацију педагошких радионица у оквиру васпитног рада у одјељењској заједници</vt:lpstr>
      <vt:lpstr> ВАСПИТНИ РАД У ОДЈЕЉЕЊСКОЈ ЗАЈЕДНИЦИ </vt:lpstr>
      <vt:lpstr>Slide 49</vt:lpstr>
      <vt:lpstr>Slide 50</vt:lpstr>
      <vt:lpstr>Slide 51</vt:lpstr>
      <vt:lpstr>Радионица: Планирање и припремање наставног  процеса  (примјена савремених дидактичко - методичких модела наставе)</vt:lpstr>
      <vt:lpstr>Питања и дилеме</vt:lpstr>
      <vt:lpstr>Питања и дилеме</vt:lpstr>
      <vt:lpstr>Питања и дилеме</vt:lpstr>
      <vt:lpstr>Slide 56</vt:lpstr>
      <vt:lpstr>Slide 57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ФАКУЛТАТИВНА НАСТАВА У ФУНКЦИЈИ РАЗВОЈА СПЕЦИФИЧНИХ СПОСОБНОСТИ, ВЈЕШТИНА И КОМПЕТЕНЦИЈА УЧЕНИКА  Обука за наставнике основне школе</dc:title>
  <dc:creator>Gordana Popadic</dc:creator>
  <cp:lastModifiedBy>Marinko Savic</cp:lastModifiedBy>
  <cp:revision>581</cp:revision>
  <dcterms:created xsi:type="dcterms:W3CDTF">2020-10-14T13:36:52Z</dcterms:created>
  <dcterms:modified xsi:type="dcterms:W3CDTF">2021-09-17T08:33:54Z</dcterms:modified>
</cp:coreProperties>
</file>