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39" r:id="rId3"/>
    <p:sldId id="305" r:id="rId4"/>
    <p:sldId id="306" r:id="rId5"/>
    <p:sldId id="307" r:id="rId6"/>
    <p:sldId id="335" r:id="rId7"/>
    <p:sldId id="308" r:id="rId8"/>
    <p:sldId id="310" r:id="rId9"/>
    <p:sldId id="311" r:id="rId10"/>
    <p:sldId id="312" r:id="rId11"/>
    <p:sldId id="314" r:id="rId12"/>
    <p:sldId id="315" r:id="rId13"/>
    <p:sldId id="316" r:id="rId14"/>
    <p:sldId id="317" r:id="rId15"/>
    <p:sldId id="341" r:id="rId16"/>
    <p:sldId id="349" r:id="rId17"/>
    <p:sldId id="343" r:id="rId18"/>
    <p:sldId id="320" r:id="rId19"/>
    <p:sldId id="321" r:id="rId20"/>
    <p:sldId id="322" r:id="rId21"/>
    <p:sldId id="318" r:id="rId22"/>
    <p:sldId id="319" r:id="rId23"/>
    <p:sldId id="328" r:id="rId24"/>
    <p:sldId id="330" r:id="rId25"/>
    <p:sldId id="270" r:id="rId26"/>
    <p:sldId id="269" r:id="rId27"/>
    <p:sldId id="323" r:id="rId28"/>
    <p:sldId id="304" r:id="rId29"/>
    <p:sldId id="272" r:id="rId30"/>
    <p:sldId id="266" r:id="rId31"/>
    <p:sldId id="274" r:id="rId32"/>
    <p:sldId id="298" r:id="rId33"/>
    <p:sldId id="268" r:id="rId34"/>
    <p:sldId id="280" r:id="rId35"/>
    <p:sldId id="288" r:id="rId36"/>
    <p:sldId id="289" r:id="rId37"/>
    <p:sldId id="290" r:id="rId38"/>
    <p:sldId id="299" r:id="rId39"/>
    <p:sldId id="300" r:id="rId40"/>
    <p:sldId id="301" r:id="rId41"/>
    <p:sldId id="284" r:id="rId42"/>
    <p:sldId id="302" r:id="rId43"/>
    <p:sldId id="292" r:id="rId44"/>
    <p:sldId id="303" r:id="rId45"/>
    <p:sldId id="337" r:id="rId46"/>
    <p:sldId id="281" r:id="rId47"/>
    <p:sldId id="345" r:id="rId48"/>
    <p:sldId id="347" r:id="rId49"/>
    <p:sldId id="326" r:id="rId50"/>
    <p:sldId id="285" r:id="rId51"/>
    <p:sldId id="333" r:id="rId5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ica Titelski" initials="MT" lastIdx="4" clrIdx="0">
    <p:extLst>
      <p:ext uri="{19B8F6BF-5375-455C-9EA6-DF929625EA0E}">
        <p15:presenceInfo xmlns="" xmlns:p15="http://schemas.microsoft.com/office/powerpoint/2012/main" userId="S::milica.titelski@skolers.org::0a5f7e7a-3eb1-4f43-b4e3-4451014b58e4" providerId="AD"/>
      </p:ext>
    </p:extLst>
  </p:cmAuthor>
  <p:cmAuthor id="2" name="Tijana Jerinić" initials="TJ" lastIdx="1" clrIdx="1">
    <p:extLst>
      <p:ext uri="{19B8F6BF-5375-455C-9EA6-DF929625EA0E}">
        <p15:presenceInfo xmlns="" xmlns:p15="http://schemas.microsoft.com/office/powerpoint/2012/main" userId="S::tijana.jerinic@skolers.org::b571b9e0-cd7a-41ab-a212-81915bbdefc4" providerId="AD"/>
      </p:ext>
    </p:extLst>
  </p:cmAuthor>
  <p:cmAuthor id="3" name="Snežana Lendić" initials="SL" lastIdx="1" clrIdx="2">
    <p:extLst>
      <p:ext uri="{19B8F6BF-5375-455C-9EA6-DF929625EA0E}">
        <p15:presenceInfo xmlns="" xmlns:p15="http://schemas.microsoft.com/office/powerpoint/2012/main" userId="S::s.lendic@skolers.org::790a5782-3018-4d80-a88a-272bea557d24" providerId="AD"/>
      </p:ext>
    </p:extLst>
  </p:cmAuthor>
  <p:cmAuthor id="4" name="Gost korisnik" initials="Gk" lastIdx="20" clrIdx="3">
    <p:extLst>
      <p:ext uri="{19B8F6BF-5375-455C-9EA6-DF929625EA0E}">
        <p15:presenceInfo xmlns="" xmlns:p15="http://schemas.microsoft.com/office/powerpoint/2012/main" userId="S::urn:spo:anon#bd611342f59d37bb039ff3615fd6f0c9970e90e6d4ece44afc7c5ad14b3a9895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C"/>
    <a:srgbClr val="FCFA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7D4A9-34A7-61D0-ED73-29B4A87708F2}" v="955" dt="2021-07-26T18:23:34.823"/>
    <p1510:client id="{1BE89D5E-9E44-E6D5-3D21-0349C2C946A6}" v="397" dt="2021-07-26T20:43:30.448"/>
    <p1510:client id="{476002F3-7018-7476-4A77-0AED744C08CF}" v="917" dt="2021-07-26T19:57:41.793"/>
    <p1510:client id="{4960E04E-6E7B-7C9B-7E37-AA361105206E}" v="41" dt="2021-07-28T07:16:08.370"/>
    <p1510:client id="{5092EA01-1860-1F96-41E7-C2AF0AE4163D}" v="1204" dt="2021-07-27T08:33:32.719"/>
    <p1510:client id="{6C834FCB-D042-54F4-BB13-25F81665D6A3}" v="3451" dt="2021-07-27T21:31:29.067"/>
    <p1510:client id="{C01BED04-4703-3168-A478-D2DBFFFC706C}" v="11" dt="2021-07-27T07:29:23.231"/>
    <p1510:client id="{C431A44C-D224-B996-EE33-0D81CB4255DB}" v="401" dt="2021-07-26T20:26:23.883"/>
    <p1510:client id="{C7BF236A-7AD6-992F-11E5-A7C3F6EE37A8}" v="853" dt="2021-07-26T21:16:01.697"/>
    <p1510:client id="{E610355F-407C-9143-16FF-3276EE8ABCB5}" v="772" dt="2021-07-26T19:28:01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vetli stil 1 – Naglašav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etli stil 3 – Naglašav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987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752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63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988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907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41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46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470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705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132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523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725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414DC52-3302-421E-B3D7-F2CA37A2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82" y="3980721"/>
            <a:ext cx="5932762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4800" b="1" kern="1200" dirty="0" err="1">
                <a:solidFill>
                  <a:schemeClr val="bg1"/>
                </a:solidFill>
                <a:latin typeface="Times New Roman"/>
                <a:cs typeface="Times New Roman"/>
              </a:rPr>
              <a:t>Обука</a:t>
            </a:r>
            <a:r>
              <a:rPr lang="en-US" sz="4800" b="1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4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lang="en-US" sz="4800" b="1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4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наставнике</a:t>
            </a:r>
            <a:r>
              <a:rPr lang="en-US" sz="48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4800" b="1" dirty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4800" b="1" kern="1200" dirty="0" err="1">
                <a:solidFill>
                  <a:schemeClr val="bg1"/>
                </a:solidFill>
                <a:latin typeface="Times New Roman"/>
                <a:cs typeface="Times New Roman"/>
              </a:rPr>
              <a:t>првог</a:t>
            </a:r>
            <a:r>
              <a:rPr lang="en-US" sz="48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200" dirty="0" err="1">
                <a:solidFill>
                  <a:schemeClr val="bg1"/>
                </a:solidFill>
                <a:latin typeface="Times New Roman"/>
                <a:cs typeface="Times New Roman"/>
              </a:rPr>
              <a:t>разреда</a:t>
            </a:r>
            <a:endParaRPr lang="en-US" sz="4800" b="1" kern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D019DFA5-EE24-4E8C-89AB-E0732A80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98" y="6077142"/>
            <a:ext cx="2446429" cy="428562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r-Cyrl-RS" sz="1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Август </a:t>
            </a:r>
            <a:r>
              <a:rPr lang="en-US" sz="1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2021</a:t>
            </a:r>
            <a:r>
              <a:rPr lang="sr-Cyrl-RS" sz="1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године</a:t>
            </a:r>
            <a:endParaRPr lang="sr-Latn-RS" sz="1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9" name="Slika 31">
            <a:extLst>
              <a:ext uri="{FF2B5EF4-FFF2-40B4-BE49-F238E27FC236}">
                <a16:creationId xmlns="" xmlns:a16="http://schemas.microsoft.com/office/drawing/2014/main" id="{6EBA7F7D-EC1A-4EFD-9BD6-50C03315A0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071" y="519920"/>
            <a:ext cx="3821373" cy="274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941620" y="51840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Инспектор-просвјетни савјетник</a:t>
            </a:r>
          </a:p>
          <a:p>
            <a:pPr algn="r"/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ринко Савић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Obavještenje: Počeo upis u besplatan pripremni predškolski program | JU OŠ  &amp;quot;Dositej Obradović&amp;quot; Dobo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0764" y="571025"/>
            <a:ext cx="4876800" cy="363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96036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8769" y="1214651"/>
            <a:ext cx="10719622" cy="5316778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Постоје родитељи који су детаљни, између осталог баве се општим питањима, превише троше времена наставнику, траже већу пажњу и слично. Сарадњу са таквим родитељима по потреби реализовати у оквиру групних састанака, како би се рационално и оптимално трошило вријеме (учешће и каналисање осталих присутних родитеља).</a:t>
            </a:r>
          </a:p>
          <a:p>
            <a:pPr algn="just"/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Индивидуалне разговоре доминатније планирати са родитељима који су интровертнији, са одређеним породичним специфичностима.</a:t>
            </a:r>
          </a:p>
          <a:p>
            <a:pPr algn="just">
              <a:buNone/>
            </a:pPr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оквиру савјетодавног рада реализовати и педагошко-психолошко образовање родитеља у циљу рјешавања проблема у раду, развоју, понашању и напредовању ученика (нпр. развојне карактеристике шестогодишњака, формирање радних навика, управљање дисциплином, опасности од игрица на интернету и друго). </a:t>
            </a:r>
          </a:p>
          <a:p>
            <a:pPr algn="just">
              <a:buNone/>
            </a:pPr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Водити биљешке са састанака са родитељима.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018" y="365126"/>
            <a:ext cx="10688782" cy="617514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Сарадња са родитељима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Учење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73958"/>
            <a:ext cx="10515600" cy="470300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 са ученицима који полазе у школу треба да се заснива на социјализацији, искуственом учењу, доминацији практичног рада, упознавању себе, других, своје околине и слично.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Примјер: наставни садржај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Занимања и рад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људи се реализује тако што се започне разговор о томе зашто људи раде, шта људи раде и сл. Наставља се тако што ученик истражује шта му родитељи раде, које су добре стране тог посла и сл. Завршава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 тако што се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ученици опредјељују шта би они жељели да раде (али се води рачуна да то не буду стереотипни избори (нпр. полицајац, учитељ, глумац и др.), него да опредјељења произилазе из наставног рада). </a:t>
            </a:r>
          </a:p>
          <a:p>
            <a:pPr algn="just"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Методе: разговор, илустарације,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демонстарција и друге.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 са шестогодишњацима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19367"/>
            <a:ext cx="10515600" cy="4757596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Према тврдњи Бојанина, не можемо за дијете рећи да је лијено, већ само није добро „нахрањено” оним што му је потребно. С тим у вези, Бојанин каже: </a:t>
            </a:r>
            <a:r>
              <a:rPr lang="sr-Latn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Када дијете прави неред на часу, није његова кривица, то само значи да му фали педагошког рада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Дијете је, према ријечима Бојанина, у својој основи вриједно, само је потребно да ми пратимо њега и његова интересовања. Баш зато, по његовом мишљењу,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фронтална настава и фронтални однос су погубни за дјецу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Васпитни аспект рада са шестогодишњацима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42197"/>
            <a:ext cx="10515600" cy="5048608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Мрзовољне  ученике учинити задовољним и срећним.</a:t>
            </a:r>
          </a:p>
          <a:p>
            <a:pPr algn="just"/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Неуспјешне ученике учинити успјешним (да ученик примјећује своје напредовање и прати властити развој).</a:t>
            </a:r>
          </a:p>
          <a:p>
            <a:pPr algn="just"/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Несигурне ученике учинити сигурним (ученике који лако одустају, привикавати на упорност (поштовањем правила - да се сваки започети рад треба завршити).</a:t>
            </a:r>
          </a:p>
          <a:p>
            <a:pPr algn="just"/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Незаинтересоване учинити радозналим.</a:t>
            </a:r>
          </a:p>
          <a:p>
            <a:pPr algn="just"/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Лијене учинити активним.</a:t>
            </a:r>
          </a:p>
          <a:p>
            <a:pPr algn="just">
              <a:buNone/>
            </a:pPr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Себичне ученике учинити несебичним и спремним за сарадњу.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21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Праћење, вредновање и оцјењивање ученика 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60310"/>
            <a:ext cx="10515600" cy="4716653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Планирање, припремање и реализовање наставе у првом разреду се заснива на иницијалној провјери тренутног знања,</a:t>
            </a: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 других индивидуалних карактеристика ученика.</a:t>
            </a:r>
          </a:p>
          <a:p>
            <a:pPr algn="just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Поред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иницијалног испитивања, за почетно планирање обавезно користити добијене податке о ученицима који су прикупљени приликом уписа и процјене дјеце за полазак у школу (тјелесно и ментално здравље, колико зна слова, бројеве, перцепцију, социјално-емоционална зрелост и друго).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876821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Праћење, вредновање и оцјењивање ученика 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36561"/>
            <a:ext cx="10515600" cy="4716653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Наставник треба да осмисли начин и изради модел свакодневног праћења развоја, рада и напредовања ученика (нпр. Евалуациона листа за индивидуално праћење напредовања ученика).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инсистирати да сваки ученик оствари све исходе учења предвиђене НПП-ом, већ захтјеве дефинисати у складу са индивидуалним могућностима и способностима ученика.</a:t>
            </a:r>
          </a:p>
          <a:p>
            <a:pPr algn="just"/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876821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Праћење, вредновање и оцјењивање ученика 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36561"/>
            <a:ext cx="10515600" cy="5177995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Процјена нивоа напредовања ученика подразумијева примјену к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ритеријско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оцјењивањ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које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„[...]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почива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поређењу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самим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собом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тј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мјери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колико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напредовао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односу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r-Cyrl-C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− 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узимајући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обзир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стање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почетку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учења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крају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учење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завршило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овај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повећава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интринстичка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мотивација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жеља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уради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боље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дакле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стандарди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циљеви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који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постићи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постављају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сваког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понаособ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−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узимајући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обзир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његово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претходно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знање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ниво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развијености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радних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навика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ниво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развијености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мотивације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ефикасних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учења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ниво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развијености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учење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итд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узме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обзир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рачуна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могуће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извршити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успјешну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индивидуализацију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наставе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учења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 (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Стојаковић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2000,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61). </a:t>
            </a:r>
          </a:p>
          <a:p>
            <a:pPr lvl="0" algn="just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Дакле, праћење и вредновање се врши и у функцији развоја и унапређивања васпитно-образовног рада.</a:t>
            </a:r>
          </a:p>
          <a:p>
            <a:pPr algn="just"/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876821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Праћење, вредновање и оцјењивање ученика 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36561"/>
            <a:ext cx="10515600" cy="4716653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Повратна информација ученику од стране наставника треба да је континуирана, благовремена, објективна и афирмативна (тј.   увијек у форми подршке, стимулације и охрабрења).</a:t>
            </a:r>
          </a:p>
          <a:p>
            <a:pPr algn="just"/>
            <a:endParaRPr lang="sr-Cyrl-RS" sz="2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sr-Latn-C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смије се заборавити да је оцјена искључиво у функцији повратне информације ученику, његовом родитељу/старатељу, одјељењу и наставнику о томе колико је ученик напредовао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Педагошка правила у 1. разреду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28549"/>
            <a:ext cx="10515600" cy="4648414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Педагошка правила се не доносе као нека ограничења, забране или наметнута правила, него као нешто што је потребно свима како би се што лакше и квалитетније одржавала радна дисциплина и адекватна социјално-емоционална клима.</a:t>
            </a:r>
          </a:p>
          <a:p>
            <a:pPr algn="just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Ученици се обавезно активно укључују у процес дефинисања и усвајања правила јер се на тај начин омогућава да стекну осјећај личне важности и одговорности за поштовање истих.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не треба да буде много, али треба да буду јасна и прецизна, односно, да сви ученици могу да их се придржавају.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Обавезно је досљедно поштовање донесених правила.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Уређење учионичког простора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96291"/>
            <a:ext cx="10515600" cy="468067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Први услов увођења шестогодишњака у школу је био да се учионица (као „службено“ училиште) претвори у амбијент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који је у великој мјери сличан кућном.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Нарочит допринос лијепој атмосфери даје цвијеће, које може да има дв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ије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основн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функције и то да буде: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украс просторије и очигледно наставно средство.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обзиром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то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васпитно-образовни процес у првом разреду почиње од уласка ученика у школу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брига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цвијећ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(заливање,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одржавање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сл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 по себи представља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учећ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активност која се заснива на функционалном и контекстуалном учењу.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836712"/>
            <a:ext cx="9997440" cy="5411688"/>
          </a:xfrm>
        </p:spPr>
        <p:txBody>
          <a:bodyPr/>
          <a:lstStyle/>
          <a:p>
            <a:pPr>
              <a:buNone/>
            </a:pPr>
            <a:endParaRPr lang="en-GB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Horizontal Scroll 3"/>
          <p:cNvSpPr/>
          <p:nvPr/>
        </p:nvSpPr>
        <p:spPr>
          <a:xfrm>
            <a:off x="239351" y="188640"/>
            <a:ext cx="11643282" cy="6364088"/>
          </a:xfrm>
          <a:prstGeom prst="horizontalScroll">
            <a:avLst>
              <a:gd name="adj" fmla="val 8121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3340" y="116632"/>
            <a:ext cx="10849205" cy="50405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27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Реформски процеси у основном васпитању и образовању</a:t>
            </a:r>
            <a: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sr-Cyrl-RS" sz="2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138333"/>
            <a:ext cx="508000" cy="50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1201" y="6309320"/>
            <a:ext cx="3560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Иновирани НПП за основну школу</a:t>
            </a:r>
            <a:endParaRPr lang="en-US" sz="1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12800" y="6646333"/>
            <a:ext cx="1600201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19404" y="908720"/>
            <a:ext cx="5952661" cy="26642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Планиране и дефинисане мјере</a:t>
            </a:r>
          </a:p>
          <a:p>
            <a:pPr algn="ctr"/>
            <a:endParaRPr lang="sr-Cyrl-R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Развијање и иновирање наставних планова и програма - исходи учења и цјеловит развој ученика.</a:t>
            </a:r>
          </a:p>
          <a:p>
            <a:pPr>
              <a:buFont typeface="Wingdings" pitchFamily="2" charset="2"/>
              <a:buChar char="q"/>
            </a:pP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Промјене у организацији наставе с циљем веће подршке развоју и учењу ученика.</a:t>
            </a:r>
          </a:p>
          <a:p>
            <a:pPr>
              <a:buFont typeface="Wingdings" pitchFamily="2" charset="2"/>
              <a:buChar char="q"/>
            </a:pP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Развијање компетенција ученика за живот у 21. вијеку.</a:t>
            </a:r>
          </a:p>
          <a:p>
            <a:pPr algn="ctr">
              <a:buFont typeface="Wingdings" pitchFamily="2" charset="2"/>
              <a:buChar char="q"/>
            </a:pP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84032" y="1316262"/>
            <a:ext cx="5184576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r-Cyrl-R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 план за основну школу</a:t>
            </a:r>
          </a:p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 програми за прву тријаду</a:t>
            </a:r>
          </a:p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 програми за четврти и пети разред</a:t>
            </a:r>
          </a:p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 планови и програми за ученике са сметњама у развоју.</a:t>
            </a:r>
            <a:endParaRPr lang="en-GB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9349" y="3573016"/>
            <a:ext cx="5472608" cy="280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sr-Cyrl-B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Фокус је на примјени савремених модела наставе</a:t>
            </a:r>
            <a:r>
              <a:rPr lang="sr-Cyrl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који се темеље на подстицању: </a:t>
            </a:r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искуственог, интерактивног и истраживачког  учења;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развоја  кључних компетнција и животних вјештина</a:t>
            </a:r>
            <a:r>
              <a:rPr lang="sr-Cyrl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(критичко мишљење, комуникацијске вјештине, управљање емоцијама, друштвену одговорност, изградњу односа); </a:t>
            </a:r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функционалног знања</a:t>
            </a:r>
            <a:r>
              <a:rPr lang="sr-Cyrl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организације и реализације </a:t>
            </a:r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интегрисане наставе и тематског приступа </a:t>
            </a:r>
            <a:r>
              <a:rPr lang="sr-Cyrl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pPr algn="just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19937" y="3501008"/>
            <a:ext cx="6240693" cy="30243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Развијање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наставних програма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заснованих на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исходима учења и др.</a:t>
            </a:r>
            <a:endParaRPr lang="sr-Cyrl-R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првој тријади: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обавезно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петнаестоминутно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вјежбање; обезбјеђивање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стимулативног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окружења;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 као организациона јединица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pPr algn="ctr"/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Развијање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факултативних програма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циљем развијања и подржавања интересовања ученика.</a:t>
            </a:r>
          </a:p>
          <a:p>
            <a:pPr algn="ctr"/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Организација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факултативне наставе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ученике прве, друге и треће тријаде и др.</a:t>
            </a:r>
          </a:p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urved Left Arrow 19"/>
          <p:cNvSpPr/>
          <p:nvPr/>
        </p:nvSpPr>
        <p:spPr>
          <a:xfrm rot="16603647">
            <a:off x="6533625" y="230569"/>
            <a:ext cx="731520" cy="1621536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5400000">
            <a:off x="5483983" y="2367825"/>
            <a:ext cx="594527" cy="1959877"/>
          </a:xfrm>
          <a:prstGeom prst="curvedRightArrow">
            <a:avLst>
              <a:gd name="adj1" fmla="val 45726"/>
              <a:gd name="adj2" fmla="val 86940"/>
              <a:gd name="adj3" fmla="val 467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20453402">
            <a:off x="11081524" y="2789794"/>
            <a:ext cx="975360" cy="1410628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2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51" y="222621"/>
            <a:ext cx="10515600" cy="753991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Уређење учионичког простора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1327" y="1116280"/>
            <a:ext cx="10515600" cy="5599216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момента увођења шестогодишњака у редовну школу, играчке су се у школ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сматрале као непожељне и забрањен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подразумијева да учионица буде опремљена са што разноврснијим играчкама.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Учионица првог разреда без ТВ апарата, ЦД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-а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лап-топа и БИМ пројектора се може сматрати непотпуно опремљеном учионицом.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Зидови учионице треба да су украшени различитим цртежима, сликама, илустрацијама, радовима ученика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слично, како би све то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допри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нијело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угоднијем боравк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ученика у учионици.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Дакле, у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чионица првог разреда треба да се разликује од „класичне“ школске учионице. Те разлике треба да се виде у врсти намјештаја, распореду намјештај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(центри за учење)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опремљен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шћу учионице и слично.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03859D3-2D18-4451-BD8A-51288C8E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0" y="2146812"/>
            <a:ext cx="5471698" cy="1921726"/>
          </a:xfr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r-Cyrl-BA" sz="3000" b="1" dirty="0">
                <a:latin typeface="Times New Roman"/>
                <a:cs typeface="Times New Roman"/>
              </a:rPr>
              <a:t> 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</a:t>
            </a:r>
            <a:r>
              <a:rPr lang="sr-Cyrl-BA" sz="30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план</a:t>
            </a:r>
            <a:r>
              <a:rPr lang="sr-Cyrl-BA" sz="30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 и 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програм</a:t>
            </a:r>
            <a:r>
              <a:rPr lang="sr-Cyrl-BA" sz="30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sr-Cyrl-BA" sz="30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за 1. разред </a:t>
            </a:r>
            <a:r>
              <a:rPr lang="sr-Cyrl-BA" sz="3000" b="1" kern="1200" dirty="0" smtClean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sr-Cyrl-BA" sz="3000" b="1" kern="1200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endParaRPr lang="sr-Cyrl-BA" sz="3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4" name="Freeform: Shape 22">
            <a:extLst>
              <a:ext uri="{FF2B5EF4-FFF2-40B4-BE49-F238E27FC236}">
                <a16:creationId xmlns="" xmlns:a16="http://schemas.microsoft.com/office/drawing/2014/main" id="{F6EF57EF-D042-41D3-83E8-41A1FE6C11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4">
            <a:extLst>
              <a:ext uri="{FF2B5EF4-FFF2-40B4-BE49-F238E27FC236}">
                <a16:creationId xmlns="" xmlns:a16="http://schemas.microsoft.com/office/drawing/2014/main" id="{D00A59BB-A268-4F3E-9D41-CA265AF16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6">
            <a:extLst>
              <a:ext uri="{FF2B5EF4-FFF2-40B4-BE49-F238E27FC236}">
                <a16:creationId xmlns="" xmlns:a16="http://schemas.microsoft.com/office/drawing/2014/main" id="{63794DCE-9D34-40DF-AB3F-06DA8ACCDA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Називи предметних подручја незнатно промијењени.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R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Фонд сати по предметном подручју остао исти.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45006452-918C-4282-A72C-C9692B6691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90C1765C-D453-49F4-B68D-DADCA9CE9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2935612"/>
              </p:ext>
            </p:extLst>
          </p:nvPr>
        </p:nvGraphicFramePr>
        <p:xfrm>
          <a:off x="5158854" y="545912"/>
          <a:ext cx="6653870" cy="465963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996286">
                  <a:extLst>
                    <a:ext uri="{9D8B030D-6E8A-4147-A177-3AD203B41FA5}">
                      <a16:colId xmlns="" xmlns:a16="http://schemas.microsoft.com/office/drawing/2014/main" val="126656605"/>
                    </a:ext>
                  </a:extLst>
                </a:gridCol>
                <a:gridCol w="2238233">
                  <a:extLst>
                    <a:ext uri="{9D8B030D-6E8A-4147-A177-3AD203B41FA5}">
                      <a16:colId xmlns="" xmlns:a16="http://schemas.microsoft.com/office/drawing/2014/main" val="1411877603"/>
                    </a:ext>
                  </a:extLst>
                </a:gridCol>
                <a:gridCol w="1555845">
                  <a:extLst>
                    <a:ext uri="{9D8B030D-6E8A-4147-A177-3AD203B41FA5}">
                      <a16:colId xmlns="" xmlns:a16="http://schemas.microsoft.com/office/drawing/2014/main" val="3007425734"/>
                    </a:ext>
                  </a:extLst>
                </a:gridCol>
                <a:gridCol w="1863506">
                  <a:extLst>
                    <a:ext uri="{9D8B030D-6E8A-4147-A177-3AD203B41FA5}">
                      <a16:colId xmlns="" xmlns:a16="http://schemas.microsoft.com/office/drawing/2014/main" val="974414106"/>
                    </a:ext>
                  </a:extLst>
                </a:gridCol>
              </a:tblGrid>
              <a:tr h="1050876">
                <a:tc>
                  <a:txBody>
                    <a:bodyPr/>
                    <a:lstStyle/>
                    <a:p>
                      <a:r>
                        <a:rPr lang="bs-Cyrl-BA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Редни број</a:t>
                      </a:r>
                    </a:p>
                  </a:txBody>
                  <a:tcPr marL="182536" marR="109522" marT="109522" marB="1095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Предметно подручје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Седмични број сати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Годишњи број сати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9248386"/>
                  </a:ext>
                </a:extLst>
              </a:tr>
              <a:tr h="804175">
                <a:tc>
                  <a:txBody>
                    <a:bodyPr/>
                    <a:lstStyle/>
                    <a:p>
                      <a:pPr algn="ctr"/>
                      <a:r>
                        <a:rPr lang="bs-Cyrl-BA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182536" marR="109522" marT="109522" marB="1095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Моја околина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40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8745660"/>
                  </a:ext>
                </a:extLst>
              </a:tr>
              <a:tr h="1488264">
                <a:tc>
                  <a:txBody>
                    <a:bodyPr/>
                    <a:lstStyle/>
                    <a:p>
                      <a:pPr algn="ctr"/>
                      <a:r>
                        <a:rPr lang="bs-Cyrl-BA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182536" marR="109522" marT="109522" marB="109522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Говор, изражавање и стварање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8234107"/>
                  </a:ext>
                </a:extLst>
              </a:tr>
              <a:tr h="1156002">
                <a:tc>
                  <a:txBody>
                    <a:bodyPr/>
                    <a:lstStyle/>
                    <a:p>
                      <a:pPr algn="ctr"/>
                      <a:r>
                        <a:rPr lang="bs-Cyrl-BA" sz="240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182536" marR="109522" marT="109522" marB="1095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Спорт, ритмика и музика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331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474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="" xmlns:a16="http://schemas.microsoft.com/office/drawing/2014/main" id="{78C8872E-7E5F-439B-8B7D-7AEFAF7E8534}"/>
              </a:ext>
            </a:extLst>
          </p:cNvPr>
          <p:cNvSpPr txBox="1"/>
          <p:nvPr/>
        </p:nvSpPr>
        <p:spPr>
          <a:xfrm>
            <a:off x="5353051" y="395785"/>
            <a:ext cx="6838949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s-Cyrl-BA" sz="2400" b="1" dirty="0" smtClean="0">
                <a:solidFill>
                  <a:srgbClr val="0C0C0C"/>
                </a:solidFill>
                <a:latin typeface="Times New Roman"/>
              </a:rPr>
              <a:t>Исти ГЛОБАЛНИ </a:t>
            </a:r>
            <a:r>
              <a:rPr lang="bs-Cyrl-BA" sz="2400" b="1" dirty="0">
                <a:solidFill>
                  <a:srgbClr val="0C0C0C"/>
                </a:solidFill>
                <a:latin typeface="Times New Roman"/>
              </a:rPr>
              <a:t>ЦИЉ </a:t>
            </a:r>
            <a:r>
              <a:rPr lang="bs-Cyrl-BA" sz="2400" dirty="0">
                <a:solidFill>
                  <a:srgbClr val="0C0C0C"/>
                </a:solidFill>
                <a:latin typeface="Times New Roman"/>
              </a:rPr>
              <a:t>усмјерен је на</a:t>
            </a:r>
            <a:r>
              <a:rPr lang="bs-Cyrl-BA" sz="2400" dirty="0" smtClean="0">
                <a:solidFill>
                  <a:srgbClr val="0C0C0C"/>
                </a:solidFill>
                <a:latin typeface="Times New Roman"/>
              </a:rPr>
              <a:t>:</a:t>
            </a:r>
          </a:p>
          <a:p>
            <a:pPr algn="just"/>
            <a:endParaRPr lang="bs-Cyrl-BA" sz="2400" dirty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bs-Cyrl-BA" sz="2400" dirty="0">
                <a:solidFill>
                  <a:srgbClr val="0C0C0C"/>
                </a:solidFill>
                <a:latin typeface="Times New Roman"/>
              </a:rPr>
              <a:t>цјеловит развој свих потенцијала дјетeта до личног максимума; </a:t>
            </a:r>
          </a:p>
          <a:p>
            <a:pPr marL="342900" indent="-342900" algn="just">
              <a:buFont typeface="Arial"/>
              <a:buChar char="•"/>
            </a:pPr>
            <a:r>
              <a:rPr lang="bs-Cyrl-BA" sz="2400" dirty="0">
                <a:solidFill>
                  <a:srgbClr val="0C0C0C"/>
                </a:solidFill>
                <a:latin typeface="Times New Roman"/>
              </a:rPr>
              <a:t>уважавање индивидуалности и урођене склоности у сваком од аспеката развоја (интелектуалном, социјално-емоционалном и физичком развоју, развоју говора, изражавања, стварања и комуникацијских способности); </a:t>
            </a:r>
          </a:p>
          <a:p>
            <a:pPr marL="342900" indent="-342900" algn="just">
              <a:buFont typeface="Arial"/>
              <a:buChar char="•"/>
            </a:pPr>
            <a:r>
              <a:rPr lang="bs-Cyrl-BA" sz="2400" dirty="0">
                <a:solidFill>
                  <a:srgbClr val="0C0C0C"/>
                </a:solidFill>
                <a:latin typeface="Times New Roman"/>
              </a:rPr>
              <a:t>поштовање актуелног нивоа и темпа напредовања који је дијете већ достигло; </a:t>
            </a:r>
            <a:endParaRPr lang="bs-Cyrl-BA" sz="2400" dirty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bs-Cyrl-BA" sz="2400" dirty="0">
                <a:solidFill>
                  <a:srgbClr val="0C0C0C"/>
                </a:solidFill>
                <a:latin typeface="Times New Roman"/>
              </a:rPr>
              <a:t>усавршавање свих домета ученика у зони ближег развоја, кроз непосредно искуство, игру и игролике активности, стваралаштво, учење, активно и интерактивно учешће и подршку, у пријатној социјално-емоционалној атмосфери.</a:t>
            </a:r>
            <a:endParaRPr lang="bs-Cyrl-BA" sz="2400" dirty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Slika 10" descr="Slika na kojoj se nalazi tekst&#10;&#10;Opis je automatski generisan">
            <a:extLst>
              <a:ext uri="{FF2B5EF4-FFF2-40B4-BE49-F238E27FC236}">
                <a16:creationId xmlns="" xmlns:a16="http://schemas.microsoft.com/office/drawing/2014/main" id="{A0EFF68A-A103-4AD6-AB63-0EF12C65A3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061" y="1864398"/>
            <a:ext cx="2915728" cy="2683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7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/>
              <a:buChar char="•"/>
            </a:pPr>
            <a:endParaRPr lang="sr-Cyrl-BA" sz="2400" b="1" dirty="0" smtClean="0">
              <a:solidFill>
                <a:srgbClr val="0C0C0C"/>
              </a:solidFill>
              <a:latin typeface="Times New Roman"/>
              <a:ea typeface="+mn-lt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endParaRPr lang="sr-Cyrl-BA" sz="2400" b="1" dirty="0" smtClean="0">
              <a:solidFill>
                <a:srgbClr val="0C0C0C"/>
              </a:solidFill>
              <a:latin typeface="Times New Roman"/>
              <a:ea typeface="+mn-lt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Ново социјално окружење и нове активности.</a:t>
            </a:r>
          </a:p>
          <a:p>
            <a:pPr marL="285750" indent="-285750" algn="just"/>
            <a:endParaRPr lang="bs-Cyrl-BA" sz="2400" dirty="0" smtClean="0">
              <a:solidFill>
                <a:schemeClr val="bg1"/>
              </a:solidFill>
              <a:latin typeface="Times New Roman"/>
              <a:ea typeface="+mn-lt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Нови (друштвени) обрасци понашања</a:t>
            </a:r>
            <a:r>
              <a:rPr lang="sr-Cyrl-BA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међусобних односа и односа према средини.</a:t>
            </a:r>
          </a:p>
          <a:p>
            <a:pPr marL="285750" indent="-285750" algn="just"/>
            <a:endParaRPr lang="sr-Cyrl-BA" sz="2400" dirty="0" smtClean="0">
              <a:solidFill>
                <a:srgbClr val="FF0000"/>
              </a:solidFill>
              <a:latin typeface="Times New Roman"/>
              <a:ea typeface="+mn-lt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bs-Cyrl-BA" sz="2400" b="1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Улазак у наредну фазу </a:t>
            </a:r>
            <a:r>
              <a:rPr lang="bs-Cyrl-BA" sz="2400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когнитивног (прелазак са предоперативног мишљења на конкретне операције), емоционалног и социјалног </a:t>
            </a:r>
            <a:r>
              <a:rPr lang="bs-Cyrl-BA" sz="2400" b="1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развоја </a:t>
            </a:r>
            <a:r>
              <a:rPr lang="bs-Cyrl-BA" sz="2400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(утицај школе, поред породице и вршњака). </a:t>
            </a:r>
          </a:p>
          <a:p>
            <a:pPr marL="285750" indent="-285750" algn="just"/>
            <a:endParaRPr lang="bs-Cyrl-BA" sz="2400" dirty="0" smtClean="0">
              <a:solidFill>
                <a:srgbClr val="0C0C0C"/>
              </a:solidFill>
              <a:latin typeface="Times New Roman"/>
              <a:ea typeface="+mn-lt"/>
              <a:cs typeface="Times New Roman"/>
            </a:endParaRPr>
          </a:p>
          <a:p>
            <a:pPr algn="just"/>
            <a:r>
              <a:rPr lang="bs-Cyrl-BA" sz="2400" b="1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Методичка основа рада </a:t>
            </a:r>
            <a:r>
              <a:rPr lang="bs-Cyrl-BA" sz="2400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- спонтана и природна активност и интерактивност </a:t>
            </a:r>
            <a:r>
              <a:rPr lang="sr-Cyrl-BA" sz="2400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која омогућава ученику да упозна и истражи непосредно окружење и нову социјалну средину, упозна и усвоји </a:t>
            </a:r>
            <a:r>
              <a:rPr lang="bs-Cyrl-BA" sz="2400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технике учења, те да стекне нова знања, вјештине, навике и способности.</a:t>
            </a:r>
          </a:p>
          <a:p>
            <a:pPr algn="just"/>
            <a:endParaRPr lang="bs-Cyrl-BA" dirty="0" smtClean="0">
              <a:latin typeface="Times New Roman"/>
              <a:cs typeface="Times New Roman"/>
            </a:endParaRPr>
          </a:p>
          <a:p>
            <a:pPr algn="ctr"/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="" xmlns:a16="http://schemas.microsoft.com/office/drawing/2014/main" id="{015EDAF7-96CA-4FC6-AF39-3E59622A9D95}"/>
              </a:ext>
            </a:extLst>
          </p:cNvPr>
          <p:cNvSpPr txBox="1"/>
          <p:nvPr/>
        </p:nvSpPr>
        <p:spPr>
          <a:xfrm>
            <a:off x="777923" y="685392"/>
            <a:ext cx="36197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Почетак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школовања</a:t>
            </a:r>
            <a:endParaRPr lang="sr-Cyrl-RS" sz="2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2000" dirty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pic>
        <p:nvPicPr>
          <p:cNvPr id="27650" name="Picture 2" descr="Dobro došli u prvi razred | School posters, Dobro,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05" y="1774209"/>
            <a:ext cx="3766783" cy="451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93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sr-Cyrl-BA" sz="2300" b="1" dirty="0" smtClean="0">
              <a:solidFill>
                <a:srgbClr val="0C0C0C"/>
              </a:solidFill>
              <a:latin typeface="Times New Roman"/>
              <a:ea typeface="+mn-lt"/>
              <a:cs typeface="Times New Roman"/>
            </a:endParaRPr>
          </a:p>
          <a:p>
            <a:pPr algn="just"/>
            <a:r>
              <a:rPr lang="sr-Cyrl-BA" sz="23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Примјeном Наставног плана и програма за 1. разред успјешно ће се остварити предвиђени циљеви и исходи учења уколико се буду функционално организовале и реализовале усмјерене активности игре и учења у намјенски креираној радној средини и адекватној и подстицајној социјално-емоционалној атмосфери.</a:t>
            </a:r>
          </a:p>
          <a:p>
            <a:pPr algn="just"/>
            <a:endParaRPr lang="bs-Cyrl-BA" dirty="0" smtClean="0">
              <a:latin typeface="Times New Roman"/>
              <a:cs typeface="Times New Roman"/>
            </a:endParaRPr>
          </a:p>
          <a:p>
            <a:pPr algn="ctr"/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="" xmlns:a16="http://schemas.microsoft.com/office/drawing/2014/main" id="{015EDAF7-96CA-4FC6-AF39-3E59622A9D95}"/>
              </a:ext>
            </a:extLst>
          </p:cNvPr>
          <p:cNvSpPr txBox="1"/>
          <p:nvPr/>
        </p:nvSpPr>
        <p:spPr>
          <a:xfrm>
            <a:off x="789798" y="697268"/>
            <a:ext cx="36197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Почетак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школовања</a:t>
            </a:r>
            <a:endParaRPr lang="sr-Cyrl-RS" sz="2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2000" dirty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pic>
        <p:nvPicPr>
          <p:cNvPr id="27650" name="Picture 2" descr="Dobro došli u prvi razred | School posters, Dobro,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83" y="1714832"/>
            <a:ext cx="3766783" cy="451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93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s-Cyrl-BA" sz="2400" dirty="0" smtClean="0">
                <a:solidFill>
                  <a:schemeClr val="bg1"/>
                </a:solidFill>
                <a:latin typeface="Times New Roman"/>
              </a:rPr>
              <a:t>Посебни циљеви истакнути за свако предметно подручје и за сваку тему у оквиру предметног подручја.</a:t>
            </a:r>
            <a:endParaRPr lang="bs-Cyrl-BA" sz="2400" dirty="0" smtClean="0">
              <a:solidFill>
                <a:srgbClr val="FF0000"/>
              </a:solidFill>
              <a:latin typeface="Times New Roman"/>
            </a:endParaRPr>
          </a:p>
          <a:p>
            <a:pPr algn="just"/>
            <a:endParaRPr lang="bs-Cyrl-BA" sz="2400" dirty="0" smtClean="0">
              <a:solidFill>
                <a:schemeClr val="bg1"/>
              </a:solidFill>
              <a:latin typeface="Times New Roman"/>
            </a:endParaRPr>
          </a:p>
          <a:p>
            <a:pPr algn="just"/>
            <a:r>
              <a:rPr lang="bs-Cyrl-BA" sz="2400" dirty="0" smtClean="0">
                <a:solidFill>
                  <a:schemeClr val="bg1"/>
                </a:solidFill>
                <a:latin typeface="Times New Roman"/>
              </a:rPr>
              <a:t>Дефинисани исходи учења за сваку од тема у оквиру предметног подручја темеље се на посебним циљевима за одређену тему.</a:t>
            </a:r>
          </a:p>
          <a:p>
            <a:pPr algn="just"/>
            <a:endParaRPr lang="bs-Cyrl-BA" sz="2400" dirty="0" smtClean="0">
              <a:solidFill>
                <a:schemeClr val="bg1"/>
              </a:solidFill>
              <a:latin typeface="Times New Roman"/>
            </a:endParaRPr>
          </a:p>
          <a:p>
            <a:pPr marL="1588" lvl="1" indent="12700" algn="just"/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Уз исходе учења предложени су садржаји програма чијом се реализацијом исти могу остварити (могућ и други избор садржаја програма).</a:t>
            </a:r>
          </a:p>
          <a:p>
            <a:pPr marL="342900" lvl="1" indent="-342900" algn="just"/>
            <a:endParaRPr lang="sr-Cyrl-R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Иновирани програм предметног подручја Моја околина, садржи 14 тема од којих се њих 10 односи на природу и друштво (оквирно 140 сати) а 4 на садржаје из математике (оквирно 40 сати).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="" xmlns:a16="http://schemas.microsoft.com/office/drawing/2014/main" id="{F603D4BC-5922-446B-B6A0-EBCCB6A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247551" cy="954762"/>
          </a:xfrm>
        </p:spPr>
        <p:txBody>
          <a:bodyPr anchor="ctr">
            <a:normAutofit/>
          </a:bodyPr>
          <a:lstStyle/>
          <a:p>
            <a:pPr algn="ctr"/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447B6FE1-62F0-4D78-AC3E-3706BD7AABDB}"/>
              </a:ext>
            </a:extLst>
          </p:cNvPr>
          <p:cNvSpPr txBox="1"/>
          <p:nvPr/>
        </p:nvSpPr>
        <p:spPr>
          <a:xfrm>
            <a:off x="545909" y="564491"/>
            <a:ext cx="39714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81EBAF88-324C-4299-9020-86657ACE72E6}"/>
              </a:ext>
            </a:extLst>
          </p:cNvPr>
          <p:cNvSpPr txBox="1"/>
          <p:nvPr/>
        </p:nvSpPr>
        <p:spPr>
          <a:xfrm>
            <a:off x="459357" y="2414857"/>
            <a:ext cx="43534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МОЈА ОКОЛИНА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Slika 3" descr="Slika na kojoj se nalazi osoba, trava, otvoreni prostor, mladi&#10;&#10;Opis je automatski generisan">
            <a:extLst>
              <a:ext uri="{FF2B5EF4-FFF2-40B4-BE49-F238E27FC236}">
                <a16:creationId xmlns="" xmlns:a16="http://schemas.microsoft.com/office/drawing/2014/main" id="{D01D0289-437F-46AD-9F8C-BC588BCAD0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161" y="3518757"/>
            <a:ext cx="3170873" cy="2145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57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3CACBC58-8BC7-466D-B500-927A6775BBF2}"/>
              </a:ext>
            </a:extLst>
          </p:cNvPr>
          <p:cNvSpPr txBox="1"/>
          <p:nvPr/>
        </p:nvSpPr>
        <p:spPr>
          <a:xfrm>
            <a:off x="289524" y="564491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</a:t>
            </a:r>
            <a:r>
              <a:rPr lang="bs-Cyrl-BA" dirty="0" smtClean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50FDE03F-016D-486E-9D4A-AD6BE04B3792}"/>
              </a:ext>
            </a:extLst>
          </p:cNvPr>
          <p:cNvSpPr txBox="1"/>
          <p:nvPr/>
        </p:nvSpPr>
        <p:spPr>
          <a:xfrm>
            <a:off x="459357" y="2414857"/>
            <a:ext cx="43534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МОЈА ОКОЛИНА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="" xmlns:a16="http://schemas.microsoft.com/office/drawing/2014/main" id="{F603D4BC-5922-446B-B6A0-EBCCB6A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586553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  <a:p>
            <a:r>
              <a:rPr lang="bs-Cyrl-BA" sz="24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(5 сати седмично, 180 сати годишње)</a:t>
            </a:r>
            <a:endParaRPr lang="sr-Latn-R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Slika 3" descr="Slika na kojoj se nalazi osoba, trava, otvoreni prostor, mladi&#10;&#10;Opis je automatski generisan">
            <a:extLst>
              <a:ext uri="{FF2B5EF4-FFF2-40B4-BE49-F238E27FC236}">
                <a16:creationId xmlns="" xmlns:a16="http://schemas.microsoft.com/office/drawing/2014/main" id="{7A76FC2B-268D-4388-8DF0-8171DA77BE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036" y="3518757"/>
            <a:ext cx="3320998" cy="197578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240740" y="245661"/>
          <a:ext cx="6755642" cy="6330891"/>
        </p:xfrm>
        <a:graphic>
          <a:graphicData uri="http://schemas.openxmlformats.org/drawingml/2006/table">
            <a:tbl>
              <a:tblPr/>
              <a:tblGrid>
                <a:gridCol w="928048"/>
                <a:gridCol w="4575069"/>
                <a:gridCol w="1252525"/>
              </a:tblGrid>
              <a:tr h="7435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Редни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број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Оквирни број  сати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Школа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Породица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Ученик у саобраћају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Мјесто у којем живим и рад људи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Оријентација у времену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0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Нежива природа, појаве и материјали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Животињски и биљни свијет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Екологија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2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Човјек и здравље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Пригодне теме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7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Предмети и бића у простору и односи међу њима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2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Линија и област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Скупови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Природни бројеви до 10 и 0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41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УКУПНО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026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slov 1">
            <a:extLst>
              <a:ext uri="{FF2B5EF4-FFF2-40B4-BE49-F238E27FC236}">
                <a16:creationId xmlns="" xmlns:a16="http://schemas.microsoft.com/office/drawing/2014/main" id="{F603D4BC-5922-446B-B6A0-EBCCB6A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247551" cy="954762"/>
          </a:xfrm>
        </p:spPr>
        <p:txBody>
          <a:bodyPr anchor="ctr">
            <a:normAutofit/>
          </a:bodyPr>
          <a:lstStyle/>
          <a:p>
            <a:pPr algn="ctr"/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="" xmlns:a16="http://schemas.microsoft.com/office/drawing/2014/main" id="{C25CD787-94C1-4299-B8F8-745FCB9D0B83}"/>
              </a:ext>
            </a:extLst>
          </p:cNvPr>
          <p:cNvSpPr txBox="1"/>
          <p:nvPr/>
        </p:nvSpPr>
        <p:spPr>
          <a:xfrm>
            <a:off x="5692576" y="332509"/>
            <a:ext cx="6193766" cy="58169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bs-Cyrl-BA" sz="2400" dirty="0" smtClean="0">
              <a:solidFill>
                <a:srgbClr val="FF0000"/>
              </a:solidFill>
              <a:latin typeface="Times New Roman"/>
            </a:endParaRPr>
          </a:p>
          <a:p>
            <a:pPr algn="just"/>
            <a:r>
              <a:rPr lang="sr-Cyrl-BA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Дефинисани исходи учења, теме и садржаји програма у предметном подручју Моја околина имају за циљ да ученика оспособе за боравак и рад у школи и њеном окружењу, да га упознају са новим међусобним односима у колективу и правилима понашања. </a:t>
            </a:r>
          </a:p>
          <a:p>
            <a:pPr algn="just"/>
            <a:endParaRPr lang="sr-Cyrl-BA" sz="2400" dirty="0" smtClean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algn="just"/>
            <a:r>
              <a:rPr lang="sr-Cyrl-BA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Садржаји програма везани за породицу, ученицима ће омогућити да разумију важне међусобне односе у породици, обавезе, потребе и одговорности неопходне за здрав и складан заједнички живот. </a:t>
            </a:r>
          </a:p>
          <a:p>
            <a:pPr marL="342900" indent="-342900" algn="just"/>
            <a:endParaRPr lang="bs-Cyrl-BA" sz="2000" dirty="0" smtClean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marL="342900" indent="-342900" algn="just"/>
            <a:endParaRPr lang="bs-Cyrl-BA" sz="2000" dirty="0" smtClean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marL="342900" indent="-342900" algn="just"/>
            <a:endParaRPr lang="bs-Cyrl-BA" sz="2000" dirty="0" smtClean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447B6FE1-62F0-4D78-AC3E-3706BD7AABDB}"/>
              </a:ext>
            </a:extLst>
          </p:cNvPr>
          <p:cNvSpPr txBox="1"/>
          <p:nvPr/>
        </p:nvSpPr>
        <p:spPr>
          <a:xfrm>
            <a:off x="545909" y="564491"/>
            <a:ext cx="39714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81EBAF88-324C-4299-9020-86657ACE72E6}"/>
              </a:ext>
            </a:extLst>
          </p:cNvPr>
          <p:cNvSpPr txBox="1"/>
          <p:nvPr/>
        </p:nvSpPr>
        <p:spPr>
          <a:xfrm>
            <a:off x="459357" y="2414857"/>
            <a:ext cx="43534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МОЈА</a:t>
            </a:r>
            <a:r>
              <a:rPr lang="bs-Cyrl-BA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ОКОЛИНА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Slika 3" descr="Slika na kojoj se nalazi osoba, trava, otvoreni prostor, mladi&#10;&#10;Opis je automatski generisan">
            <a:extLst>
              <a:ext uri="{FF2B5EF4-FFF2-40B4-BE49-F238E27FC236}">
                <a16:creationId xmlns="" xmlns:a16="http://schemas.microsoft.com/office/drawing/2014/main" id="{D01D0289-437F-46AD-9F8C-BC588BCAD0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901" y="3518757"/>
            <a:ext cx="3376133" cy="20085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57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r-Cyrl-BA" sz="2400" dirty="0" smtClean="0">
                <a:solidFill>
                  <a:srgbClr val="0C0C0C"/>
                </a:solidFill>
                <a:latin typeface="Times New Roman"/>
                <a:cs typeface="Times New Roman"/>
              </a:rPr>
              <a:t>Кроз изучавање живота и рада људи у мјесту живљења, ученик се оспособљава за активно учешће и живот у својој средини, развија самосталност и способност критичког промишљања. </a:t>
            </a:r>
          </a:p>
          <a:p>
            <a:pPr algn="just"/>
            <a:endParaRPr lang="sr-Cyrl-BA" sz="2400" dirty="0" smtClean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algn="just"/>
            <a:r>
              <a:rPr lang="sr-Cyrl-BA" sz="2400" dirty="0" smtClean="0">
                <a:solidFill>
                  <a:srgbClr val="0C0C0C"/>
                </a:solidFill>
                <a:latin typeface="Times New Roman"/>
                <a:cs typeface="Times New Roman"/>
              </a:rPr>
              <a:t>Интересовања ученика везана за биљке и животиње, неживу природу и појаве, омогућавају развој научног погледа на свијет. Изучавање ових садржаја отвориће један нови свијет у којем ће ученик развијати правилан однос према околини. </a:t>
            </a:r>
          </a:p>
          <a:p>
            <a:pPr algn="just"/>
            <a:endParaRPr lang="sr-Cyrl-BA" sz="2400" dirty="0" smtClean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algn="just"/>
            <a:r>
              <a:rPr lang="sr-Cyrl-BA" sz="2400" dirty="0" smtClean="0">
                <a:solidFill>
                  <a:srgbClr val="0C0C0C"/>
                </a:solidFill>
                <a:latin typeface="Times New Roman"/>
                <a:cs typeface="Times New Roman"/>
              </a:rPr>
              <a:t>Овако изграђеним односом, ученике уводимо у процес планирања, препознавања, разликовања, упоређивања стварајући добре основе за активно учествовање  у савременом друштву.</a:t>
            </a:r>
            <a:r>
              <a:rPr lang="sr-Latn-RS" sz="2400" dirty="0" smtClean="0">
                <a:solidFill>
                  <a:srgbClr val="0C0C0C"/>
                </a:solidFill>
                <a:latin typeface="Times New Roman"/>
                <a:cs typeface="Times New Roman"/>
              </a:rPr>
              <a:t> </a:t>
            </a:r>
            <a:endParaRPr lang="sr-Cyrl-RS" sz="2400" dirty="0" smtClean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="" xmlns:a16="http://schemas.microsoft.com/office/drawing/2014/main" id="{F603D4BC-5922-446B-B6A0-EBCCB6A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586553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="" xmlns:a16="http://schemas.microsoft.com/office/drawing/2014/main" id="{C25CD787-94C1-4299-B8F8-745FCB9D0B83}"/>
              </a:ext>
            </a:extLst>
          </p:cNvPr>
          <p:cNvSpPr txBox="1"/>
          <p:nvPr/>
        </p:nvSpPr>
        <p:spPr>
          <a:xfrm>
            <a:off x="5446916" y="0"/>
            <a:ext cx="619376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bs-Cyrl-BA" sz="2400" b="1" dirty="0" smtClean="0">
              <a:solidFill>
                <a:srgbClr val="0C0C0C"/>
              </a:solidFill>
              <a:latin typeface="Times New Roman"/>
            </a:endParaRPr>
          </a:p>
          <a:p>
            <a:pPr marL="342900" indent="-342900" algn="just">
              <a:buFont typeface="Arial"/>
              <a:buChar char="•"/>
            </a:pPr>
            <a:endParaRPr lang="bs-Cyrl-BA" sz="2000" dirty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447B6FE1-62F0-4D78-AC3E-3706BD7AABDB}"/>
              </a:ext>
            </a:extLst>
          </p:cNvPr>
          <p:cNvSpPr txBox="1"/>
          <p:nvPr/>
        </p:nvSpPr>
        <p:spPr>
          <a:xfrm>
            <a:off x="289524" y="564491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 smtClean="0">
                <a:latin typeface="Times New Roman"/>
                <a:cs typeface="Times New Roman"/>
              </a:rPr>
              <a:t>   </a:t>
            </a:r>
            <a:r>
              <a:rPr lang="bs-Cyrl-BA" dirty="0" smtClean="0">
                <a:solidFill>
                  <a:schemeClr val="bg1"/>
                </a:solidFill>
                <a:latin typeface="Times New Roman"/>
                <a:cs typeface="Times New Roman"/>
              </a:rPr>
              <a:t>НАСТАВНИ </a:t>
            </a:r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ПЛАН И ПРОГРАМ </a:t>
            </a:r>
            <a:r>
              <a:rPr lang="bs-Cyrl-BA" dirty="0" smtClean="0">
                <a:solidFill>
                  <a:schemeClr val="bg1"/>
                </a:solidFill>
                <a:latin typeface="Times New Roman"/>
                <a:cs typeface="Times New Roman"/>
              </a:rPr>
              <a:t>  ЗА</a:t>
            </a:r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81EBAF88-324C-4299-9020-86657ACE72E6}"/>
              </a:ext>
            </a:extLst>
          </p:cNvPr>
          <p:cNvSpPr txBox="1"/>
          <p:nvPr/>
        </p:nvSpPr>
        <p:spPr>
          <a:xfrm>
            <a:off x="459357" y="2414857"/>
            <a:ext cx="43534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МОЈА ОКОЛИНА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Slika 3" descr="Slika na kojoj se nalazi osoba, trava, otvoreni prostor, mladi&#10;&#10;Opis je automatski generisan">
            <a:extLst>
              <a:ext uri="{FF2B5EF4-FFF2-40B4-BE49-F238E27FC236}">
                <a16:creationId xmlns="" xmlns:a16="http://schemas.microsoft.com/office/drawing/2014/main" id="{D01D0289-437F-46AD-9F8C-BC588BCAD0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331" y="3518758"/>
            <a:ext cx="3293703" cy="1959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57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Приручник са дидактичко-методичким препорукама за остваривање програма првог разреда</a:t>
            </a:r>
            <a:endParaRPr lang="en-GB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“Које теме и садржаје ће наставник планирати и у које вријеме, остављено је на процјену самом наставнику који реализује наставу.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репорука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се крене од теме </a:t>
            </a:r>
            <a:r>
              <a:rPr lang="sr-Cyrl-BA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јер је школа послије породице и евентуално вртића, нова социјална средина, заједница у коју дијете улази ...”</a:t>
            </a:r>
          </a:p>
          <a:p>
            <a:pPr algn="just"/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сваку тему предметног подручја Моја околина у Приручнику наведена су упутства и смјернице како реализовати садржаје у циљу ефикаснијег остварења исхода учења.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="" xmlns:a16="http://schemas.microsoft.com/office/drawing/2014/main" id="{F603D4BC-5922-446B-B6A0-EBCCB6A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586553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35372F31-4AB5-4723-B6F2-3C676228D225}"/>
              </a:ext>
            </a:extLst>
          </p:cNvPr>
          <p:cNvSpPr txBox="1"/>
          <p:nvPr/>
        </p:nvSpPr>
        <p:spPr>
          <a:xfrm>
            <a:off x="289524" y="564491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6A92CB3B-B4FD-4AE5-81A9-6BB0D2E8191D}"/>
              </a:ext>
            </a:extLst>
          </p:cNvPr>
          <p:cNvSpPr txBox="1"/>
          <p:nvPr/>
        </p:nvSpPr>
        <p:spPr>
          <a:xfrm>
            <a:off x="473004" y="1855299"/>
            <a:ext cx="43534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МОЈА ОКОЛИНА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Slika 15" descr="Slika na kojoj se nalazi osoba, otvoreni prostor, priroda, crna tabla&#10;&#10;Opis je automatski generisan">
            <a:extLst>
              <a:ext uri="{FF2B5EF4-FFF2-40B4-BE49-F238E27FC236}">
                <a16:creationId xmlns="" xmlns:a16="http://schemas.microsoft.com/office/drawing/2014/main" id="{EC0AE5E6-567F-4752-8166-42973272DA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922" y="3170572"/>
            <a:ext cx="3124093" cy="28809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6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Резултати истраживања актуелног стања у настави 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14650"/>
            <a:ext cx="10515600" cy="5308979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4450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РПЗ је 2016. године, провео истраживање на узорку који обухвата 222 наставника разредне наставе: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Сви наставници првог разреда врше планирање и редовно се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припремају за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наставу, иако је приступ планирању и припремању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различит.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Око 70% опсервираних наставника глобални план пише у облику пописа наставних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активности за св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три предметна подручја, унапријед, за цијелу  наставну годину.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Око 30% наставника првог разреда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као глобални план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уписују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за сваки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мјесец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наставну тему са ор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јентационим бројем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сати за реализацију.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B61520C-277F-4F46-B8E6-951EACB6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586553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  <a:p>
            <a:r>
              <a:rPr lang="bs-Cyrl-BA" sz="24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(5 сати седмично, 180 сати годишње)</a:t>
            </a:r>
            <a:endParaRPr lang="sr-Latn-R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="" xmlns:a16="http://schemas.microsoft.com/office/drawing/2014/main" id="{4A00ED8E-6FFA-49B1-9AE9-A6F93B1ED893}"/>
              </a:ext>
            </a:extLst>
          </p:cNvPr>
          <p:cNvSpPr txBox="1"/>
          <p:nvPr/>
        </p:nvSpPr>
        <p:spPr>
          <a:xfrm>
            <a:off x="521535" y="591787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="" xmlns:a16="http://schemas.microsoft.com/office/drawing/2014/main" id="{0C225A20-45FD-45A9-8BBA-A923118EC637}"/>
              </a:ext>
            </a:extLst>
          </p:cNvPr>
          <p:cNvSpPr txBox="1"/>
          <p:nvPr/>
        </p:nvSpPr>
        <p:spPr>
          <a:xfrm>
            <a:off x="459357" y="1480329"/>
            <a:ext cx="43534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ГОВОР, ИЗРАЖАВАЊЕ И СТВАРАЊЕ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Slika 10" descr="Slika na kojoj se nalazi osoba, zatvoreni prostor&#10;&#10;Opis je automatski generisan">
            <a:extLst>
              <a:ext uri="{FF2B5EF4-FFF2-40B4-BE49-F238E27FC236}">
                <a16:creationId xmlns="" xmlns:a16="http://schemas.microsoft.com/office/drawing/2014/main" id="{796F5CF1-6412-4F37-BDCB-D301A618FF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615" y="3539901"/>
            <a:ext cx="3354646" cy="215507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59105" y="154379"/>
          <a:ext cx="6496334" cy="6314657"/>
        </p:xfrm>
        <a:graphic>
          <a:graphicData uri="http://schemas.openxmlformats.org/drawingml/2006/table">
            <a:tbl>
              <a:tblPr/>
              <a:tblGrid>
                <a:gridCol w="1009934"/>
                <a:gridCol w="3991955"/>
                <a:gridCol w="1494445"/>
              </a:tblGrid>
              <a:tr h="801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Редни број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Теме (Садржаји програма)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Оквирни број сати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Култура изражавања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Ортоепија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Граматика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Правопис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Књижевност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Читање и писање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Позориште и филм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Цртање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Сликање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Вајање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Примијењена умјетност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УКУПНО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860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Наставни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план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 и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програм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предметно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подручје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Говор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 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изражавање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и 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стварање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садржи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настав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не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тем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 оквиру којих су дефинисани исходи учења и програмски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садржаји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 </a:t>
            </a:r>
          </a:p>
          <a:p>
            <a:pPr algn="just"/>
            <a:endParaRPr lang="sr-Cyrl-R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Иновирани програм предметног подручја Говор, изражавање и стварање, садржи 11 тема од којих се њих 7 односи  на садржаје српског језика (оквирно 130 сати) а 4 на садржаје из ликовне културе (оквирно 50 сати).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lang="sr-Cyrl-R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реализацију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исхода и садржаја учења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 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наставник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ће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бирати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адекватне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методе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технике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облике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рада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као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наставна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средства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уређаје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помагала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sr-Cyrl-R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CE0C11D3-3E6A-412C-92C4-DCB0BFB729B2}"/>
              </a:ext>
            </a:extLst>
          </p:cNvPr>
          <p:cNvSpPr txBox="1"/>
          <p:nvPr/>
        </p:nvSpPr>
        <p:spPr>
          <a:xfrm>
            <a:off x="459357" y="1480329"/>
            <a:ext cx="43534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ГОВОР, ИЗРАЖАВАЊЕ И СТВАРАЊЕ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Slika 10" descr="Slika na kojoj se nalazi osoba, zatvoreni prostor&#10;&#10;Opis je automatski generisan">
            <a:extLst>
              <a:ext uri="{FF2B5EF4-FFF2-40B4-BE49-F238E27FC236}">
                <a16:creationId xmlns="" xmlns:a16="http://schemas.microsoft.com/office/drawing/2014/main" id="{3C84007F-C459-4F73-8981-BA553E7D68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355" y="3539901"/>
            <a:ext cx="3284906" cy="2110272"/>
          </a:xfrm>
          <a:prstGeom prst="rect">
            <a:avLst/>
          </a:prstGeom>
        </p:spPr>
      </p:pic>
      <p:sp>
        <p:nvSpPr>
          <p:cNvPr id="3" name="Okvir za tekst 2">
            <a:extLst>
              <a:ext uri="{FF2B5EF4-FFF2-40B4-BE49-F238E27FC236}">
                <a16:creationId xmlns="" xmlns:a16="http://schemas.microsoft.com/office/drawing/2014/main" id="{61644512-DCAB-4A0D-B28D-3555F73EB42D}"/>
              </a:ext>
            </a:extLst>
          </p:cNvPr>
          <p:cNvSpPr txBox="1"/>
          <p:nvPr/>
        </p:nvSpPr>
        <p:spPr>
          <a:xfrm>
            <a:off x="739900" y="591787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4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B61520C-277F-4F46-B8E6-951EACB6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586553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Предметно подручје </a:t>
            </a:r>
            <a:r>
              <a:rPr lang="sr-Cyrl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Говор, изражавање и стварање </a:t>
            </a:r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омогућава остваривање потребе ученика да у складу са индивидуалним могућностима и способостима савлада читање и писање како би се на вишем нивоу споразумијевао са околином, упознавао свијет око себе и сигурније се сналазио у њему.</a:t>
            </a:r>
          </a:p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Користећи штампана слова првог писма ученика, у складу са његовим индивидуалним могућностима и способостима, треба оспособити да самостално повезује слова и ријечи, ријечи и реченице, у складу са правописним нормама, тако да учећи читање развија и осјећај за језик.</a:t>
            </a:r>
          </a:p>
          <a:p>
            <a:pPr algn="just"/>
            <a:endParaRPr lang="sr-Cyrl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 подручје </a:t>
            </a:r>
            <a:r>
              <a:rPr lang="sr-Cyrl-BA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Говор, изражавање и стварање</a:t>
            </a:r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нуди и садржаје цртања, сликања, вајања и примијењене умјетности који омогућавају богаћење личности ученика, кроз исказивање емоција и маште, испољавање слободног стваралаштва, као и развијања естетских вриједности.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="" xmlns:a16="http://schemas.microsoft.com/office/drawing/2014/main" id="{00E13202-34EC-4A20-9477-611C1D476617}"/>
              </a:ext>
            </a:extLst>
          </p:cNvPr>
          <p:cNvSpPr txBox="1"/>
          <p:nvPr/>
        </p:nvSpPr>
        <p:spPr>
          <a:xfrm>
            <a:off x="617070" y="482604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="" xmlns:a16="http://schemas.microsoft.com/office/drawing/2014/main" id="{F1500324-FFB2-4797-86BA-A9A2D359E87A}"/>
              </a:ext>
            </a:extLst>
          </p:cNvPr>
          <p:cNvSpPr txBox="1"/>
          <p:nvPr/>
        </p:nvSpPr>
        <p:spPr>
          <a:xfrm>
            <a:off x="459357" y="1480329"/>
            <a:ext cx="43534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ГОВОР, ИЗРАЖАВАЊЕ И СТВАРАЊЕ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Slika 10" descr="Slika na kojoj se nalazi osoba, zatvoreni prostor&#10;&#10;Opis je automatski generisan">
            <a:extLst>
              <a:ext uri="{FF2B5EF4-FFF2-40B4-BE49-F238E27FC236}">
                <a16:creationId xmlns="" xmlns:a16="http://schemas.microsoft.com/office/drawing/2014/main" id="{08DD5A1C-D8D1-486B-BFE3-469A1754F1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154" y="3539901"/>
            <a:ext cx="3476107" cy="2233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96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B61520C-277F-4F46-B8E6-951EACB6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586553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bs-Cyrl-BA" sz="24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(5 сати седмично, 180 сати годишње)</a:t>
            </a:r>
            <a:endParaRPr lang="sr-Latn-R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CE0C11D3-3E6A-412C-92C4-DCB0BFB729B2}"/>
              </a:ext>
            </a:extLst>
          </p:cNvPr>
          <p:cNvSpPr txBox="1"/>
          <p:nvPr/>
        </p:nvSpPr>
        <p:spPr>
          <a:xfrm>
            <a:off x="545621" y="1264668"/>
            <a:ext cx="43534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СПОРТ, РИТМИКА И МУЗИКА</a:t>
            </a:r>
          </a:p>
        </p:txBody>
      </p:sp>
      <p:pic>
        <p:nvPicPr>
          <p:cNvPr id="3" name="Slika 8" descr="Slika na kojoj se nalazi trava, osoba, dete, malo&#10;&#10;Opis je automatski generisan">
            <a:extLst>
              <a:ext uri="{FF2B5EF4-FFF2-40B4-BE49-F238E27FC236}">
                <a16:creationId xmlns="" xmlns:a16="http://schemas.microsoft.com/office/drawing/2014/main" id="{6954F297-26AC-47C8-BA89-5CE9AF18EB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083" y="3367184"/>
            <a:ext cx="3165748" cy="2160158"/>
          </a:xfrm>
          <a:prstGeom prst="rect">
            <a:avLst/>
          </a:prstGeom>
        </p:spPr>
      </p:pic>
      <p:sp>
        <p:nvSpPr>
          <p:cNvPr id="10" name="Okvir za tekst 9">
            <a:extLst>
              <a:ext uri="{FF2B5EF4-FFF2-40B4-BE49-F238E27FC236}">
                <a16:creationId xmlns="" xmlns:a16="http://schemas.microsoft.com/office/drawing/2014/main" id="{53D09345-A99D-426C-AA5C-C4E993DAF50A}"/>
              </a:ext>
            </a:extLst>
          </p:cNvPr>
          <p:cNvSpPr txBox="1"/>
          <p:nvPr/>
        </p:nvSpPr>
        <p:spPr>
          <a:xfrm>
            <a:off x="685309" y="605435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</a:t>
            </a:r>
            <a:r>
              <a:rPr lang="bs-Cyrl-BA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:</a:t>
            </a:r>
            <a:endParaRPr lang="sr-Latn-RS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31808" y="313899"/>
          <a:ext cx="6523630" cy="6228166"/>
        </p:xfrm>
        <a:graphic>
          <a:graphicData uri="http://schemas.openxmlformats.org/drawingml/2006/table">
            <a:tbl>
              <a:tblPr/>
              <a:tblGrid>
                <a:gridCol w="791570"/>
                <a:gridCol w="4231336"/>
                <a:gridCol w="150072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Редни број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Садржаји програма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Оквирни број сати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Праћење раста и развоја 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3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Природни облици кретања и превентивно корективно вјежбање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Елементарне игре и превентивно корективно вјежбање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0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Базичне спортске активности из гимнастике и превентивно корективно вјежбање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1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Базичне спортске активности из атлетике и превентивно корективно вјежбање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Игре на отвореном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Ритмика и плесови 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3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Музичко извођење: пјевање, свирање, говор, покрет 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Слушање музике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Музичко стваралаштво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bs-Cyrl-BA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УКУПНО: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85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B61520C-277F-4F46-B8E6-951EACB6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586553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 подручје </a:t>
            </a:r>
            <a:r>
              <a:rPr lang="sr-Cyrl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Спорт, ритмика и музика</a:t>
            </a:r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омогућава остваривање природне потребе дјетета за кретањем, игром као начином изражавања али и стварања, за социјализацијом и доказивањем својих физичких и умних домета. </a:t>
            </a:r>
          </a:p>
          <a:p>
            <a:pPr algn="just"/>
            <a:endParaRPr lang="sr-Cyrl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Неопходно је пружити прилику сваком ученику да испољи своју индивидуалност.</a:t>
            </a:r>
          </a:p>
          <a:p>
            <a:pPr algn="just"/>
            <a:endParaRPr lang="sr-Cyrl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Иновирани програм предметног подручја Спорт, ритмика и музика садржи 10 тема од којих се њих 7 односе на садржаје физичког и здравственог васпитања (оквирно 120 сати) а 3 на садржаје музичке културе (оквирно 60 сати).</a:t>
            </a:r>
          </a:p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 добро и квалитетно осмишљене активности у области Спорта, ритмике и музике код ученика се успјешно развија способност изражавања гласом или тијелом, инструментима и реквизитима, упознају се вриједна дјела музичке умјетности, развија тијело и дух. </a:t>
            </a:r>
          </a:p>
        </p:txBody>
      </p:sp>
      <p:pic>
        <p:nvPicPr>
          <p:cNvPr id="8" name="Slika 8" descr="Slika na kojoj se nalazi osoba, devojka, zatvoreni prostor, dete&#10;&#10;Opis je automatski generisan">
            <a:extLst>
              <a:ext uri="{FF2B5EF4-FFF2-40B4-BE49-F238E27FC236}">
                <a16:creationId xmlns="" xmlns:a16="http://schemas.microsoft.com/office/drawing/2014/main" id="{7FA8F79C-FEB1-499D-9736-0CE67310BE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96" y="3397219"/>
            <a:ext cx="3309840" cy="2505294"/>
          </a:xfrm>
          <a:prstGeom prst="rect">
            <a:avLst/>
          </a:prstGeom>
        </p:spPr>
      </p:pic>
      <p:sp>
        <p:nvSpPr>
          <p:cNvPr id="10" name="Okvir za tekst 9">
            <a:extLst>
              <a:ext uri="{FF2B5EF4-FFF2-40B4-BE49-F238E27FC236}">
                <a16:creationId xmlns="" xmlns:a16="http://schemas.microsoft.com/office/drawing/2014/main" id="{5A05BA03-E464-403F-925A-F31D740518B8}"/>
              </a:ext>
            </a:extLst>
          </p:cNvPr>
          <p:cNvSpPr txBox="1"/>
          <p:nvPr/>
        </p:nvSpPr>
        <p:spPr>
          <a:xfrm>
            <a:off x="658013" y="605435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</a:t>
            </a:r>
            <a:r>
              <a:rPr lang="bs-Cyrl-BA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:</a:t>
            </a:r>
            <a:endParaRPr lang="sr-Latn-RS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="" xmlns:a16="http://schemas.microsoft.com/office/drawing/2014/main" id="{753A6FD5-415B-4BA0-B3DC-F6CDAB2EFA81}"/>
              </a:ext>
            </a:extLst>
          </p:cNvPr>
          <p:cNvSpPr txBox="1"/>
          <p:nvPr/>
        </p:nvSpPr>
        <p:spPr>
          <a:xfrm>
            <a:off x="545621" y="1264668"/>
            <a:ext cx="43534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СПОРТ, РИТМИКА И МУЗИКА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15745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B7D05CA-93D4-4F59-9428-1FE934941DDC}"/>
              </a:ext>
            </a:extLst>
          </p:cNvPr>
          <p:cNvSpPr txBox="1"/>
          <p:nvPr/>
        </p:nvSpPr>
        <p:spPr>
          <a:xfrm>
            <a:off x="6122351" y="1897039"/>
            <a:ext cx="5300551" cy="29027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Базичне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спортске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активности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из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гимнастике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превентивно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корективно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вјежбање</a:t>
            </a:r>
            <a:endParaRPr lang="sr-Cyrl-R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Базичне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спортске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активности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из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атлетике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превентивно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корективно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вјежбање</a:t>
            </a: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B9E960F-54B8-4BA1-9B0A-EEA6D59E870F}"/>
              </a:ext>
            </a:extLst>
          </p:cNvPr>
          <p:cNvSpPr txBox="1"/>
          <p:nvPr/>
        </p:nvSpPr>
        <p:spPr>
          <a:xfrm>
            <a:off x="5616312" y="5651072"/>
            <a:ext cx="632316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Предвиђени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фонд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за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реализацију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активности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је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по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25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сати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611DC0-5883-455F-A744-E835B64C2801}"/>
              </a:ext>
            </a:extLst>
          </p:cNvPr>
          <p:cNvSpPr txBox="1"/>
          <p:nvPr/>
        </p:nvSpPr>
        <p:spPr>
          <a:xfrm>
            <a:off x="5637815" y="427590"/>
            <a:ext cx="6099259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у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оквиру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предметног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подручја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Спорт, ритмика и музика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l"/>
            <a:endParaRPr lang="en-US" dirty="0">
              <a:cs typeface="Calibri"/>
            </a:endParaRPr>
          </a:p>
        </p:txBody>
      </p:sp>
      <p:pic>
        <p:nvPicPr>
          <p:cNvPr id="8" name="Slika 9" descr="Slika na kojoj se nalazi osoba, sport, klizanje&#10;&#10;Opis je automatski generisan">
            <a:extLst>
              <a:ext uri="{FF2B5EF4-FFF2-40B4-BE49-F238E27FC236}">
                <a16:creationId xmlns="" xmlns:a16="http://schemas.microsoft.com/office/drawing/2014/main" id="{9609663B-BED8-4E80-891D-89BCC4D94E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642" y="3489293"/>
            <a:ext cx="3074333" cy="2891261"/>
          </a:xfrm>
          <a:prstGeom prst="rect">
            <a:avLst/>
          </a:prstGeom>
        </p:spPr>
      </p:pic>
      <p:sp>
        <p:nvSpPr>
          <p:cNvPr id="10" name="Okvir za tekst 9">
            <a:extLst>
              <a:ext uri="{FF2B5EF4-FFF2-40B4-BE49-F238E27FC236}">
                <a16:creationId xmlns="" xmlns:a16="http://schemas.microsoft.com/office/drawing/2014/main" id="{756B33AE-7BEB-4506-A443-979AF9B7CE44}"/>
              </a:ext>
            </a:extLst>
          </p:cNvPr>
          <p:cNvSpPr txBox="1"/>
          <p:nvPr/>
        </p:nvSpPr>
        <p:spPr>
          <a:xfrm>
            <a:off x="712604" y="578139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="" xmlns:a16="http://schemas.microsoft.com/office/drawing/2014/main" id="{3044B6DE-4F04-4B8A-B7B4-9D6CE3B57CDA}"/>
              </a:ext>
            </a:extLst>
          </p:cNvPr>
          <p:cNvSpPr txBox="1"/>
          <p:nvPr/>
        </p:nvSpPr>
        <p:spPr>
          <a:xfrm>
            <a:off x="545621" y="1264668"/>
            <a:ext cx="43534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СПОРТ, РИТМИКА И МУЗИКА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5835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8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Гимнастика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је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вид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рационалне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моторне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(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кретне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)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активности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усмјерене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првенствено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на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тјелесни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развој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усавршавање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моторних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и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физичких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способности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. </a:t>
            </a:r>
            <a:endParaRPr lang="sr-Cyrl-R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C36CB2-2B32-4123-803E-D78FF25B86E1}"/>
              </a:ext>
            </a:extLst>
          </p:cNvPr>
          <p:cNvSpPr txBox="1"/>
          <p:nvPr/>
        </p:nvSpPr>
        <p:spPr>
          <a:xfrm>
            <a:off x="6096000" y="1399032"/>
            <a:ext cx="5501834" cy="44714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5DF1206-02A3-4910-9011-9910255722A0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8E0A32F-1F3F-4C90-B49B-A81EE6C1F66F}"/>
              </a:ext>
            </a:extLst>
          </p:cNvPr>
          <p:cNvSpPr txBox="1"/>
          <p:nvPr/>
        </p:nvSpPr>
        <p:spPr>
          <a:xfrm>
            <a:off x="1847131" y="17033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E5D9E8E-4735-4922-96CA-E2A142D597BC}"/>
              </a:ext>
            </a:extLst>
          </p:cNvPr>
          <p:cNvSpPr txBox="1"/>
          <p:nvPr/>
        </p:nvSpPr>
        <p:spPr>
          <a:xfrm>
            <a:off x="5295332" y="3056625"/>
            <a:ext cx="689666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solidFill>
                <a:schemeClr val="bg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63FD641-2663-4056-A03D-D97CBF9167EB}"/>
              </a:ext>
            </a:extLst>
          </p:cNvPr>
          <p:cNvSpPr txBox="1"/>
          <p:nvPr/>
        </p:nvSpPr>
        <p:spPr>
          <a:xfrm>
            <a:off x="0" y="914400"/>
            <a:ext cx="566382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/>
                <a:cs typeface="Calibri"/>
              </a:rPr>
              <a:t>Базичне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спортске</a:t>
            </a:r>
            <a:r>
              <a:rPr lang="sr-Cyrl-R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а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ктивности</a:t>
            </a:r>
            <a:r>
              <a:rPr lang="sr-Cyrl-R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</a:p>
          <a:p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из</a:t>
            </a:r>
            <a:r>
              <a:rPr lang="sr-Cyrl-R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гимнастике</a:t>
            </a:r>
            <a:r>
              <a:rPr lang="sr-Cyrl-R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и</a:t>
            </a:r>
            <a:r>
              <a:rPr lang="sr-Cyrl-R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превентивно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Calibri"/>
              </a:rPr>
              <a:t> </a:t>
            </a:r>
            <a:endParaRPr lang="sr-Cyrl-RS" sz="2800" b="1" dirty="0" smtClean="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корективно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Calibri"/>
              </a:rPr>
              <a:t> 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вјежбање</a:t>
            </a:r>
            <a:endParaRPr lang="en-US" sz="2800" b="1" dirty="0">
              <a:solidFill>
                <a:schemeClr val="bg1"/>
              </a:solidFill>
              <a:latin typeface="Times New Roman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206784E-D163-4F73-8B7C-D0C24825968B}"/>
              </a:ext>
            </a:extLst>
          </p:cNvPr>
          <p:cNvSpPr txBox="1"/>
          <p:nvPr/>
        </p:nvSpPr>
        <p:spPr>
          <a:xfrm>
            <a:off x="5459103" y="1"/>
            <a:ext cx="6469039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r-Cyrl-RS" sz="2400" b="1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Посебни циљеви:</a:t>
            </a:r>
            <a:endParaRPr lang="en-US" sz="24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Wingdings"/>
              <a:buChar char="q"/>
            </a:pP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оспособљавање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за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правилно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извођење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заданих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вјежби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на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тлу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справама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 </a:t>
            </a:r>
          </a:p>
          <a:p>
            <a:pPr marL="342900" indent="-342900" algn="just">
              <a:buFont typeface="Wingdings"/>
              <a:buChar char="q"/>
            </a:pPr>
            <a:r>
              <a:rPr lang="sr-Cyrl-R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развијање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апарата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за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кретање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а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посебно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мускулатуре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одговорне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за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правилно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држање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тијела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кроз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примјену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гимнастичких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елемената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</a:t>
            </a:r>
          </a:p>
          <a:p>
            <a:pPr marL="342900" indent="-342900" algn="just"/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  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C405EA-9AD2-44CA-AA20-A176B3BB9950}"/>
              </a:ext>
            </a:extLst>
          </p:cNvPr>
          <p:cNvSpPr txBox="1"/>
          <p:nvPr/>
        </p:nvSpPr>
        <p:spPr>
          <a:xfrm>
            <a:off x="5076967" y="4549676"/>
            <a:ext cx="7115033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У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оквиру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ове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теме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ученик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ће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овладати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: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ea typeface="+mn-lt"/>
              <a:cs typeface="+mn-lt"/>
            </a:endParaRPr>
          </a:p>
          <a:p>
            <a:pPr marL="342900" indent="-342900" algn="just">
              <a:buFont typeface="Wingdings"/>
              <a:buChar char="q"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основним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стројевим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радњама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342900" indent="-342900" algn="just">
              <a:buFont typeface="Wingdings"/>
              <a:buChar char="q"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превентивним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корективним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вјежбама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  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/>
              <a:buChar char="q"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елементима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гимнастике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као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што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су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мост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поваљк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колут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(напријед – назад)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ваг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елемент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равнотеже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на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шведској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клупи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и др.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Slika 10" descr="Slika na kojoj se nalazi pod, osoba, zatvoreni prostor, spoljni objekat&#10;&#10;Opis je automatski generisan">
            <a:extLst>
              <a:ext uri="{FF2B5EF4-FFF2-40B4-BE49-F238E27FC236}">
                <a16:creationId xmlns="" xmlns:a16="http://schemas.microsoft.com/office/drawing/2014/main" id="{D46D055F-4C44-43F2-9C62-1C13942127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382" y="2852382"/>
            <a:ext cx="3566959" cy="2947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5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20B7A9-08C3-4A42-ABAF-FC777EE3F63B}"/>
              </a:ext>
            </a:extLst>
          </p:cNvPr>
          <p:cNvSpPr txBox="1"/>
          <p:nvPr/>
        </p:nvSpPr>
        <p:spPr>
          <a:xfrm>
            <a:off x="6881003" y="209334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269E70-EB2E-4C8F-A37B-33DA2A498D15}"/>
              </a:ext>
            </a:extLst>
          </p:cNvPr>
          <p:cNvSpPr txBox="1"/>
          <p:nvPr/>
        </p:nvSpPr>
        <p:spPr>
          <a:xfrm>
            <a:off x="5322626" y="0"/>
            <a:ext cx="6869373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Посебни циљеви:</a:t>
            </a:r>
            <a:endParaRPr lang="en-US" sz="2400" b="1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Wingdings"/>
              <a:buChar char="§"/>
            </a:pPr>
            <a:endParaRPr lang="en-US" sz="24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Wingdings"/>
              <a:buChar char="q"/>
            </a:pP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усавршавање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природних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облика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кретања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кроз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атлетске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елементе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</a:t>
            </a:r>
          </a:p>
          <a:p>
            <a:pPr marL="342900" indent="-342900">
              <a:buFont typeface="Wingdings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развијање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моторичких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функционалних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способности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локомоторног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апарата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а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посебно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мускулатуре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одговорне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за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правилно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држање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тијела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кроз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примјену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атлетских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елемената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</a:t>
            </a:r>
            <a:endParaRPr lang="sr-Cyrl-RS" sz="2400" dirty="0" smtClean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342900" indent="-342900"/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A84B4B-3111-4308-9B46-D54218F36942}"/>
              </a:ext>
            </a:extLst>
          </p:cNvPr>
          <p:cNvSpPr txBox="1"/>
          <p:nvPr/>
        </p:nvSpPr>
        <p:spPr>
          <a:xfrm>
            <a:off x="5363570" y="3598224"/>
            <a:ext cx="6828430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У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оквиру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ове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теме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ученик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ће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овладати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техником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285750" indent="-285750" algn="ctr">
              <a:buFont typeface="Wingdings"/>
              <a:buChar char="§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342900" indent="-342900" algn="ctr">
              <a:buFont typeface="Wingdings"/>
              <a:buChar char="q"/>
            </a:pP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одања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/>
              <a:buChar char="q"/>
            </a:pP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рчања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/>
              <a:buChar char="q"/>
            </a:pP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кокова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/>
              <a:buChar char="q"/>
            </a:pP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ацања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Calibri"/>
            </a:endParaRPr>
          </a:p>
          <a:p>
            <a:pPr marL="342900" indent="-342900"/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Calibri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="" xmlns:a16="http://schemas.microsoft.com/office/drawing/2014/main" id="{BB3C1A63-4AD7-41B7-A555-F8952364F18E}"/>
              </a:ext>
            </a:extLst>
          </p:cNvPr>
          <p:cNvSpPr txBox="1"/>
          <p:nvPr/>
        </p:nvSpPr>
        <p:spPr>
          <a:xfrm>
            <a:off x="0" y="781533"/>
            <a:ext cx="502237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/>
                <a:cs typeface="Calibri"/>
              </a:rPr>
              <a:t>Базичне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спортске</a:t>
            </a:r>
            <a:r>
              <a:rPr lang="sr-Cyrl-R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активности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cs typeface="Calibri"/>
              </a:rPr>
              <a:t>из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Calibri"/>
              </a:rPr>
              <a:t> </a:t>
            </a:r>
            <a:r>
              <a:rPr lang="sr-Cyrl-R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атлетике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Calibri"/>
              </a:rPr>
              <a:t>и 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превентивно</a:t>
            </a:r>
            <a:endParaRPr lang="sr-Cyrl-RS" sz="2800" b="1" dirty="0" smtClean="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корективно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Calibri"/>
              </a:rPr>
              <a:t> 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вјежбање</a:t>
            </a:r>
            <a:endParaRPr lang="en-US" sz="2800" b="1" dirty="0">
              <a:solidFill>
                <a:schemeClr val="bg1"/>
              </a:solidFill>
              <a:latin typeface="Times New Roman"/>
              <a:cs typeface="Calibri"/>
            </a:endParaRPr>
          </a:p>
        </p:txBody>
      </p:sp>
      <p:pic>
        <p:nvPicPr>
          <p:cNvPr id="11" name="Slika 10" descr="Slika na kojoj se nalazi pod, osoba, zatvoreni prostor, spoljni objekat&#10;&#10;Opis je automatski generisan">
            <a:extLst>
              <a:ext uri="{FF2B5EF4-FFF2-40B4-BE49-F238E27FC236}">
                <a16:creationId xmlns="" xmlns:a16="http://schemas.microsoft.com/office/drawing/2014/main" id="{7071D080-B633-46CD-9CE9-8990BB02BE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501" y="2947917"/>
            <a:ext cx="3889612" cy="2598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82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5939D3A4-8BA1-43BB-B18D-E5BFD3C15696}"/>
              </a:ext>
            </a:extLst>
          </p:cNvPr>
          <p:cNvSpPr txBox="1"/>
          <p:nvPr/>
        </p:nvSpPr>
        <p:spPr>
          <a:xfrm>
            <a:off x="399580" y="393823"/>
            <a:ext cx="3994290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3000" b="1" dirty="0">
                <a:solidFill>
                  <a:schemeClr val="bg1"/>
                </a:solidFill>
                <a:latin typeface="Times New Roman"/>
              </a:rPr>
              <a:t>Исходи усмјерени </a:t>
            </a:r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на упознавање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основних</a:t>
            </a:r>
          </a:p>
          <a:p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дигиталних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</a:rPr>
              <a:t> знања и  вјештина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​ </a:t>
            </a:r>
            <a:endParaRPr lang="sr-Cyrl-BA" sz="3000" b="1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endParaRPr lang="sr-Cyrl-BA" sz="3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sr-Cyrl-BA" sz="30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r>
              <a:rPr lang="sr-Cyrl-BA" sz="3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Моја 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околина</a:t>
            </a:r>
            <a:endParaRPr lang="sr-Cyrl-BA" sz="30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Slika 6" descr="Slika na kojoj se nalazi osoba, zatvoreni prostor, mladi, momak&#10;&#10;Opis je automatski generisan">
            <a:extLst>
              <a:ext uri="{FF2B5EF4-FFF2-40B4-BE49-F238E27FC236}">
                <a16:creationId xmlns="" xmlns:a16="http://schemas.microsoft.com/office/drawing/2014/main" id="{B3186DD6-4C60-4C3C-BC75-9E23175E7E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696" y="4240977"/>
            <a:ext cx="3152632" cy="233724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37018" y="0"/>
          <a:ext cx="6954982" cy="6636180"/>
        </p:xfrm>
        <a:graphic>
          <a:graphicData uri="http://schemas.openxmlformats.org/drawingml/2006/table">
            <a:tbl>
              <a:tblPr/>
              <a:tblGrid>
                <a:gridCol w="4548250"/>
                <a:gridCol w="2406732"/>
              </a:tblGrid>
              <a:tr h="334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ИСХОДИ УЧЕЊА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САДРЖАЈИ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107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уочи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уређаје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електрични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дигитални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препознаје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уређаје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уз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помоћ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струје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могу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грију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хладе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</a:t>
                      </a:r>
                      <a:r>
                        <a:rPr lang="sr-Cyrl-BA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јетле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преносе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звук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слику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информацију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Апарати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уређаји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кући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стану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792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наведе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играчке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могу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покретати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кретати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опуштањем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увртањем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помоћу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опруге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играчке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батерије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струју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објасни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начин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sr-Cyrl-BA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чувања </a:t>
                      </a:r>
                      <a:r>
                        <a:rPr lang="sr-Cyrl-BA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безбједног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руковања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играчкама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Моје играчке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6122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протумачи симболе договореног/познатог значења и спроведе поступак описан њима;</a:t>
                      </a:r>
                      <a:endParaRPr lang="en-GB" sz="18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450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наведе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коришћења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дигиталних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уређаја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угрозило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здравље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Позитиван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негативан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утицај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медија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53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уочи дигиталне уређаје које људи употребаљавају у својим занимањима;</a:t>
                      </a:r>
                      <a:endParaRPr lang="en-GB" sz="18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Занимања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људи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мјесту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666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="" xmlns:a16="http://schemas.microsoft.com/office/drawing/2014/main" id="{78C8872E-7E5F-439B-8B7D-7AEFAF7E8534}"/>
              </a:ext>
            </a:extLst>
          </p:cNvPr>
          <p:cNvSpPr txBox="1"/>
          <p:nvPr/>
        </p:nvSpPr>
        <p:spPr>
          <a:xfrm>
            <a:off x="5457645" y="396816"/>
            <a:ext cx="62081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bs-Cyrl-BA" sz="200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="" xmlns:a16="http://schemas.microsoft.com/office/drawing/2014/main" id="{C2E6532C-3CDD-4AEC-8E4A-837315DA626B}"/>
              </a:ext>
            </a:extLst>
          </p:cNvPr>
          <p:cNvSpPr txBox="1"/>
          <p:nvPr/>
        </p:nvSpPr>
        <p:spPr>
          <a:xfrm>
            <a:off x="399580" y="393823"/>
            <a:ext cx="4124919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Исходи усмјерени на упознавање основних</a:t>
            </a:r>
          </a:p>
          <a:p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дигиталних знања и  </a:t>
            </a:r>
          </a:p>
          <a:p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вјештина</a:t>
            </a:r>
            <a:r>
              <a:rPr lang="sr-Cyrl-BA" sz="3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​ </a:t>
            </a:r>
            <a:endParaRPr lang="sr-Cyrl-BA" sz="3000" b="1" dirty="0" smtClean="0">
              <a:solidFill>
                <a:schemeClr val="bg1"/>
              </a:solidFill>
              <a:cs typeface="Calibri"/>
            </a:endParaRPr>
          </a:p>
          <a:p>
            <a:endParaRPr lang="sr-Cyrl-BA" sz="30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sr-Cyrl-BA" sz="3000" dirty="0" smtClean="0">
              <a:solidFill>
                <a:schemeClr val="bg1"/>
              </a:solidFill>
              <a:cs typeface="Calibri"/>
            </a:endParaRPr>
          </a:p>
          <a:p>
            <a:r>
              <a:rPr lang="sr-Cyrl-BA" sz="3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Моја околина</a:t>
            </a:r>
            <a:endParaRPr lang="sr-Cyrl-BA" sz="30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Slika 6" descr="Slika na kojoj se nalazi osoba, zatvoreni prostor, mladi, momak&#10;&#10;Opis je automatski generisan">
            <a:extLst>
              <a:ext uri="{FF2B5EF4-FFF2-40B4-BE49-F238E27FC236}">
                <a16:creationId xmlns="" xmlns:a16="http://schemas.microsoft.com/office/drawing/2014/main" id="{181F4044-C8B7-42DB-B2DB-64895C2EF6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060" y="3957851"/>
            <a:ext cx="2743200" cy="216724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15149" y="260963"/>
          <a:ext cx="6776852" cy="6389218"/>
        </p:xfrm>
        <a:graphic>
          <a:graphicData uri="http://schemas.openxmlformats.org/drawingml/2006/table">
            <a:tbl>
              <a:tblPr/>
              <a:tblGrid>
                <a:gridCol w="3645423"/>
                <a:gridCol w="3131429"/>
              </a:tblGrid>
              <a:tr h="334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ИСХОДИ УЧЕЊА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САДРЖАЈИ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028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именује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прибор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алат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материјал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поступак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израде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папирне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ПЕТ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амбалаже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Рециклажа (израда предмета од папирне</a:t>
                      </a:r>
                      <a:b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ПЕТ амбалаже)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57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BA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изради илустративни низ догађаја/искустава након реализоване посјете/излета по моделу корак по корак.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Посјете и излети: упознавање околине школе, посјета позоришту, биоскопу, парку, животињској фарми, културно-историјском споменику и слично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28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Разликује дијелове и цјелину;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Правимо слагалицу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209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/>
                        <a:buChar char="-"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анализира једноставан познати поступак/активност и разлаже кораке за њихово спровођење;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издвоји елементе из скупа и упореди их по величини (нацрта скуп, нацрта елементе скупа, упоређује елементе по величини).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Придруживање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чланова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једног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скупа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члановима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другог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скупа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бројањем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10)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31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Карактеристике писаних припрема за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наставу 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82890"/>
            <a:ext cx="10515600" cy="4894073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b="1" dirty="0" smtClean="0">
                <a:latin typeface="Times New Roman" pitchFamily="18" charset="0"/>
                <a:cs typeface="Times New Roman" pitchFamily="18" charset="0"/>
              </a:rPr>
              <a:t>Прва карактеристика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је да половина опсервираних наставника припреме пише за модел рада у центрима активности, а наставу реализује са доминирајућом фронталном наставом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или радом у групама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са истим задацима за све ученике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b="1" dirty="0" smtClean="0">
                <a:latin typeface="Times New Roman" pitchFamily="18" charset="0"/>
                <a:cs typeface="Times New Roman" pitchFamily="18" charset="0"/>
              </a:rPr>
              <a:t>Друга карактеристика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сте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да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писане припреме наставника, према обиму и структури, нису прилагођене потребама рада у првом разреду. 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b="1" dirty="0" smtClean="0">
                <a:latin typeface="Times New Roman" pitchFamily="18" charset="0"/>
                <a:cs typeface="Times New Roman" pitchFamily="18" charset="0"/>
              </a:rPr>
              <a:t>Код већине опсервираних наставника, у писаним припрема се препознаје теденција да се предметна подручја „претворе“ у наставне предмете.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=""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=""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="" xmlns:a16="http://schemas.microsoft.com/office/drawing/2014/main" id="{78C8872E-7E5F-439B-8B7D-7AEFAF7E8534}"/>
              </a:ext>
            </a:extLst>
          </p:cNvPr>
          <p:cNvSpPr txBox="1"/>
          <p:nvPr/>
        </p:nvSpPr>
        <p:spPr>
          <a:xfrm>
            <a:off x="5457645" y="396816"/>
            <a:ext cx="62081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bs-Cyrl-BA" sz="200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="" xmlns:a16="http://schemas.microsoft.com/office/drawing/2014/main" id="{A1958013-670E-4480-87D5-F1483F4FB70A}"/>
              </a:ext>
            </a:extLst>
          </p:cNvPr>
          <p:cNvSpPr txBox="1"/>
          <p:nvPr/>
        </p:nvSpPr>
        <p:spPr>
          <a:xfrm>
            <a:off x="399580" y="393823"/>
            <a:ext cx="397053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3000" b="1" dirty="0">
                <a:solidFill>
                  <a:schemeClr val="bg1"/>
                </a:solidFill>
                <a:latin typeface="Times New Roman"/>
              </a:rPr>
              <a:t>Исходи усмјерени </a:t>
            </a:r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на упознавање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основних</a:t>
            </a:r>
          </a:p>
          <a:p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дигиталних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знања и вјештина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​ </a:t>
            </a:r>
            <a:endParaRPr lang="sr-Cyrl-BA" sz="3000" b="1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endParaRPr lang="sr-Cyrl-BA" sz="3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sr-Cyrl-BA" sz="30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Говор, изражавање и стварање</a:t>
            </a:r>
            <a:endParaRPr lang="sr-Cyrl-BA" sz="30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Slika 10" descr="Slika na kojoj se nalazi trava, dete, igračka, malo&#10;&#10;Opis je automatski generisan">
            <a:extLst>
              <a:ext uri="{FF2B5EF4-FFF2-40B4-BE49-F238E27FC236}">
                <a16:creationId xmlns="" xmlns:a16="http://schemas.microsoft.com/office/drawing/2014/main" id="{537BE097-7FE0-4B3C-91BB-97092E1236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764" y="4394579"/>
            <a:ext cx="3681350" cy="214269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522026" y="201879"/>
          <a:ext cx="6483927" cy="6353299"/>
        </p:xfrm>
        <a:graphic>
          <a:graphicData uri="http://schemas.openxmlformats.org/drawingml/2006/table">
            <a:tbl>
              <a:tblPr/>
              <a:tblGrid>
                <a:gridCol w="2470068"/>
                <a:gridCol w="4013859"/>
              </a:tblGrid>
              <a:tr h="352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ИСХОДИ УЧЕЊА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САДРЖАЈИ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0033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препознаје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разликује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појмове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прибор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материјал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поступак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израде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Упознавање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експериментисање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различитим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ликовним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материјалима</a:t>
                      </a: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sr-Cyrl-RS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цртање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оловке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оловке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фломастери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креда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угљени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штапићи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...)</a:t>
                      </a: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sr-Cyrl-RS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сликање</a:t>
                      </a: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(воиштане боје, папир, сунђер, кликери,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четкица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водене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кромпир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сламке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лишће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...)</a:t>
                      </a: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вајање (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кинетички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пијесак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тијесто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глина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глинамол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пластелин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материјали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обликовање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кутије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вуница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вата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платно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…)</a:t>
                      </a: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примијењена умјетност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новине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картон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целофан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спужва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платно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пертле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хартије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зрневље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тјестенина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кутије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филц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салвете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плодови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јесени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блазнице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чачкалице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различите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намјене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...)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979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E7CB119-293C-4CD9-961B-1D42CDA4D19E}"/>
              </a:ext>
            </a:extLst>
          </p:cNvPr>
          <p:cNvSpPr txBox="1"/>
          <p:nvPr/>
        </p:nvSpPr>
        <p:spPr>
          <a:xfrm>
            <a:off x="6714699" y="1610436"/>
            <a:ext cx="5477301" cy="224264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Спорт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у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настави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физичког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endParaRPr lang="sr-Latn-RS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здравственог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васпитања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endParaRPr lang="sr-Latn-RS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петнаестоминутно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вјежбање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+mj-ea"/>
                <a:cs typeface="Times New Roman"/>
              </a:rPr>
              <a:t> </a:t>
            </a:r>
            <a:endParaRPr lang="sr-Latn-RS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/>
              <a:ea typeface="+mj-ea"/>
              <a:cs typeface="Calibri" panose="020F0502020204030204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3" descr="Slika na kojoj se nalazi pod, zemlja&#10;&#10;Opis je automatski generisan">
            <a:extLst>
              <a:ext uri="{FF2B5EF4-FFF2-40B4-BE49-F238E27FC236}">
                <a16:creationId xmlns="" xmlns:a16="http://schemas.microsoft.com/office/drawing/2014/main" id="{6C9A9D41-AD5C-478A-A78D-04B8A08535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802" r="33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77B789E-11C9-4EBD-A152-02241FE07804}"/>
              </a:ext>
            </a:extLst>
          </p:cNvPr>
          <p:cNvSpPr txBox="1"/>
          <p:nvPr/>
        </p:nvSpPr>
        <p:spPr>
          <a:xfrm>
            <a:off x="1408948" y="3872800"/>
            <a:ext cx="9367204" cy="40416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0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=""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5" descr="Slika na kojoj se nalazi tekst, osoba, zatvoreni prostor, sto&#10;&#10;Opis je automatski generisan">
            <a:extLst>
              <a:ext uri="{FF2B5EF4-FFF2-40B4-BE49-F238E27FC236}">
                <a16:creationId xmlns="" xmlns:a16="http://schemas.microsoft.com/office/drawing/2014/main" id="{6329362B-909A-47B7-B468-BD44E69251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60" t="6482" r="1873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="" xmlns:a16="http://schemas.microsoft.com/office/drawing/2014/main" id="{BBEE0482-B85B-4577-B182-BA0CEE5BA338}"/>
              </a:ext>
            </a:extLst>
          </p:cNvPr>
          <p:cNvSpPr txBox="1"/>
          <p:nvPr/>
        </p:nvSpPr>
        <p:spPr>
          <a:xfrm>
            <a:off x="1340623" y="177421"/>
            <a:ext cx="4023360" cy="491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Типичан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дан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у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школи</a:t>
            </a:r>
            <a:endParaRPr lang="en-US" sz="2800" dirty="0"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97F9A90E-7C0C-442A-8174-5BFD454F856B}"/>
              </a:ext>
            </a:extLst>
          </p:cNvPr>
          <p:cNvSpPr txBox="1"/>
          <p:nvPr/>
        </p:nvSpPr>
        <p:spPr>
          <a:xfrm>
            <a:off x="272955" y="764275"/>
            <a:ext cx="6796585" cy="594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s-Cyrl-BA" sz="2000" dirty="0">
                <a:solidFill>
                  <a:schemeClr val="tx1"/>
                </a:solidFill>
                <a:latin typeface="Times New Roman"/>
              </a:rPr>
              <a:t>Ево једног типичног дана у нашој школи испричаног ријечима дјетета другог разреда: </a:t>
            </a:r>
          </a:p>
          <a:p>
            <a:pPr algn="just"/>
            <a:r>
              <a:rPr lang="bs-Cyrl-BA" sz="2000" dirty="0">
                <a:solidFill>
                  <a:schemeClr val="tx1"/>
                </a:solidFill>
                <a:latin typeface="Times New Roman"/>
              </a:rPr>
              <a:t>„Кад се дође у школу, прво морамо мирно стајати у реду, а затим сједнемо на своје мјесто у учионици. Дежурни ученик мора да записује ко није на свом мјесту. </a:t>
            </a:r>
          </a:p>
          <a:p>
            <a:pPr algn="just"/>
            <a:r>
              <a:rPr lang="bs-Cyrl-BA" sz="2000" dirty="0">
                <a:solidFill>
                  <a:schemeClr val="tx1"/>
                </a:solidFill>
                <a:latin typeface="Times New Roman"/>
              </a:rPr>
              <a:t>Одмор служи да се припреме ствари за сљедећи час и нема устајања, а ходање по разреду без дозволе је забрањено</a:t>
            </a:r>
            <a:r>
              <a:rPr lang="bs-Cyrl-BA" sz="2000" dirty="0" smtClean="0">
                <a:solidFill>
                  <a:schemeClr val="tx1"/>
                </a:solidFill>
                <a:latin typeface="Times New Roman"/>
              </a:rPr>
              <a:t>. Учитељица </a:t>
            </a:r>
            <a:r>
              <a:rPr lang="bs-Cyrl-BA" sz="2000" dirty="0">
                <a:solidFill>
                  <a:schemeClr val="tx1"/>
                </a:solidFill>
                <a:latin typeface="Times New Roman"/>
              </a:rPr>
              <a:t>увијек ружи дјецу која устају на одмору и трче по учионици. </a:t>
            </a:r>
          </a:p>
          <a:p>
            <a:pPr algn="just"/>
            <a:r>
              <a:rPr lang="bs-Cyrl-BA" sz="2000" dirty="0">
                <a:latin typeface="Times New Roman"/>
              </a:rPr>
              <a:t>На великом одмору трчање је дозвољено, али једино тада могу да поједем ужину па најчешће сједим и једем. А кад је ружно вријеме често и не излазимо на велики одмор, да се не упрљамо и не прехладимо. </a:t>
            </a:r>
          </a:p>
          <a:p>
            <a:pPr algn="just"/>
            <a:r>
              <a:rPr lang="bs-Cyrl-BA" sz="2000" dirty="0">
                <a:latin typeface="Times New Roman"/>
              </a:rPr>
              <a:t>Понекад, ако много дјеце трчи или излази из учионице, сви добијемо казну да не идемо напоље на велики одмор или да не идемо на физичко, а умјесто физичког некад имамо математику. Ја у школи некад осјетим неке чудне иглице у рукама и ногама, никако не могу да се намјестим и сваки положај ми некако смета.“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32513" y="1787857"/>
            <a:ext cx="1282890" cy="13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0909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Slika 8" descr="Slika na kojoj se nalazi osoba, zemlja, klizanje, sport&#10;&#10;Opis je automatski generisan">
            <a:extLst>
              <a:ext uri="{FF2B5EF4-FFF2-40B4-BE49-F238E27FC236}">
                <a16:creationId xmlns="" xmlns:a16="http://schemas.microsoft.com/office/drawing/2014/main" id="{7D991AD5-475B-4E8C-A649-2AE1BFD80B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791" r="1" b="2938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F9EC3F91-A75C-4F74-867E-E4C28C1354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4E50304F-1BDA-40DF-BDAF-4FC8A9BB1850}"/>
              </a:ext>
            </a:extLst>
          </p:cNvPr>
          <p:cNvSpPr txBox="1"/>
          <p:nvPr/>
        </p:nvSpPr>
        <p:spPr>
          <a:xfrm>
            <a:off x="5923128" y="232012"/>
            <a:ext cx="5991367" cy="3138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sr-Cyrl-R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јежбање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у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првом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реду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оријентисано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је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оне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сегменте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развоја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компоненте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личности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које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својој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природи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може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ефикасно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да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дјелује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 а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то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су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endParaRPr lang="sr-Latn-RS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здравље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тјелесни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раст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развој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endParaRPr lang="sr-Cyrl-R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моторна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спретност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моторичка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својства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способност</a:t>
            </a:r>
            <a:r>
              <a:rPr lang="sr-Cyrl-R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="" xmlns:a16="http://schemas.microsoft.com/office/drawing/2014/main" id="{AB964698-5929-4450-B4A3-A98760BD3EF2}"/>
              </a:ext>
            </a:extLst>
          </p:cNvPr>
          <p:cNvSpPr txBox="1"/>
          <p:nvPr/>
        </p:nvSpPr>
        <p:spPr>
          <a:xfrm>
            <a:off x="5936776" y="3575714"/>
            <a:ext cx="6005015" cy="30623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Планирано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је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да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се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вјежбе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изводе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на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више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локација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:</a:t>
            </a:r>
          </a:p>
          <a:p>
            <a:pPr marL="457200" indent="-457200">
              <a:spcAft>
                <a:spcPts val="600"/>
              </a:spcAft>
              <a:buFont typeface="Wingdings"/>
              <a:buChar char="q"/>
            </a:pP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у 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учионици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,</a:t>
            </a: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sr-Cyrl-R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  </a:t>
            </a:r>
            <a:r>
              <a:rPr lang="en-U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у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 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школском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холу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,</a:t>
            </a: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sr-Cyrl-R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  </a:t>
            </a:r>
            <a:r>
              <a:rPr lang="en-U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у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 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фискултурној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сали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,</a:t>
            </a: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sr-Cyrl-R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  </a:t>
            </a:r>
            <a:r>
              <a:rPr lang="en-US" sz="2400" dirty="0" err="1" smtClean="0">
                <a:solidFill>
                  <a:srgbClr val="0C0C0C"/>
                </a:solidFill>
                <a:latin typeface="Times New Roman"/>
                <a:cs typeface="Calibri"/>
              </a:rPr>
              <a:t>на</a:t>
            </a:r>
            <a:r>
              <a:rPr lang="en-U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спортском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полигону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,</a:t>
            </a: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sr-Cyrl-R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  </a:t>
            </a:r>
            <a:r>
              <a:rPr lang="en-U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у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 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школском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дворишту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.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="" xmlns:a16="http://schemas.microsoft.com/office/drawing/2014/main" id="{263C8802-8BE5-4288-A62E-76330FD63131}"/>
              </a:ext>
            </a:extLst>
          </p:cNvPr>
          <p:cNvSpPr txBox="1"/>
          <p:nvPr/>
        </p:nvSpPr>
        <p:spPr>
          <a:xfrm>
            <a:off x="396816" y="5055080"/>
            <a:ext cx="5014820" cy="480131"/>
          </a:xfrm>
          <a:prstGeom prst="rect">
            <a:avLst/>
          </a:prstGeom>
          <a:solidFill>
            <a:srgbClr val="807E7E">
              <a:alpha val="46000"/>
            </a:srgb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solidFill>
                  <a:srgbClr val="0C0C0C"/>
                </a:solidFill>
                <a:latin typeface="Times New Roman"/>
                <a:cs typeface="Times New Roman"/>
              </a:rPr>
              <a:t>Петнаестоминутно вјежбање</a:t>
            </a:r>
            <a:endParaRPr lang="en-US" sz="2800" b="1">
              <a:solidFill>
                <a:srgbClr val="0C0C0C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3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="" xmlns:a16="http://schemas.microsoft.com/office/drawing/2014/main" id="{94E4D846-3AFC-4F86-8C35-24B0542A26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3" descr="Slika na kojoj se nalazi pod, zemlja&#10;&#10;Opis je automatski generisan">
            <a:extLst>
              <a:ext uri="{FF2B5EF4-FFF2-40B4-BE49-F238E27FC236}">
                <a16:creationId xmlns="" xmlns:a16="http://schemas.microsoft.com/office/drawing/2014/main" id="{A20CD70A-1640-472A-99AE-FBFAFD5D9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818" t="7697" b="1394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84781B9-12CB-45C3-907A-9ED93FF72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084FA1-395F-4907-9F52-1FDD865E0003}"/>
              </a:ext>
            </a:extLst>
          </p:cNvPr>
          <p:cNvSpPr txBox="1"/>
          <p:nvPr/>
        </p:nvSpPr>
        <p:spPr>
          <a:xfrm>
            <a:off x="7042245" y="2647666"/>
            <a:ext cx="5149755" cy="3809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Модели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физичких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активности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за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ученике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првог</a:t>
            </a:r>
            <a:r>
              <a:rPr lang="sr-Cyrl-R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разреда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обухватају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пет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комплекса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вјежби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то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: </a:t>
            </a:r>
            <a:endParaRPr lang="sr-Cyrl-RS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sr-Latn-RS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sr-Cyrl-R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обликовања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без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реквизита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са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лоптом</a:t>
            </a:r>
            <a:r>
              <a:rPr lang="sr-Cyrl-R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са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вијачом</a:t>
            </a:r>
            <a:r>
              <a:rPr lang="sr-Cyrl-R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и</a:t>
            </a: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sr-Cyrl-R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игролике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вјежбе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841874B-0731-4E08-83C6-3E54FBDEDE6E}"/>
              </a:ext>
            </a:extLst>
          </p:cNvPr>
          <p:cNvSpPr txBox="1"/>
          <p:nvPr/>
        </p:nvSpPr>
        <p:spPr>
          <a:xfrm>
            <a:off x="2165569" y="1956816"/>
            <a:ext cx="5776147" cy="40248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25AFA-94C3-42CF-BD14-3F178DDC18E6}"/>
              </a:ext>
            </a:extLst>
          </p:cNvPr>
          <p:cNvSpPr txBox="1"/>
          <p:nvPr/>
        </p:nvSpPr>
        <p:spPr>
          <a:xfrm>
            <a:off x="7137779" y="1113885"/>
            <a:ext cx="477062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Свакодневно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физичко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вјежбање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треба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да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постане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правило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, а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не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/>
                <a:cs typeface="Calibri"/>
              </a:rPr>
              <a:t>изузетак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Calibri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1174" y="2546293"/>
            <a:ext cx="5713267" cy="3427960"/>
            <a:chOff x="-1937005" y="831996"/>
            <a:chExt cx="5713267" cy="3427960"/>
          </a:xfrm>
        </p:grpSpPr>
        <p:sp>
          <p:nvSpPr>
            <p:cNvPr id="12" name="Rounded Rectangle 11"/>
            <p:cNvSpPr/>
            <p:nvPr/>
          </p:nvSpPr>
          <p:spPr>
            <a:xfrm>
              <a:off x="-1937005" y="831996"/>
              <a:ext cx="5713267" cy="342796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-1812852" y="896772"/>
              <a:ext cx="5512463" cy="3227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Петнаестоминутно</a:t>
              </a:r>
              <a:r>
                <a:rPr lang="en-US" sz="24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вјежбање</a:t>
              </a:r>
              <a:r>
                <a:rPr lang="en-US" sz="24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позитивно</a:t>
              </a:r>
              <a:r>
                <a:rPr lang="en-US" sz="24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утиче</a:t>
              </a:r>
              <a:r>
                <a:rPr lang="en-US" sz="24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sr-Cyrl-RS" sz="2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емоционални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развој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усвајање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друштвених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вриједности</a:t>
              </a:r>
              <a:r>
                <a:rPr lang="sr-Cyrl-RS" sz="24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развијање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здравих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навика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живљења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доприноси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развоју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когнитивних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социјалних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вјештина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9163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58D44E42-C462-4105-BC86-FE75B4E3C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D1425B6-7211-4DDD-B000-1F07A8A4CFFA}"/>
              </a:ext>
            </a:extLst>
          </p:cNvPr>
          <p:cNvSpPr txBox="1"/>
          <p:nvPr/>
        </p:nvSpPr>
        <p:spPr>
          <a:xfrm>
            <a:off x="7132496" y="2943869"/>
            <a:ext cx="3281053" cy="6187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Times New Roman"/>
                <a:cs typeface="Times New Roman"/>
              </a:rPr>
              <a:t>15 МИНУТА</a:t>
            </a:r>
          </a:p>
        </p:txBody>
      </p:sp>
      <p:sp>
        <p:nvSpPr>
          <p:cNvPr id="2" name="Okvir za tekst 1">
            <a:extLst>
              <a:ext uri="{FF2B5EF4-FFF2-40B4-BE49-F238E27FC236}">
                <a16:creationId xmlns="" xmlns:a16="http://schemas.microsoft.com/office/drawing/2014/main" id="{718C78BD-A4FD-40E2-B726-52620E8C20FC}"/>
              </a:ext>
            </a:extLst>
          </p:cNvPr>
          <p:cNvSpPr txBox="1"/>
          <p:nvPr/>
        </p:nvSpPr>
        <p:spPr>
          <a:xfrm>
            <a:off x="2193985" y="284096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RS" sz="3600" b="1">
                <a:solidFill>
                  <a:srgbClr val="0C0C0C"/>
                </a:solidFill>
                <a:latin typeface="Times New Roman"/>
                <a:cs typeface="Times New Roman"/>
              </a:rPr>
              <a:t>ПАУЗА</a:t>
            </a:r>
          </a:p>
        </p:txBody>
      </p:sp>
    </p:spTree>
    <p:extLst>
      <p:ext uri="{BB962C8B-B14F-4D97-AF65-F5344CB8AC3E}">
        <p14:creationId xmlns="" xmlns:p14="http://schemas.microsoft.com/office/powerpoint/2010/main" val="7105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94E4D846-3AFC-4F86-8C35-24B0542A26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3" descr="Slika na kojoj se nalazi tekst, sto, sedenje, zatvoreni prostor&#10;&#10;Opis je automatski generisan">
            <a:extLst>
              <a:ext uri="{FF2B5EF4-FFF2-40B4-BE49-F238E27FC236}">
                <a16:creationId xmlns="" xmlns:a16="http://schemas.microsoft.com/office/drawing/2014/main" id="{DDE386A9-8751-4598-A40A-27DAB9605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639" t="9091" r="7371" b="-2"/>
          <a:stretch/>
        </p:blipFill>
        <p:spPr>
          <a:xfrm>
            <a:off x="20" y="10"/>
            <a:ext cx="8668492" cy="68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84781B9-12CB-45C3-907A-9ED93FF72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="" xmlns:a16="http://schemas.microsoft.com/office/drawing/2014/main" id="{B7D7B262-E983-4B7C-B4EF-20295CA4D2DB}"/>
              </a:ext>
            </a:extLst>
          </p:cNvPr>
          <p:cNvSpPr txBox="1"/>
          <p:nvPr/>
        </p:nvSpPr>
        <p:spPr>
          <a:xfrm>
            <a:off x="6059607" y="1296537"/>
            <a:ext cx="5673214" cy="244419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 smtClean="0">
                <a:latin typeface="Times New Roman"/>
                <a:cs typeface="Times New Roman"/>
              </a:rPr>
              <a:t>Планирање</a:t>
            </a:r>
            <a:r>
              <a:rPr lang="en-US" sz="2400" dirty="0" smtClean="0">
                <a:latin typeface="Times New Roman"/>
                <a:cs typeface="Times New Roman"/>
              </a:rPr>
              <a:t> и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 smtClean="0">
                <a:latin typeface="Times New Roman"/>
                <a:cs typeface="Times New Roman"/>
              </a:rPr>
              <a:t>припремање</a:t>
            </a:r>
            <a:r>
              <a:rPr lang="sr-Cyrl-RS" sz="2400" dirty="0" smtClean="0">
                <a:latin typeface="Times New Roman"/>
                <a:cs typeface="Times New Roman"/>
              </a:rPr>
              <a:t> наставе </a:t>
            </a:r>
            <a:r>
              <a:rPr lang="en-US" sz="2400" dirty="0" err="1" smtClean="0">
                <a:latin typeface="Times New Roman"/>
                <a:cs typeface="Times New Roman"/>
              </a:rPr>
              <a:t>уз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ефикасну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примјену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савремених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модела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sr-Cyrl-RS" sz="2400" dirty="0" smtClean="0">
                <a:latin typeface="Times New Roman"/>
                <a:cs typeface="Times New Roman"/>
              </a:rPr>
              <a:t>васпитно - образовног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рада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са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sr-Cyrl-RS" sz="2400" dirty="0" smtClean="0">
                <a:latin typeface="Times New Roman"/>
                <a:cs typeface="Times New Roman"/>
              </a:rPr>
              <a:t>ученицима првог разреда (</a:t>
            </a:r>
            <a:r>
              <a:rPr lang="en-US" sz="2400" dirty="0" err="1" smtClean="0">
                <a:latin typeface="Times New Roman"/>
                <a:cs typeface="Times New Roman"/>
              </a:rPr>
              <a:t>шестогодишњацима</a:t>
            </a:r>
            <a:r>
              <a:rPr lang="sr-Cyrl-RS" sz="2400" dirty="0" smtClean="0">
                <a:latin typeface="Times New Roman"/>
                <a:cs typeface="Times New Roman"/>
              </a:rPr>
              <a:t>)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A8431B53-0C81-4023-841D-E38E6D93AAE7}"/>
              </a:ext>
            </a:extLst>
          </p:cNvPr>
          <p:cNvSpPr txBox="1"/>
          <p:nvPr/>
        </p:nvSpPr>
        <p:spPr>
          <a:xfrm>
            <a:off x="5937662" y="2972509"/>
            <a:ext cx="60860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400" b="1" dirty="0" smtClean="0">
                <a:latin typeface="Times New Roman"/>
                <a:cs typeface="Times New Roman"/>
              </a:rPr>
              <a:t>Вр</a:t>
            </a:r>
            <a:r>
              <a:rPr lang="sr-Cyrl-RS" sz="2400" b="1" dirty="0" smtClean="0">
                <a:latin typeface="Times New Roman"/>
                <a:cs typeface="Times New Roman"/>
              </a:rPr>
              <a:t>иј</a:t>
            </a:r>
            <a:r>
              <a:rPr lang="sr-Latn-RS" sz="2400" b="1" dirty="0" smtClean="0">
                <a:latin typeface="Times New Roman"/>
                <a:cs typeface="Times New Roman"/>
              </a:rPr>
              <a:t>еме </a:t>
            </a:r>
            <a:r>
              <a:rPr lang="sr-Latn-RS" sz="2400" b="1" dirty="0">
                <a:latin typeface="Times New Roman"/>
                <a:cs typeface="Times New Roman"/>
              </a:rPr>
              <a:t>предвиђено за рад је </a:t>
            </a:r>
            <a:r>
              <a:rPr lang="sr-Cyrl-RS" sz="2400" b="1" dirty="0" smtClean="0">
                <a:latin typeface="Times New Roman"/>
                <a:cs typeface="Times New Roman"/>
              </a:rPr>
              <a:t>60</a:t>
            </a:r>
            <a:r>
              <a:rPr lang="sr-Latn-RS" sz="2400" b="1" dirty="0" smtClean="0">
                <a:latin typeface="Times New Roman"/>
                <a:cs typeface="Times New Roman"/>
              </a:rPr>
              <a:t> </a:t>
            </a:r>
            <a:r>
              <a:rPr lang="sr-Latn-RS" sz="2400" b="1" dirty="0">
                <a:latin typeface="Times New Roman"/>
                <a:cs typeface="Times New Roman"/>
              </a:rPr>
              <a:t>минута.</a:t>
            </a:r>
          </a:p>
        </p:txBody>
      </p:sp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39C68569-E323-4A81-A2D9-7A6DB4AB914D}"/>
              </a:ext>
            </a:extLst>
          </p:cNvPr>
          <p:cNvSpPr txBox="1"/>
          <p:nvPr/>
        </p:nvSpPr>
        <p:spPr>
          <a:xfrm>
            <a:off x="7469577" y="367162"/>
            <a:ext cx="35339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sr-Latn-RS" sz="2800" b="1" dirty="0">
                <a:solidFill>
                  <a:srgbClr val="0C0C0C"/>
                </a:solidFill>
                <a:latin typeface="Times New Roman"/>
                <a:cs typeface="Times New Roman"/>
              </a:rPr>
              <a:t>РАДИОНИЦА</a:t>
            </a:r>
          </a:p>
        </p:txBody>
      </p:sp>
      <p:sp>
        <p:nvSpPr>
          <p:cNvPr id="8" name="Okvir za tekst 7">
            <a:extLst>
              <a:ext uri="{FF2B5EF4-FFF2-40B4-BE49-F238E27FC236}">
                <a16:creationId xmlns="" xmlns:a16="http://schemas.microsoft.com/office/drawing/2014/main" id="{DCF5CC4F-A0D8-40CC-A046-4E983311F4F3}"/>
              </a:ext>
            </a:extLst>
          </p:cNvPr>
          <p:cNvSpPr txBox="1"/>
          <p:nvPr/>
        </p:nvSpPr>
        <p:spPr>
          <a:xfrm>
            <a:off x="6305267" y="3927852"/>
            <a:ext cx="53499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400" b="1" dirty="0">
                <a:latin typeface="Times New Roman"/>
                <a:cs typeface="Times New Roman"/>
              </a:rPr>
              <a:t>Групе формиране од 4 </a:t>
            </a:r>
            <a:r>
              <a:rPr lang="sr-Cyrl-RS" sz="2400" b="1" dirty="0" smtClean="0">
                <a:latin typeface="Times New Roman"/>
                <a:cs typeface="Times New Roman"/>
              </a:rPr>
              <a:t>до</a:t>
            </a:r>
            <a:r>
              <a:rPr lang="sr-Latn-RS" sz="2400" b="1" dirty="0" smtClean="0">
                <a:latin typeface="Times New Roman"/>
                <a:cs typeface="Times New Roman"/>
              </a:rPr>
              <a:t> </a:t>
            </a:r>
            <a:r>
              <a:rPr lang="sr-Cyrl-RS" sz="2400" b="1" dirty="0" smtClean="0">
                <a:latin typeface="Times New Roman"/>
                <a:cs typeface="Times New Roman"/>
              </a:rPr>
              <a:t>6</a:t>
            </a:r>
            <a:r>
              <a:rPr lang="sr-Latn-RS" sz="2400" b="1" dirty="0" smtClean="0">
                <a:latin typeface="Times New Roman"/>
                <a:cs typeface="Times New Roman"/>
              </a:rPr>
              <a:t> члан</a:t>
            </a:r>
            <a:r>
              <a:rPr lang="sr-Cyrl-RS" sz="2400" b="1" dirty="0" smtClean="0">
                <a:latin typeface="Times New Roman"/>
                <a:cs typeface="Times New Roman"/>
              </a:rPr>
              <a:t>ова.</a:t>
            </a:r>
            <a:endParaRPr lang="sr-Latn-R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853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6">
            <a:extLst>
              <a:ext uri="{FF2B5EF4-FFF2-40B4-BE49-F238E27FC236}">
                <a16:creationId xmlns:a16="http://schemas.microsoft.com/office/drawing/2014/main" xmlns="" id="{E20BF00C-89AD-44BF-AEA6-87DE1A0E18FD}"/>
              </a:ext>
            </a:extLst>
          </p:cNvPr>
          <p:cNvSpPr txBox="1"/>
          <p:nvPr/>
        </p:nvSpPr>
        <p:spPr>
          <a:xfrm>
            <a:off x="207493" y="3015142"/>
            <a:ext cx="11828060" cy="2154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2,  4. и 6. група израђују </a:t>
            </a:r>
            <a:r>
              <a:rPr lang="sr-Cyrl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скицу дневне/седмичне </a:t>
            </a:r>
            <a:r>
              <a:rPr lang="sr-Latn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писан</a:t>
            </a:r>
            <a:r>
              <a:rPr lang="sr-Cyrl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lang="sr-Latn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припрем</a:t>
            </a:r>
            <a:r>
              <a:rPr lang="sr-Cyrl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lang="sr-Latn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за реализацију </a:t>
            </a:r>
            <a:r>
              <a:rPr lang="sr-Latn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активност</a:t>
            </a:r>
            <a:r>
              <a:rPr lang="sr-Cyrl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lang="sr-Latn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са </a:t>
            </a:r>
            <a:r>
              <a:rPr lang="sr-Latn-RS" sz="2400" dirty="0">
                <a:solidFill>
                  <a:schemeClr val="bg1"/>
                </a:solidFill>
                <a:latin typeface="Times New Roman"/>
                <a:cs typeface="Times New Roman"/>
              </a:rPr>
              <a:t>интеграцијом 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исхода и </a:t>
            </a:r>
            <a:r>
              <a:rPr lang="sr-Latn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садржаја 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учења </a:t>
            </a:r>
            <a:r>
              <a:rPr lang="sr-Latn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из св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lang="sr-Latn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Times New Roman"/>
                <a:cs typeface="Times New Roman"/>
              </a:rPr>
              <a:t>три предметна </a:t>
            </a:r>
            <a:r>
              <a:rPr lang="sr-Latn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подручја.</a:t>
            </a:r>
            <a:endParaRPr lang="sr-Cyrl-R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Материјал: Наставни план и</a:t>
            </a: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 за први разред и Приручник 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 дидактичко-методичким препорукама за остваривање програма првог разреда.</a:t>
            </a:r>
            <a:endParaRPr lang="en-GB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endParaRPr lang="sr-Latn-RS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9750" y="1607311"/>
            <a:ext cx="11758684" cy="861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 3. и 5. група</a:t>
            </a:r>
            <a:r>
              <a:rPr kumimoji="0" lang="sr-Cyrl-R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израђују </a:t>
            </a:r>
            <a:r>
              <a:rPr kumimoji="0" lang="sr-Cyrl-R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глобални план.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Материјал: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образац за глобални план и Наставни план</a:t>
            </a:r>
            <a:r>
              <a:rPr kumimoji="0" lang="sr-Cyrl-R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</a:t>
            </a:r>
            <a:r>
              <a:rPr kumimoji="0" lang="sr-Cyrl-R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програм за први разред.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1739" y="225632"/>
            <a:ext cx="10515600" cy="6448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Радионица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Глобални план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9809" y="1784191"/>
          <a:ext cx="10577016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672"/>
                <a:gridCol w="3525672"/>
                <a:gridCol w="35256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Мјесец</a:t>
                      </a:r>
                      <a:endParaRPr lang="en-GB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Наставне</a:t>
                      </a:r>
                      <a:r>
                        <a:rPr lang="sr-Cyrl-R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теме</a:t>
                      </a:r>
                      <a:endParaRPr lang="en-GB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Број дана/сати</a:t>
                      </a:r>
                      <a:endParaRPr lang="en-GB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Септембар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Октобар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Новембар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Децембар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Јануар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Фебруар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Април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Мај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Јуни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случају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sr-Latn-R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lajn</a:t>
            </a:r>
            <a:r>
              <a:rPr lang="sr-Cyrl-R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наставе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96788"/>
            <a:ext cx="10515600" cy="4580175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Ученици првог разреда су несамостални, због чега је потребно у првом реду остварити добру сарадњу са породицом. То значи, прије свега подршка родитељима или особама које ће бити укључене у рад са учеником.</a:t>
            </a: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Одабрати погодну платформу за посредну комуникацију (Вибер, СМС, ЗУМ, Офис 365 и др.), односно ону која одговара родитељима.</a:t>
            </a: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Наставу заснивати на занимљивим едукативним причама. </a:t>
            </a:r>
          </a:p>
          <a:p>
            <a:pPr algn="just"/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што мањој мјери користити задатке за писање, читање и рачунање.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577" y="924684"/>
            <a:ext cx="7132993" cy="794934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Циљ наставног програма првог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4384" y="1787856"/>
            <a:ext cx="11519065" cy="492170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 algn="just">
              <a:buNone/>
            </a:pP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Подстицање дјечјег:</a:t>
            </a:r>
          </a:p>
          <a:p>
            <a:pPr marL="514350" indent="-514350" algn="just">
              <a:buNone/>
            </a:pPr>
            <a:endParaRPr lang="sr-Cyrl-RS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интелектуалн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(нпр. да: 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разумије, уочава, упоређује, вреднује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др.)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sr-Cyrl-RS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радно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(нпр. да: 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разумије које су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обавезе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зашто је важно извршавати своје обавезе и др.)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sr-Cyrl-RS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изичко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 (нпр. да зна: 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колико је здравље важно и зашто човјек треба бити здрав, како сачувати здравље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важност стицања здравих физичких и прехранбених навика и др.)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sr-Cyrl-RS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стетско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 (нпр. подстицање: стварања лијепог, уживања у лијепом, изградње критерија за љепоту, пријатност и задовољство);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орално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 и духовног развоја (нпр. да зна: 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 се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адекватно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понаша према 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себи и 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другима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шта значи нпр. 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бити искрен, добар, поштен, честит и др.)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sr-Cyrl-RS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sr-Cyrl-R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 првог разреда није циљ самом себи, него је средство за развој свих сегмената личности ученика.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0021" y="201881"/>
            <a:ext cx="1090154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Теоријске основе васпитно-образовног рада у 1. разреду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E7CB119-293C-4CD9-961B-1D42CDA4D19E}"/>
              </a:ext>
            </a:extLst>
          </p:cNvPr>
          <p:cNvSpPr txBox="1"/>
          <p:nvPr/>
        </p:nvSpPr>
        <p:spPr>
          <a:xfrm>
            <a:off x="388600" y="1851190"/>
            <a:ext cx="5103583" cy="25778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Cyrl-C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Осврт,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Cyrl-C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питања учесника и евалуација обуке</a:t>
            </a:r>
            <a:endParaRPr lang="sr-Latn-RS" sz="3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="" xmlns:a16="http://schemas.microsoft.com/office/drawing/2014/main" id="{C62225A2-D3F0-45D1-9C47-B10375316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="" xmlns:a16="http://schemas.microsoft.com/office/drawing/2014/main" id="{1B9FBFA8-6AF4-4091-9C8B-DEC6D8933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Slika 7">
            <a:extLst>
              <a:ext uri="{FF2B5EF4-FFF2-40B4-BE49-F238E27FC236}">
                <a16:creationId xmlns="" xmlns:a16="http://schemas.microsoft.com/office/drawing/2014/main" id="{94273EE4-912E-43BE-957F-B1CC3E155C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0210" y="599325"/>
            <a:ext cx="2336853" cy="2741177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1DF32ED3-D845-458E-8976-2FC238E647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7612" y="3762805"/>
            <a:ext cx="4622052" cy="2492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77397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E7CB119-293C-4CD9-961B-1D42CDA4D19E}"/>
              </a:ext>
            </a:extLst>
          </p:cNvPr>
          <p:cNvSpPr txBox="1"/>
          <p:nvPr/>
        </p:nvSpPr>
        <p:spPr>
          <a:xfrm>
            <a:off x="484134" y="2806533"/>
            <a:ext cx="5103583" cy="25778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Cyrl-RS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Хвала на пажњи!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="" xmlns:a16="http://schemas.microsoft.com/office/drawing/2014/main" id="{C62225A2-D3F0-45D1-9C47-B10375316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="" xmlns:a16="http://schemas.microsoft.com/office/drawing/2014/main" id="{1B9FBFA8-6AF4-4091-9C8B-DEC6D8933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0418" name="Picture 2" descr="Smajli na Sun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683" y="914401"/>
            <a:ext cx="4689380" cy="4653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73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Принципи рада у 1. разреду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78424"/>
            <a:ext cx="10515600" cy="4798539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AutoNum type="arabicParenBoth"/>
            </a:pPr>
            <a:r>
              <a:rPr lang="sr-Cyrl-C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Школу прилагодити дјеци, а не дјецу школи (то подразумијева наставу која ће бити прилагођена узрасним карактеристикама свих ученика, елиминисањем ограничења које носи тренутна организација наставе); </a:t>
            </a:r>
          </a:p>
          <a:p>
            <a:pPr marL="514350" indent="-514350" algn="just">
              <a:buNone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sr-Cyrl-C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(2) Створити услове у којима ће у потпуности доћи до изражаја слобода наставника да креира наставни процес према карактеристикама ученика, личним могућностима и условима у којима ради;</a:t>
            </a:r>
          </a:p>
          <a:p>
            <a:pPr marL="514350" indent="-514350" algn="just">
              <a:buNone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sr-Cyrl-C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(3) Едуковати родитеље, тј. на адекватан начин их информисати о функционалним начинима васпитања и образовање њихове дјеце.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105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Зашто оваква концепција наставног програма у 1. разреду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37481"/>
            <a:ext cx="10515600" cy="483948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Програм првог разреда је концепцијски прилагођен програмима других (виших) разреда у основној школи.</a:t>
            </a:r>
          </a:p>
          <a:p>
            <a:pPr algn="just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 је приказан у виду пописа 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посебних циљева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исхода и садржаја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учења,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јер су наставници обучени за такву концепцију и лакше се сналазе у планирању, припремању и реализацији васпитно-образовног рада.</a:t>
            </a: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Садржај програма је близак дјечијем искуству, што је и разлог оваквог  садржајног опредјељења. </a:t>
            </a: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 се никако не смије сматрати формално обавезујућим, већ га је нужно индивидуализовати у складу са индивидуалним могућностима и способностима дјеце.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Сарадња са родитељима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92072"/>
            <a:ext cx="10515600" cy="5281860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just"/>
            <a:endParaRPr lang="sr-Cyrl-C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 родитељи очекују од школе у току првог разреда</a:t>
            </a:r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endParaRPr lang="en-U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2600" dirty="0" smtClean="0">
                <a:latin typeface="Times New Roman" pitchFamily="18" charset="0"/>
                <a:cs typeface="Times New Roman" pitchFamily="18" charset="0"/>
              </a:rPr>
              <a:t>Шта се очекује од родитеља у току првог разреда?</a:t>
            </a:r>
          </a:p>
          <a:p>
            <a:pPr lvl="0"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2600" dirty="0" smtClean="0">
                <a:latin typeface="Times New Roman" pitchFamily="18" charset="0"/>
                <a:cs typeface="Times New Roman" pitchFamily="18" charset="0"/>
              </a:rPr>
              <a:t>Зашто ће то радити, шта се жели постићи код ученика?</a:t>
            </a:r>
          </a:p>
          <a:p>
            <a:pPr lvl="0"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2600" dirty="0" smtClean="0">
                <a:latin typeface="Times New Roman" pitchFamily="18" charset="0"/>
                <a:cs typeface="Times New Roman" pitchFamily="18" charset="0"/>
              </a:rPr>
              <a:t>Како ће ученици радити у школи, зашто центри и игролике активности, зашто искуствено учење?</a:t>
            </a:r>
          </a:p>
          <a:p>
            <a:pPr lvl="0"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2600" dirty="0" smtClean="0">
                <a:latin typeface="Times New Roman" pitchFamily="18" charset="0"/>
                <a:cs typeface="Times New Roman" pitchFamily="18" charset="0"/>
              </a:rPr>
              <a:t>Каква је улога родитеља, како да они прате напредак ученика, на шта обратити посебну пажњу, како реаговати у случају потребе?</a:t>
            </a:r>
          </a:p>
          <a:p>
            <a:pPr lvl="0"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2600" dirty="0" smtClean="0">
                <a:latin typeface="Times New Roman" pitchFamily="18" charset="0"/>
                <a:cs typeface="Times New Roman" pitchFamily="18" charset="0"/>
              </a:rPr>
              <a:t>Како ће бити успостављена сарадња и комуникација школе и родитеља?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223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Сарадња са родитељима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92072"/>
            <a:ext cx="10515600" cy="4784891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Сарадња се одвија:</a:t>
            </a:r>
          </a:p>
          <a:p>
            <a:pPr algn="just">
              <a:buFontTx/>
              <a:buChar char="-"/>
            </a:pP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планирано: колективна, групна, индивидуална, посјете домовима, посјете родитеља настави и друго, </a:t>
            </a:r>
          </a:p>
          <a:p>
            <a:pPr algn="just">
              <a:buFontTx/>
              <a:buChar char="-"/>
            </a:pP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иницирана указаним потребама.</a:t>
            </a:r>
          </a:p>
          <a:p>
            <a:pPr algn="just">
              <a:buFontTx/>
              <a:buChar char="-"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Родитеље подстаћи и мотивисати на активну сарадњу. То искључује захтјеве да родитељи са ученицима “раде” (да их они уче), него да прате како ученици реагују на школски рад, чиме су задовољни а чиме незадовољни, које промјене код ученика примјећују и друго.</a:t>
            </a: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Успоставити систем редовног узајамног извјештавања о свему наведеном (приликом доласка родитеља у школу, путем телефона, мејла и др.).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1176</TotalTime>
  <Words>3883</Words>
  <Application>Microsoft Office PowerPoint</Application>
  <PresentationFormat>Custom</PresentationFormat>
  <Paragraphs>535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Обука за наставнике  првог разреда</vt:lpstr>
      <vt:lpstr>  Реформски процеси у основном васпитању и образовању   </vt:lpstr>
      <vt:lpstr>Резултати истраживања актуелног стања у настави 1. разреда</vt:lpstr>
      <vt:lpstr>Карактеристике писаних припрема за наставу 1. разреда</vt:lpstr>
      <vt:lpstr>Циљ наставног програма првог разреда</vt:lpstr>
      <vt:lpstr>Принципи рада у 1. разреду</vt:lpstr>
      <vt:lpstr>Зашто оваква концепција наставног програма у 1. разреду</vt:lpstr>
      <vt:lpstr>Сарадња са родитељима</vt:lpstr>
      <vt:lpstr>Сарадња са родитељима</vt:lpstr>
      <vt:lpstr>Сарадња са родитељима</vt:lpstr>
      <vt:lpstr>Учење</vt:lpstr>
      <vt:lpstr>Рад са шестогодишњацима</vt:lpstr>
      <vt:lpstr>Васпитни аспект рада са шестогодишњацима</vt:lpstr>
      <vt:lpstr>Праћење, вредновање и оцјењивање ученика 1. разреда</vt:lpstr>
      <vt:lpstr>Праћење, вредновање и оцјењивање ученика 1. разреда</vt:lpstr>
      <vt:lpstr>Праћење, вредновање и оцјењивање ученика 1. разреда</vt:lpstr>
      <vt:lpstr>Праћење, вредновање и оцјењивање ученика 1. разреда</vt:lpstr>
      <vt:lpstr>Педагошка правила у 1. разреду</vt:lpstr>
      <vt:lpstr>Уређење учионичког простора</vt:lpstr>
      <vt:lpstr>Уређење учионичког простора</vt:lpstr>
      <vt:lpstr> Наставни план и програм  за 1. разред  </vt:lpstr>
      <vt:lpstr>Slide 22</vt:lpstr>
      <vt:lpstr>Slide 23</vt:lpstr>
      <vt:lpstr>Slide 24</vt:lpstr>
      <vt:lpstr>  </vt:lpstr>
      <vt:lpstr>   (5 сати седмично, 180 сати годишње)</vt:lpstr>
      <vt:lpstr>  </vt:lpstr>
      <vt:lpstr>  </vt:lpstr>
      <vt:lpstr>  </vt:lpstr>
      <vt:lpstr>   (5 сати седмично, 180 сати годишње)</vt:lpstr>
      <vt:lpstr>Slide 31</vt:lpstr>
      <vt:lpstr>  </vt:lpstr>
      <vt:lpstr>   (5 сати седмично, 180 сати годишње)</vt:lpstr>
      <vt:lpstr>  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Глобални план</vt:lpstr>
      <vt:lpstr>У случају On-lajn наставе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s.vilotic</dc:creator>
  <cp:lastModifiedBy>Marinko Savic</cp:lastModifiedBy>
  <cp:revision>250</cp:revision>
  <dcterms:created xsi:type="dcterms:W3CDTF">2021-07-24T12:21:01Z</dcterms:created>
  <dcterms:modified xsi:type="dcterms:W3CDTF">2021-09-17T08:35:17Z</dcterms:modified>
</cp:coreProperties>
</file>