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339" r:id="rId4"/>
    <p:sldId id="305" r:id="rId5"/>
    <p:sldId id="306" r:id="rId6"/>
    <p:sldId id="307" r:id="rId7"/>
    <p:sldId id="335" r:id="rId8"/>
    <p:sldId id="308" r:id="rId9"/>
    <p:sldId id="310" r:id="rId10"/>
    <p:sldId id="311" r:id="rId11"/>
    <p:sldId id="312" r:id="rId12"/>
    <p:sldId id="314" r:id="rId13"/>
    <p:sldId id="315" r:id="rId14"/>
    <p:sldId id="316" r:id="rId15"/>
    <p:sldId id="317" r:id="rId16"/>
    <p:sldId id="341" r:id="rId17"/>
    <p:sldId id="349" r:id="rId18"/>
    <p:sldId id="343" r:id="rId19"/>
    <p:sldId id="320" r:id="rId20"/>
    <p:sldId id="321" r:id="rId21"/>
    <p:sldId id="322" r:id="rId22"/>
    <p:sldId id="318" r:id="rId23"/>
    <p:sldId id="319" r:id="rId24"/>
    <p:sldId id="328" r:id="rId25"/>
    <p:sldId id="330" r:id="rId26"/>
    <p:sldId id="270" r:id="rId27"/>
    <p:sldId id="269" r:id="rId28"/>
    <p:sldId id="323" r:id="rId29"/>
    <p:sldId id="304" r:id="rId30"/>
    <p:sldId id="272" r:id="rId31"/>
    <p:sldId id="266" r:id="rId32"/>
    <p:sldId id="274" r:id="rId33"/>
    <p:sldId id="298" r:id="rId34"/>
    <p:sldId id="268" r:id="rId35"/>
    <p:sldId id="280" r:id="rId36"/>
    <p:sldId id="288" r:id="rId37"/>
    <p:sldId id="289" r:id="rId38"/>
    <p:sldId id="290" r:id="rId39"/>
    <p:sldId id="299" r:id="rId40"/>
    <p:sldId id="300" r:id="rId41"/>
    <p:sldId id="301" r:id="rId42"/>
    <p:sldId id="284" r:id="rId43"/>
    <p:sldId id="302" r:id="rId44"/>
    <p:sldId id="292" r:id="rId45"/>
    <p:sldId id="303" r:id="rId46"/>
    <p:sldId id="337" r:id="rId47"/>
    <p:sldId id="281" r:id="rId48"/>
    <p:sldId id="345" r:id="rId49"/>
    <p:sldId id="347" r:id="rId50"/>
    <p:sldId id="326" r:id="rId51"/>
    <p:sldId id="285" r:id="rId52"/>
    <p:sldId id="333" r:id="rId53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lica Titelski" initials="MT" lastIdx="4" clrIdx="0">
    <p:extLst>
      <p:ext uri="{19B8F6BF-5375-455C-9EA6-DF929625EA0E}">
        <p15:presenceInfo xmlns:p15="http://schemas.microsoft.com/office/powerpoint/2012/main" xmlns="" userId="S::milica.titelski@skolers.org::0a5f7e7a-3eb1-4f43-b4e3-4451014b58e4" providerId="AD"/>
      </p:ext>
    </p:extLst>
  </p:cmAuthor>
  <p:cmAuthor id="2" name="Tijana Jerinić" initials="TJ" lastIdx="1" clrIdx="1">
    <p:extLst>
      <p:ext uri="{19B8F6BF-5375-455C-9EA6-DF929625EA0E}">
        <p15:presenceInfo xmlns:p15="http://schemas.microsoft.com/office/powerpoint/2012/main" xmlns="" userId="S::tijana.jerinic@skolers.org::b571b9e0-cd7a-41ab-a212-81915bbdefc4" providerId="AD"/>
      </p:ext>
    </p:extLst>
  </p:cmAuthor>
  <p:cmAuthor id="3" name="Snežana Lendić" initials="SL" lastIdx="1" clrIdx="2">
    <p:extLst>
      <p:ext uri="{19B8F6BF-5375-455C-9EA6-DF929625EA0E}">
        <p15:presenceInfo xmlns:p15="http://schemas.microsoft.com/office/powerpoint/2012/main" xmlns="" userId="S::s.lendic@skolers.org::790a5782-3018-4d80-a88a-272bea557d24" providerId="AD"/>
      </p:ext>
    </p:extLst>
  </p:cmAuthor>
  <p:cmAuthor id="4" name="Gost korisnik" initials="Gk" lastIdx="20" clrIdx="3">
    <p:extLst>
      <p:ext uri="{19B8F6BF-5375-455C-9EA6-DF929625EA0E}">
        <p15:presenceInfo xmlns:p15="http://schemas.microsoft.com/office/powerpoint/2012/main" xmlns="" userId="S::urn:spo:anon#bd611342f59d37bb039ff3615fd6f0c9970e90e6d4ece44afc7c5ad14b3a9895::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CFC"/>
    <a:srgbClr val="FCFAF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27D4A9-34A7-61D0-ED73-29B4A87708F2}" v="955" dt="2021-07-26T18:23:34.823"/>
    <p1510:client id="{1BE89D5E-9E44-E6D5-3D21-0349C2C946A6}" v="397" dt="2021-07-26T20:43:30.448"/>
    <p1510:client id="{476002F3-7018-7476-4A77-0AED744C08CF}" v="917" dt="2021-07-26T19:57:41.793"/>
    <p1510:client id="{4960E04E-6E7B-7C9B-7E37-AA361105206E}" v="41" dt="2021-07-28T07:16:08.370"/>
    <p1510:client id="{5092EA01-1860-1F96-41E7-C2AF0AE4163D}" v="1204" dt="2021-07-27T08:33:32.719"/>
    <p1510:client id="{6C834FCB-D042-54F4-BB13-25F81665D6A3}" v="3451" dt="2021-07-27T21:31:29.067"/>
    <p1510:client id="{C01BED04-4703-3168-A478-D2DBFFFC706C}" v="11" dt="2021-07-27T07:29:23.231"/>
    <p1510:client id="{C431A44C-D224-B996-EE33-0D81CB4255DB}" v="401" dt="2021-07-26T20:26:23.883"/>
    <p1510:client id="{C7BF236A-7AD6-992F-11E5-A7C3F6EE37A8}" v="853" dt="2021-07-26T21:16:01.697"/>
    <p1510:client id="{E610355F-407C-9143-16FF-3276EE8ABCB5}" v="772" dt="2021-07-26T19:28:01.66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Umereni stil 2 – Naglašav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Svetli sti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Srednji stil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Svetli stil 1 – Naglašavanj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Svetli stil 3 – Naglašavanj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>
        <p:scale>
          <a:sx n="80" d="100"/>
          <a:sy n="80" d="100"/>
        </p:scale>
        <p:origin x="-1632" y="-65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8/12/2021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19870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8/12/2021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37525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8/12/2021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07632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8/12/2021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79889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8/12/2021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39075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8/12/2021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04118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8/12/2021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44642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8/12/2021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14704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8/12/2021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17052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8/12/2021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11322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8/12/2021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65238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pPr/>
              <a:t>8/12/2021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477251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3414DC52-3302-421E-B3D7-F2CA37A22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982" y="3980721"/>
            <a:ext cx="5932762" cy="1325563"/>
          </a:xfrm>
        </p:spPr>
        <p:txBody>
          <a:bodyPr vert="horz" lIns="91440" tIns="45720" rIns="91440" bIns="45720" rtlCol="0">
            <a:normAutofit fontScale="90000"/>
          </a:bodyPr>
          <a:lstStyle/>
          <a:p>
            <a:pPr algn="ctr"/>
            <a:r>
              <a:rPr lang="en-US" sz="4800" b="1" kern="1200" dirty="0" err="1">
                <a:solidFill>
                  <a:schemeClr val="bg1"/>
                </a:solidFill>
                <a:latin typeface="Times New Roman"/>
                <a:cs typeface="Times New Roman"/>
              </a:rPr>
              <a:t>Обука</a:t>
            </a:r>
            <a:r>
              <a:rPr lang="en-US" sz="4800" b="1" dirty="0">
                <a:solidFill>
                  <a:schemeClr val="bg1"/>
                </a:solidFill>
                <a:latin typeface="Times New Roman"/>
                <a:cs typeface="Times New Roman"/>
              </a:rPr>
              <a:t> </a:t>
            </a:r>
            <a:r>
              <a:rPr lang="en-US" sz="4800" b="1" dirty="0" err="1">
                <a:solidFill>
                  <a:schemeClr val="bg1"/>
                </a:solidFill>
                <a:latin typeface="Times New Roman"/>
                <a:cs typeface="Times New Roman"/>
              </a:rPr>
              <a:t>за</a:t>
            </a:r>
            <a:r>
              <a:rPr lang="en-US" sz="4800" b="1" dirty="0">
                <a:solidFill>
                  <a:schemeClr val="bg1"/>
                </a:solidFill>
                <a:latin typeface="Times New Roman"/>
                <a:cs typeface="Times New Roman"/>
              </a:rPr>
              <a:t> </a:t>
            </a:r>
            <a:r>
              <a:rPr lang="en-US" sz="4800" b="1" dirty="0" err="1">
                <a:solidFill>
                  <a:schemeClr val="bg1"/>
                </a:solidFill>
                <a:latin typeface="Times New Roman"/>
                <a:cs typeface="Times New Roman"/>
              </a:rPr>
              <a:t>наставнике</a:t>
            </a:r>
            <a:r>
              <a:rPr lang="en-US" sz="4800" b="1" kern="1200" dirty="0">
                <a:solidFill>
                  <a:schemeClr val="bg1"/>
                </a:solidFill>
                <a:latin typeface="Times New Roman"/>
                <a:cs typeface="Times New Roman"/>
              </a:rPr>
              <a:t> </a:t>
            </a:r>
            <a:r>
              <a:rPr lang="en-US" sz="4800" b="1" dirty="0">
                <a:solidFill>
                  <a:schemeClr val="bg1"/>
                </a:solidFill>
                <a:latin typeface="Times New Roman"/>
                <a:cs typeface="Times New Roman"/>
              </a:rPr>
              <a:t/>
            </a:r>
            <a:br>
              <a:rPr lang="en-US" sz="4800" b="1" dirty="0">
                <a:solidFill>
                  <a:schemeClr val="bg1"/>
                </a:solidFill>
                <a:latin typeface="Times New Roman"/>
                <a:cs typeface="Times New Roman"/>
              </a:rPr>
            </a:br>
            <a:r>
              <a:rPr lang="en-US" sz="4800" b="1" kern="1200" dirty="0" err="1">
                <a:solidFill>
                  <a:schemeClr val="bg1"/>
                </a:solidFill>
                <a:latin typeface="Times New Roman"/>
                <a:cs typeface="Times New Roman"/>
              </a:rPr>
              <a:t>првог</a:t>
            </a:r>
            <a:r>
              <a:rPr lang="en-US" sz="4800" b="1" kern="12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4800" b="1" kern="1200" dirty="0" err="1">
                <a:solidFill>
                  <a:schemeClr val="bg1"/>
                </a:solidFill>
                <a:latin typeface="Times New Roman"/>
                <a:cs typeface="Times New Roman"/>
              </a:rPr>
              <a:t>разреда</a:t>
            </a:r>
            <a:endParaRPr lang="en-US" sz="4800" b="1" kern="12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xmlns="" id="{D019DFA5-EE24-4E8C-89AB-E0732A80C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1898" y="6077142"/>
            <a:ext cx="2446429" cy="428562"/>
          </a:xfr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sr-Cyrl-RS" sz="18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Август </a:t>
            </a:r>
            <a:r>
              <a:rPr lang="en-US" sz="18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2021</a:t>
            </a:r>
            <a:r>
              <a:rPr lang="sr-Cyrl-RS" sz="18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. </a:t>
            </a:r>
            <a:r>
              <a:rPr lang="en-US" sz="1800" b="1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године</a:t>
            </a:r>
            <a:endParaRPr lang="sr-Latn-RS" sz="1800" b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pic>
        <p:nvPicPr>
          <p:cNvPr id="29" name="Slika 31">
            <a:extLst>
              <a:ext uri="{FF2B5EF4-FFF2-40B4-BE49-F238E27FC236}">
                <a16:creationId xmlns:a16="http://schemas.microsoft.com/office/drawing/2014/main" xmlns="" id="{6EBA7F7D-EC1A-4EFD-9BD6-50C03315A09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92071" y="519920"/>
            <a:ext cx="3821373" cy="27457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5941620" y="518401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sr-Cyrl-R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Инспектор-просвјетни савјетник</a:t>
            </a:r>
          </a:p>
          <a:p>
            <a:pPr algn="r"/>
            <a:r>
              <a:rPr lang="sr-Cyrl-R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др Слађана Вилотић</a:t>
            </a:r>
            <a:endParaRPr lang="en-US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3250" name="Picture 2" descr="Obavještenje: Počeo upis u besplatan pripremni predškolski program | JU OŠ  &amp;quot;Dositej Obradović&amp;quot; Doboj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90764" y="571025"/>
            <a:ext cx="4876800" cy="36385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9960367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2230"/>
          </a:xfrm>
          <a:solidFill>
            <a:schemeClr val="accent6">
              <a:lumMod val="20000"/>
              <a:lumOff val="8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sr-Cyrl-R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Сарадња са родитељима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38200" y="1392072"/>
            <a:ext cx="10515600" cy="4784891"/>
          </a:xfr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just"/>
            <a:r>
              <a:rPr lang="sr-Cyrl-R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Сарадња се одвија:</a:t>
            </a:r>
          </a:p>
          <a:p>
            <a:pPr algn="just">
              <a:buFontTx/>
              <a:buChar char="-"/>
            </a:pPr>
            <a:r>
              <a:rPr lang="sr-Cyrl-R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планирано: колективна, групна, индивидуална, посјете домовима, посјете родитеља настави и друго, </a:t>
            </a:r>
          </a:p>
          <a:p>
            <a:pPr algn="just">
              <a:buFontTx/>
              <a:buChar char="-"/>
            </a:pPr>
            <a:r>
              <a:rPr lang="sr-Cyrl-R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иницирана указаним потребама.</a:t>
            </a:r>
          </a:p>
          <a:p>
            <a:pPr algn="just">
              <a:buFontTx/>
              <a:buChar char="-"/>
            </a:pPr>
            <a:endParaRPr lang="sr-Cyrl-RS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sr-Cyrl-R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Родитеље подстаћи и мотивисати на активну сарадњу. То искључује захтјеве да родитељи са ученицима “раде” (да их они уче), него да прате како ученици реагују на школски рад, чиме су задовољни а чиме незадовољни, које промјене код ученика примјећују и друго.</a:t>
            </a:r>
          </a:p>
          <a:p>
            <a:pPr algn="just">
              <a:buNone/>
            </a:pPr>
            <a:endParaRPr lang="sr-Cyrl-RS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sr-Cyrl-R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Успоставити систем редовног узајамног извјештавања о свему наведеном (приликом доласка родитеља у школу, путем телефона, мејла и др.).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8769" y="1214651"/>
            <a:ext cx="10719622" cy="5316778"/>
          </a:xfr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just"/>
            <a:r>
              <a:rPr lang="sr-Cyrl-RS" sz="2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Постоје родитељи који су детаљни, између осталог баве се општим питањима, превише троше времена наставнику, траже већу пажњу и слично. Сарадњу са таквим родитељима по потреби реализовати у оквиру групних састанака, како би се рационално и оптимално трошило вријеме (учешће и каналисање осталих присутних родитеља).</a:t>
            </a:r>
          </a:p>
          <a:p>
            <a:pPr algn="just"/>
            <a:endParaRPr lang="sr-Cyrl-RS" sz="2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sr-Cyrl-RS" sz="2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Индивидуалне разговоре доминатније планирати са родитељима који су интровертнији, са одређеним породичним специфичностима.</a:t>
            </a:r>
          </a:p>
          <a:p>
            <a:pPr algn="just">
              <a:buNone/>
            </a:pPr>
            <a:endParaRPr lang="sr-Cyrl-RS" sz="2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sr-Cyrl-RS" sz="2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 оквиру савјетодавног рада реализовати и педагошко-психолошко образовање родитеља у циљу рјешавања проблема у раду, развоју, понашању и напредовању ученика (нпр. развојне карактеристике шестогодишњака, формирање радних навика, управљање дисциплином, опасности од игрица на интернету и друго). </a:t>
            </a:r>
          </a:p>
          <a:p>
            <a:pPr algn="just">
              <a:buNone/>
            </a:pPr>
            <a:endParaRPr lang="sr-Cyrl-RS" sz="2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Водити биљешке са састанака са родитељима.</a:t>
            </a: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sr-Cyrl-R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65018" y="365126"/>
            <a:ext cx="10688782" cy="617514"/>
          </a:xfrm>
          <a:solidFill>
            <a:schemeClr val="accent6">
              <a:lumMod val="20000"/>
              <a:lumOff val="8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sr-Cyrl-R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Сарадња са родитељима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22230"/>
          </a:xfrm>
          <a:solidFill>
            <a:schemeClr val="accent6">
              <a:lumMod val="20000"/>
              <a:lumOff val="8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sr-Cyrl-R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Учење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38200" y="1473958"/>
            <a:ext cx="10515600" cy="4703005"/>
          </a:xfr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Рад са ученицима који полазе у школу треба да се заснива на социјализацији, искуственом учењу, доминацији практичног рада, упознавању себе, других, своје околине и слично.</a:t>
            </a:r>
          </a:p>
          <a:p>
            <a:pPr algn="just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Примјер: наставни садржај </a:t>
            </a:r>
            <a:r>
              <a:rPr lang="ru-RU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Занимања и рад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људи се реализује тако што се започне разговор о томе зашто људи раде, шта људи раде и сл. Наставља се тако што ученик истражује шта му родитељи раде, које су добре стране тог посла и сл. Завршава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се тако што се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ученици опредјељују шта би они жељели да раде (али се води рачуна да то не буду стереотипни избори (нпр. полицајац, учитељ, глумац и др.), него да опредјељења произилазе из наставног рада). </a:t>
            </a:r>
          </a:p>
          <a:p>
            <a:pPr algn="just">
              <a:buNone/>
            </a:pP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Методе: разговор, илустарације,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демонстарција и друге.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13048"/>
          </a:xfrm>
          <a:solidFill>
            <a:schemeClr val="accent6">
              <a:lumMod val="20000"/>
              <a:lumOff val="8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sr-Cyrl-R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Рад са шестогодишњацима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38200" y="1419367"/>
            <a:ext cx="10515600" cy="4757596"/>
          </a:xfr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Према тврдњи Бојанина, не можемо за дијете рећи да је лијено, већ само није добро „нахрањено” оним што му је потребно. С тим у вези, Бојанин каже: </a:t>
            </a:r>
            <a:r>
              <a:rPr lang="sr-Latn-R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Када дијете прави неред на часу, није његова кривица, то само значи да му фали педагошког рада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sr-Latn-R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buNone/>
            </a:pP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Дијете је, према ријечима Бојанина, у својој основи вриједно, само је потребно да ми пратимо њега и његова интересовања. Баш зато, по његовом мишљењу,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фронтална настава и фронтални однос су погубни за дјецу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4117"/>
          </a:xfrm>
          <a:solidFill>
            <a:schemeClr val="accent6">
              <a:lumMod val="20000"/>
              <a:lumOff val="8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sr-Cyrl-R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Васпитни аспект рада са шестогодишњацима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38200" y="1542197"/>
            <a:ext cx="10515600" cy="5048608"/>
          </a:xfr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just"/>
            <a:r>
              <a:rPr lang="sr-Cyrl-RS" sz="2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Мрзовољне  ученике учинити задовољним и срећним.</a:t>
            </a:r>
          </a:p>
          <a:p>
            <a:pPr algn="just"/>
            <a:endParaRPr lang="sr-Cyrl-RS" sz="2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sr-Cyrl-RS" sz="2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Неуспјешне ученике учинити успјешним (да ученик примјећује своје напредовање и прати властити развој).</a:t>
            </a:r>
          </a:p>
          <a:p>
            <a:pPr algn="just"/>
            <a:endParaRPr lang="sr-Cyrl-RS" sz="2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sr-Cyrl-RS" sz="2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Несигурне ученике учинити сигурним (ученике који лако одустају, привикавати на упорност (поштовањем правила - да се сваки започети рад треба завршити).</a:t>
            </a:r>
          </a:p>
          <a:p>
            <a:pPr algn="just"/>
            <a:endParaRPr lang="sr-Cyrl-RS" sz="2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sr-Cyrl-RS" sz="2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Незаинтересоване учинити радозналим.</a:t>
            </a:r>
          </a:p>
          <a:p>
            <a:pPr algn="just"/>
            <a:endParaRPr lang="sr-Cyrl-RS" sz="2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sr-Cyrl-RS" sz="2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Лијене учинити активним.</a:t>
            </a:r>
          </a:p>
          <a:p>
            <a:pPr algn="just">
              <a:buNone/>
            </a:pPr>
            <a:endParaRPr lang="sr-Cyrl-RS" sz="2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sr-Cyrl-RS" sz="2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Себичне ученике учинити несебичним и спремним за сарадњу.</a:t>
            </a:r>
          </a:p>
          <a:p>
            <a:pPr algn="just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76821"/>
          </a:xfrm>
          <a:solidFill>
            <a:schemeClr val="accent6">
              <a:lumMod val="20000"/>
              <a:lumOff val="8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sr-Cyrl-R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Праћење, вредновање и оцјењивање ученика 1. разреда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38200" y="1460310"/>
            <a:ext cx="10515600" cy="4716653"/>
          </a:xfr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endParaRPr lang="sr-Cyrl-R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Планирање, припремање и реализовање наставе у првом разреду се заснива на иницијалној провјери тренутног знања,</a:t>
            </a:r>
            <a:r>
              <a:rPr lang="sr-Cyrl-R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способности</a:t>
            </a:r>
            <a:r>
              <a:rPr lang="sr-Cyrl-R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и других индивидуалних карактеристика ученика.</a:t>
            </a:r>
          </a:p>
          <a:p>
            <a:pPr algn="just">
              <a:buNone/>
            </a:pPr>
            <a:endParaRPr lang="sr-Cyrl-R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Поред </a:t>
            </a:r>
            <a:r>
              <a:rPr lang="sr-Cyrl-R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иницијалног испитивања, за почетно планирање обавезно користити добијене податке о ученицима који су прикупљени приликом уписа и процјене дјеце за полазак у школу (тјелесно и ментално здравље, колико зна слова, бројеве, перцепцију, социјално-емоционална зрелост и друго).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65127"/>
            <a:ext cx="10515600" cy="876821"/>
          </a:xfrm>
          <a:solidFill>
            <a:schemeClr val="accent6">
              <a:lumMod val="20000"/>
              <a:lumOff val="8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sr-Cyrl-R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Праћење, вредновање и оцјењивање ученика 1. разреда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38201" y="1436561"/>
            <a:ext cx="10515600" cy="4716653"/>
          </a:xfr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endParaRPr lang="en-US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sr-Cyrl-R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Наставник треба да осмисли начин и изради модел свакодневног праћења развоја, рада и напредовања ученика (нпр. Евалуациона листа за индивидуално праћење напредовања ученика).</a:t>
            </a:r>
            <a:endParaRPr lang="en-US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sr-Cyrl-RS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sr-Cyrl-R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 инсистирати да сваки ученик оствари све исходе учења предвиђене НПП-ом, већ захтјеве дефинисати у складу са индивидуалним могућностима и способностима ученика.</a:t>
            </a:r>
          </a:p>
          <a:p>
            <a:pPr algn="just"/>
            <a:endParaRPr lang="sr-Cyrl-RS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sr-Cyrl-RS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65127"/>
            <a:ext cx="10515600" cy="876821"/>
          </a:xfrm>
          <a:solidFill>
            <a:schemeClr val="accent6">
              <a:lumMod val="20000"/>
              <a:lumOff val="8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sr-Cyrl-R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Праћење, вредновање и оцјењивање ученика 1. разреда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38201" y="1436561"/>
            <a:ext cx="10515600" cy="5177995"/>
          </a:xfr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lvl="0" algn="just"/>
            <a:r>
              <a:rPr lang="sr-Cyrl-R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Процјена нивоа напредовања ученика подразумијева примјену к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ритеријско</a:t>
            </a:r>
            <a:r>
              <a:rPr lang="sr-Cyrl-RS" sz="2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оцјењивањ</a:t>
            </a:r>
            <a:r>
              <a:rPr lang="sr-Cyrl-RS" sz="2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које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„[...]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почива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поређењу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ученика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самим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собом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тј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ту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мјери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колико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је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ученик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напредовао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односу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самог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себе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sr-Cyrl-CS" sz="2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− 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узимајући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обзир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стање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почетку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учења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крају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када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учење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завршило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овај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начин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повећава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интринстичка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мотивација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жеља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уради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боље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други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пут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Ту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дакле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стандарди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циљеви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који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желе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постићи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постављају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однос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сваког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ученика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понаособ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−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узимајући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обзир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његово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претходно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знање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ниво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развијености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радних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навика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ниво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развијености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мотивације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ефикасних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метода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техника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учења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ниво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развијености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способности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учење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итд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Тек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када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све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ово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узме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обзир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о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томе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води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рачуна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могуће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је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извршити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успјешну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индивидуализацију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процеса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наставе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учења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“ (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Стојаковић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2000,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61). </a:t>
            </a:r>
          </a:p>
          <a:p>
            <a:pPr lvl="0" algn="just"/>
            <a:endParaRPr lang="en-US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sr-Cyrl-R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Дакле, праћење и вредновање се врши и у функцији развоја и унапређивања васпитно-образовног рада.</a:t>
            </a:r>
          </a:p>
          <a:p>
            <a:pPr algn="just"/>
            <a:endParaRPr lang="sr-Cyrl-RS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sr-Cyrl-RS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65127"/>
            <a:ext cx="10515600" cy="876821"/>
          </a:xfrm>
          <a:solidFill>
            <a:schemeClr val="accent6">
              <a:lumMod val="20000"/>
              <a:lumOff val="8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sr-Cyrl-R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Праћење, вредновање и оцјењивање ученика 1. разреда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38201" y="1436561"/>
            <a:ext cx="10515600" cy="4716653"/>
          </a:xfr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endParaRPr lang="sr-Cyrl-RS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sr-Cyrl-R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Повратна информација ученику од стране наставника треба да је континуирана, благовремена, објективна и афирмативна (тј.   увијек у форми подршке, стимулације и охрабрења).</a:t>
            </a:r>
          </a:p>
          <a:p>
            <a:pPr algn="just"/>
            <a:endParaRPr lang="sr-Cyrl-RS" sz="2400" dirty="0" smtClean="0">
              <a:solidFill>
                <a:schemeClr val="bg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/>
            <a:r>
              <a:rPr lang="sr-Latn-CS" sz="24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смије се заборавити да је оцјена искључиво у функцији повратне информације ученику, његовом родитељу/старатељу, одјељењу и наставнику о томе колико је ученик напредовао</a:t>
            </a:r>
            <a:r>
              <a:rPr lang="sr-Cyrl-RS" sz="24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en-US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sr-Cyrl-RS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31412"/>
          </a:xfrm>
          <a:solidFill>
            <a:schemeClr val="accent6">
              <a:lumMod val="20000"/>
              <a:lumOff val="8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sr-Cyrl-R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Педагошка правила у 1. разреду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38200" y="1528549"/>
            <a:ext cx="10515600" cy="4648414"/>
          </a:xfr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just"/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Педагошка правила се не доносе као нека ограничења, забране или наметнута правила, него као нешто што је потребно свима како би се што лакше и квалитетније одржавала радна дисциплина и адекватна социјално-емоционална клима.</a:t>
            </a:r>
          </a:p>
          <a:p>
            <a:pPr algn="just">
              <a:buNone/>
            </a:pPr>
            <a:endParaRPr lang="sr-Cyrl-R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sr-Cyrl-R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Ученици се обавезно активно укључују у процес дефинисања и усвајања правила јер се на тај начин омогућава да стекну осјећај личне важности и одговорности за поштовање истих.</a:t>
            </a:r>
            <a:endParaRPr lang="en-US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sr-Cyrl-RS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sr-Cyrl-R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Правила не треба да буде много, али треба да буду јасна и прецизна, односно, да сви ученици могу да их се придржавају.</a:t>
            </a:r>
            <a:endParaRPr lang="en-US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sr-Cyrl-RS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sr-Cyrl-R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Обавезно је досљедно поштовање донесених правила.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7">
            <a:extLst>
              <a:ext uri="{FF2B5EF4-FFF2-40B4-BE49-F238E27FC236}">
                <a16:creationId xmlns:a16="http://schemas.microsoft.com/office/drawing/2014/main" xmlns="" id="{DFF2AC85-FAA0-4844-813F-83C04D7382E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07636" y="0"/>
            <a:ext cx="7281316" cy="6858000"/>
          </a:xfrm>
          <a:custGeom>
            <a:avLst/>
            <a:gdLst>
              <a:gd name="connsiteX0" fmla="*/ 361354 w 7281316"/>
              <a:gd name="connsiteY0" fmla="*/ 0 h 6858000"/>
              <a:gd name="connsiteX1" fmla="*/ 7281316 w 7281316"/>
              <a:gd name="connsiteY1" fmla="*/ 0 h 6858000"/>
              <a:gd name="connsiteX2" fmla="*/ 7281316 w 7281316"/>
              <a:gd name="connsiteY2" fmla="*/ 6858000 h 6858000"/>
              <a:gd name="connsiteX3" fmla="*/ 696735 w 7281316"/>
              <a:gd name="connsiteY3" fmla="*/ 6858000 h 6858000"/>
              <a:gd name="connsiteX4" fmla="*/ 690849 w 7281316"/>
              <a:gd name="connsiteY4" fmla="*/ 6842426 h 6858000"/>
              <a:gd name="connsiteX5" fmla="*/ 335637 w 7281316"/>
              <a:gd name="connsiteY5" fmla="*/ 9472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81316" h="6858000">
                <a:moveTo>
                  <a:pt x="361354" y="0"/>
                </a:moveTo>
                <a:lnTo>
                  <a:pt x="7281316" y="0"/>
                </a:lnTo>
                <a:lnTo>
                  <a:pt x="7281316" y="6858000"/>
                </a:lnTo>
                <a:lnTo>
                  <a:pt x="696735" y="6858000"/>
                </a:lnTo>
                <a:lnTo>
                  <a:pt x="690849" y="6842426"/>
                </a:lnTo>
                <a:cubicBezTo>
                  <a:pt x="-65870" y="4704140"/>
                  <a:pt x="-226206" y="2374054"/>
                  <a:pt x="335637" y="9472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9">
            <a:extLst>
              <a:ext uri="{FF2B5EF4-FFF2-40B4-BE49-F238E27FC236}">
                <a16:creationId xmlns:a16="http://schemas.microsoft.com/office/drawing/2014/main" xmlns="" id="{89CC0F1E-BAA2-47B1-8F83-7ECB9FD9E0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189558" y="0"/>
            <a:ext cx="6999394" cy="6858000"/>
          </a:xfrm>
          <a:custGeom>
            <a:avLst/>
            <a:gdLst>
              <a:gd name="connsiteX0" fmla="*/ 6999394 w 6999394"/>
              <a:gd name="connsiteY0" fmla="*/ 0 h 6858000"/>
              <a:gd name="connsiteX1" fmla="*/ 6999394 w 6999394"/>
              <a:gd name="connsiteY1" fmla="*/ 6858000 h 6858000"/>
              <a:gd name="connsiteX2" fmla="*/ 717029 w 6999394"/>
              <a:gd name="connsiteY2" fmla="*/ 6858000 h 6858000"/>
              <a:gd name="connsiteX3" fmla="*/ 623642 w 6999394"/>
              <a:gd name="connsiteY3" fmla="*/ 6599363 h 6858000"/>
              <a:gd name="connsiteX4" fmla="*/ 319533 w 6999394"/>
              <a:gd name="connsiteY4" fmla="*/ 193787 h 6858000"/>
              <a:gd name="connsiteX5" fmla="*/ 371685 w 6999394"/>
              <a:gd name="connsiteY5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99394" h="6858000">
                <a:moveTo>
                  <a:pt x="6999394" y="0"/>
                </a:moveTo>
                <a:lnTo>
                  <a:pt x="6999394" y="6858000"/>
                </a:lnTo>
                <a:lnTo>
                  <a:pt x="717029" y="6858000"/>
                </a:lnTo>
                <a:lnTo>
                  <a:pt x="623642" y="6599363"/>
                </a:lnTo>
                <a:cubicBezTo>
                  <a:pt x="-67685" y="4563346"/>
                  <a:pt x="-206622" y="2355719"/>
                  <a:pt x="319533" y="193787"/>
                </a:cubicBezTo>
                <a:lnTo>
                  <a:pt x="371685" y="1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sr-Cyrl-R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Тб-1: 12:</a:t>
            </a:r>
            <a:r>
              <a:rPr lang="sr-Latn-R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00-</a:t>
            </a:r>
            <a:r>
              <a:rPr lang="sr-Cyrl-R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12:</a:t>
            </a:r>
            <a:r>
              <a:rPr lang="sr-Latn-R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r>
              <a:rPr lang="sr-Cyrl-R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sr-Latn-R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sr-Latn-R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sr-Cyrl-R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Реформски процеси</a:t>
            </a:r>
            <a:r>
              <a:rPr lang="sr-Latn-R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 основном васпитању </a:t>
            </a:r>
          </a:p>
          <a:p>
            <a:pPr algn="just"/>
            <a:r>
              <a:rPr lang="sr-Cyrl-R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Тб-2: 11:</a:t>
            </a:r>
            <a:r>
              <a:rPr lang="sr-Latn-R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00-</a:t>
            </a:r>
            <a:r>
              <a:rPr lang="sr-Cyrl-R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11:30</a:t>
            </a:r>
            <a:r>
              <a:rPr lang="sr-Latn-R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образовању</a:t>
            </a:r>
            <a:r>
              <a:rPr lang="sr-Latn-R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sr-Cyrl-R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R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sr-Cyrl-RS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sr-Cyrl-R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Са-1: 10:30-11:00 </a:t>
            </a: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sr-Cyrl-R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Резултати истраживања актуелног стања у настави              Са-2: 10:00-10:30                 1. разреда</a:t>
            </a:r>
          </a:p>
          <a:p>
            <a:pPr algn="just"/>
            <a:r>
              <a:rPr lang="sr-Cyrl-R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- Теоријске основе  васпитно-образовног </a:t>
            </a:r>
            <a:endParaRPr lang="sr-Latn-RS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sr-Cyrl-R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рада у 1. разреду</a:t>
            </a:r>
          </a:p>
          <a:p>
            <a:pPr algn="just"/>
            <a:endParaRPr lang="sr-Cyrl-RS" sz="1600" dirty="0" smtClean="0">
              <a:solidFill>
                <a:schemeClr val="bg1"/>
              </a:solidFill>
              <a:latin typeface="Times New Roman" pitchFamily="18" charset="0"/>
              <a:ea typeface="+mn-lt"/>
              <a:cs typeface="Times New Roman" pitchFamily="18" charset="0"/>
            </a:endParaRPr>
          </a:p>
          <a:p>
            <a:pPr algn="just"/>
            <a:r>
              <a:rPr lang="sr-Cyrl-R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Тб-1: 12:</a:t>
            </a:r>
            <a:r>
              <a:rPr lang="sr-Latn-R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r>
              <a:rPr lang="sr-Cyrl-R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-13:15              </a:t>
            </a:r>
            <a:r>
              <a:rPr lang="sr-Latn-RS" sz="1600" dirty="0" smtClean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- </a:t>
            </a:r>
            <a:r>
              <a:rPr lang="bs-Cyrl-BA" sz="1600" dirty="0" smtClean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Представљање иновираног Наставног </a:t>
            </a:r>
            <a:endParaRPr lang="sr-Latn-RS" sz="1600" dirty="0" smtClean="0">
              <a:solidFill>
                <a:schemeClr val="bg1"/>
              </a:solidFill>
              <a:latin typeface="Times New Roman" pitchFamily="18" charset="0"/>
              <a:ea typeface="+mn-lt"/>
              <a:cs typeface="Times New Roman" pitchFamily="18" charset="0"/>
            </a:endParaRPr>
          </a:p>
          <a:p>
            <a:pPr algn="just"/>
            <a:r>
              <a:rPr lang="sr-Cyrl-R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Тб-2: 11:30</a:t>
            </a:r>
            <a:r>
              <a:rPr lang="sr-Latn-RS" sz="1600" dirty="0" smtClean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sr-Cyrl-RS" sz="1600" dirty="0" smtClean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-12:15</a:t>
            </a:r>
            <a:r>
              <a:rPr lang="sr-Latn-RS" sz="1600" dirty="0" smtClean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           </a:t>
            </a:r>
            <a:r>
              <a:rPr lang="sr-Cyrl-RS" sz="1600" dirty="0" smtClean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    </a:t>
            </a:r>
            <a:r>
              <a:rPr lang="bs-Cyrl-BA" sz="1600" dirty="0" smtClean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плана и програма за 1. разред</a:t>
            </a:r>
          </a:p>
          <a:p>
            <a:pPr algn="just"/>
            <a:r>
              <a:rPr lang="sr-Cyrl-R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Са-1: 11:00</a:t>
            </a:r>
            <a:r>
              <a:rPr lang="sr-Cyrl-RS" sz="1600" dirty="0" smtClean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-11:45               -  Исходи усмјерени на упознавање </a:t>
            </a:r>
            <a:endParaRPr lang="sr-Latn-RS" sz="1600" dirty="0" smtClean="0">
              <a:solidFill>
                <a:schemeClr val="bg1"/>
              </a:solidFill>
              <a:latin typeface="Times New Roman" pitchFamily="18" charset="0"/>
              <a:ea typeface="+mn-lt"/>
              <a:cs typeface="Times New Roman" pitchFamily="18" charset="0"/>
            </a:endParaRPr>
          </a:p>
          <a:p>
            <a:pPr algn="just"/>
            <a:r>
              <a:rPr lang="sr-Cyrl-R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Са-2: 10:30</a:t>
            </a:r>
            <a:r>
              <a:rPr lang="sr-Latn-RS" sz="1600" dirty="0" smtClean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sr-Cyrl-RS" sz="1600" dirty="0" smtClean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-11:15</a:t>
            </a:r>
            <a:r>
              <a:rPr lang="sr-Latn-RS" sz="1600" dirty="0" smtClean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                 </a:t>
            </a:r>
            <a:r>
              <a:rPr lang="sr-Cyrl-RS" sz="1600" dirty="0" smtClean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основних дигиталних знања и вјештина</a:t>
            </a:r>
          </a:p>
          <a:p>
            <a:pPr algn="just"/>
            <a:r>
              <a:rPr lang="sr-Latn-RS" sz="1600" dirty="0" smtClean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                        </a:t>
            </a:r>
            <a:r>
              <a:rPr lang="sr-Cyrl-RS" sz="1600" dirty="0" smtClean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                    -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Спорт у настави физичког и </a:t>
            </a:r>
            <a:r>
              <a:rPr lang="sr-Cyrl-RS" sz="1600" dirty="0" smtClean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здравственог</a:t>
            </a:r>
            <a:endParaRPr lang="sr-Latn-RS" sz="1600" dirty="0" smtClean="0">
              <a:solidFill>
                <a:schemeClr val="bg1"/>
              </a:solidFill>
              <a:latin typeface="Times New Roman" pitchFamily="18" charset="0"/>
              <a:ea typeface="+mn-lt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                                               васпитања и петнаестоминутно вјежбање</a:t>
            </a:r>
            <a:endParaRPr lang="sr-Latn-RS" sz="1600" dirty="0" smtClean="0">
              <a:solidFill>
                <a:schemeClr val="bg1"/>
              </a:solidFill>
              <a:latin typeface="Times New Roman" pitchFamily="18" charset="0"/>
              <a:ea typeface="+mn-lt"/>
              <a:cs typeface="Times New Roman" pitchFamily="18" charset="0"/>
            </a:endParaRPr>
          </a:p>
          <a:p>
            <a:pPr algn="just"/>
            <a:r>
              <a:rPr lang="sr-Cyrl-R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Тб-1: 13:15- 13:30</a:t>
            </a:r>
            <a:endParaRPr lang="sr-Latn-RS" sz="1600" dirty="0" smtClean="0">
              <a:solidFill>
                <a:schemeClr val="bg1"/>
              </a:solidFill>
              <a:latin typeface="Times New Roman" pitchFamily="18" charset="0"/>
              <a:ea typeface="+mn-lt"/>
              <a:cs typeface="Times New Roman" pitchFamily="18" charset="0"/>
            </a:endParaRPr>
          </a:p>
          <a:p>
            <a:pPr algn="just"/>
            <a:r>
              <a:rPr lang="sr-Cyrl-R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Тб-2: </a:t>
            </a:r>
            <a:r>
              <a:rPr lang="sr-Cyrl-RS" sz="1600" dirty="0" smtClean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12:15 -12:30                           </a:t>
            </a:r>
            <a:r>
              <a:rPr lang="sr-Latn-RS" sz="1600" dirty="0" smtClean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– </a:t>
            </a:r>
            <a:r>
              <a:rPr lang="sr-Cyrl-RS" sz="1600" dirty="0" smtClean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Пауза</a:t>
            </a:r>
            <a:endParaRPr lang="bs-Cyrl-BA" sz="1600" dirty="0" smtClean="0">
              <a:solidFill>
                <a:schemeClr val="bg1"/>
              </a:solidFill>
              <a:latin typeface="Times New Roman" pitchFamily="18" charset="0"/>
              <a:ea typeface="+mn-lt"/>
              <a:cs typeface="Times New Roman" pitchFamily="18" charset="0"/>
            </a:endParaRPr>
          </a:p>
          <a:p>
            <a:pPr algn="just"/>
            <a:r>
              <a:rPr lang="sr-Cyrl-R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Са-1: </a:t>
            </a:r>
            <a:r>
              <a:rPr lang="sr-Cyrl-RS" sz="1600" dirty="0" smtClean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11:45- 12:00               </a:t>
            </a:r>
            <a:endParaRPr lang="sr-Latn-RS" sz="1600" dirty="0" smtClean="0">
              <a:solidFill>
                <a:schemeClr val="bg1"/>
              </a:solidFill>
              <a:latin typeface="Times New Roman" pitchFamily="18" charset="0"/>
              <a:ea typeface="+mn-lt"/>
              <a:cs typeface="Times New Roman" pitchFamily="18" charset="0"/>
            </a:endParaRPr>
          </a:p>
          <a:p>
            <a:pPr algn="just"/>
            <a:r>
              <a:rPr lang="sr-Cyrl-R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Са-2: </a:t>
            </a:r>
            <a:r>
              <a:rPr lang="sr-Cyrl-RS" sz="1600" dirty="0" smtClean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11:15-11:30</a:t>
            </a:r>
          </a:p>
          <a:p>
            <a:pPr algn="just"/>
            <a:endParaRPr lang="sr-Latn-RS" sz="1600" dirty="0" smtClean="0">
              <a:solidFill>
                <a:schemeClr val="bg1"/>
              </a:solidFill>
              <a:latin typeface="Times New Roman" pitchFamily="18" charset="0"/>
              <a:ea typeface="+mn-lt"/>
              <a:cs typeface="Times New Roman" pitchFamily="18" charset="0"/>
            </a:endParaRPr>
          </a:p>
          <a:p>
            <a:pPr algn="just"/>
            <a:r>
              <a:rPr lang="sr-Cyrl-R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Тб-1: 13:30-14:30</a:t>
            </a:r>
            <a:r>
              <a:rPr lang="sr-Cyrl-RS" sz="1600" dirty="0" smtClean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               -</a:t>
            </a:r>
            <a:r>
              <a:rPr lang="sr-Latn-RS" sz="1600" dirty="0" smtClean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sr-Cyrl-RS" sz="1600" dirty="0" smtClean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Радионица: </a:t>
            </a:r>
            <a:r>
              <a:rPr lang="en-US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Планирање</a:t>
            </a:r>
            <a:r>
              <a:rPr lang="sr-Cyrl-R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 </a:t>
            </a:r>
            <a:r>
              <a:rPr lang="en-US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припремање</a:t>
            </a:r>
            <a:endParaRPr lang="sr-Cyrl-RS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sr-Cyrl-R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Тб-2:</a:t>
            </a:r>
            <a:r>
              <a:rPr lang="sr-Cyrl-RS" sz="1600" dirty="0" smtClean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12:30</a:t>
            </a:r>
            <a:r>
              <a:rPr lang="sr-Cyrl-R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-13:30                  </a:t>
            </a: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наставе </a:t>
            </a:r>
            <a:r>
              <a:rPr lang="en-US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уз</a:t>
            </a: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ефикасну</a:t>
            </a: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примјену</a:t>
            </a: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савремених</a:t>
            </a: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sr-Cyrl-RS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sr-Cyrl-R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Са-1: </a:t>
            </a:r>
            <a:r>
              <a:rPr lang="sr-Cyrl-RS" sz="1600" dirty="0" smtClean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12:00-13:00                  </a:t>
            </a:r>
            <a:r>
              <a:rPr lang="en-US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модела</a:t>
            </a: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васпитно - образовног </a:t>
            </a: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рада</a:t>
            </a: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</a:t>
            </a: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sr-Cyrl-RS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sr-Cyrl-R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Са-2: </a:t>
            </a:r>
            <a:r>
              <a:rPr lang="sr-Cyrl-RS" sz="1600" dirty="0" smtClean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11:30-12:30                  </a:t>
            </a:r>
            <a:r>
              <a:rPr lang="en-US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шестогодишњацима</a:t>
            </a:r>
            <a:endParaRPr lang="sr-Cyrl-RS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sr-Cyrl-RS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None/>
            </a:pPr>
            <a:r>
              <a:rPr lang="sr-Cyrl-R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Тб-1: 14:30</a:t>
            </a:r>
            <a:r>
              <a:rPr lang="sr-Cyrl-RS" sz="1600" dirty="0" smtClean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-15:00            </a:t>
            </a: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 </a:t>
            </a:r>
            <a:r>
              <a:rPr lang="sr-Cyrl-RS" sz="1600" dirty="0" smtClean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- </a:t>
            </a:r>
            <a:r>
              <a:rPr lang="sr-Cyrl-C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Осврт, питања учесника и евалуација обуке</a:t>
            </a:r>
          </a:p>
          <a:p>
            <a:pPr lvl="0" algn="just">
              <a:buNone/>
            </a:pPr>
            <a:r>
              <a:rPr lang="sr-Cyrl-C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Тб-2:13:30-14:00</a:t>
            </a:r>
            <a:r>
              <a:rPr lang="sr-Cyrl-C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sr-Cyrl-C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Подјела сертификата</a:t>
            </a:r>
          </a:p>
          <a:p>
            <a:pPr lvl="0" algn="just">
              <a:buNone/>
            </a:pPr>
            <a:endParaRPr lang="sr-Cyrl-CS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Slika 2" descr="Slika na kojoj se nalazi tekst, koverta&#10;&#10;Opis je automatski generisan">
            <a:extLst>
              <a:ext uri="{FF2B5EF4-FFF2-40B4-BE49-F238E27FC236}">
                <a16:creationId xmlns:a16="http://schemas.microsoft.com/office/drawing/2014/main" xmlns="" id="{E8ACB362-71EB-4E97-BEC9-12AF600273A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6957" y="2149016"/>
            <a:ext cx="2687312" cy="278309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291475" y="6343794"/>
            <a:ext cx="19415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Са-1: </a:t>
            </a:r>
            <a:r>
              <a:rPr lang="sr-Cyrl-RS" dirty="0" smtClean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13:00-13:30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295919" y="6488668"/>
            <a:ext cx="19175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Са-2: </a:t>
            </a:r>
            <a:r>
              <a:rPr lang="sr-Cyrl-RS" dirty="0" smtClean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12:30-13:00</a:t>
            </a:r>
            <a:r>
              <a:rPr lang="sr-Cyrl-RS" sz="1050" dirty="0" smtClean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68707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1287"/>
          </a:xfrm>
          <a:solidFill>
            <a:schemeClr val="accent6">
              <a:lumMod val="20000"/>
              <a:lumOff val="8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sr-Cyrl-R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Уређење учионичког простора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38200" y="1496291"/>
            <a:ext cx="10515600" cy="4680672"/>
          </a:xfr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bs-Latn-BA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Први услов увођења шестогодишњака у школу је био да се учионица (као „службено“ училиште) претвори у амбијент</a:t>
            </a:r>
            <a:r>
              <a:rPr lang="sr-Cyrl-R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s-Latn-BA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који је у великој мјери сличан кућном. </a:t>
            </a:r>
            <a:endParaRPr lang="en-US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sr-Cyrl-RS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bs-Latn-BA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Нарочит допринос лијепој атмосфери даје цвијеће, које може да има дв</a:t>
            </a:r>
            <a:r>
              <a:rPr lang="sr-Cyrl-R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ије</a:t>
            </a:r>
            <a:r>
              <a:rPr lang="bs-Latn-BA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основн</a:t>
            </a:r>
            <a:r>
              <a:rPr lang="sr-Cyrl-R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bs-Latn-BA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функције и то да буде: </a:t>
            </a:r>
            <a:r>
              <a:rPr lang="bs-Latn-BA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украс просторије и очигледно наставно средство. </a:t>
            </a:r>
            <a:endParaRPr lang="en-US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sr-Cyrl-RS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bs-Latn-BA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 обзиром </a:t>
            </a:r>
            <a:r>
              <a:rPr lang="sr-Cyrl-R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то </a:t>
            </a:r>
            <a:r>
              <a:rPr lang="bs-Latn-BA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да васпитно-образовни процес у првом разреду почиње од уласка ученика у школу</a:t>
            </a:r>
            <a:r>
              <a:rPr lang="sr-Cyrl-R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bs-Latn-BA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брига </a:t>
            </a:r>
            <a:r>
              <a:rPr lang="sr-Cyrl-R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bs-Latn-BA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цвијећ</a:t>
            </a:r>
            <a:r>
              <a:rPr lang="sr-Cyrl-R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bs-Latn-BA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(заливање, </a:t>
            </a:r>
            <a:r>
              <a:rPr lang="sr-Cyrl-R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одржавање </a:t>
            </a:r>
            <a:r>
              <a:rPr lang="bs-Latn-BA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сл</a:t>
            </a:r>
            <a:r>
              <a:rPr lang="sr-Cyrl-BA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bs-Latn-BA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sr-Cyrl-R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сама по себи представља </a:t>
            </a:r>
            <a:r>
              <a:rPr lang="bs-Latn-BA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учећ</a:t>
            </a:r>
            <a:r>
              <a:rPr lang="sr-Cyrl-R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bs-Latn-BA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активност која се заснива на функционалном и контекстуалном учењу. </a:t>
            </a:r>
            <a:endParaRPr lang="en-US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1951" y="222621"/>
            <a:ext cx="10515600" cy="753991"/>
          </a:xfrm>
          <a:solidFill>
            <a:schemeClr val="accent6">
              <a:lumMod val="20000"/>
              <a:lumOff val="8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sr-Cyrl-R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Уређење учионичког простора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21327" y="1116280"/>
            <a:ext cx="10515600" cy="5599216"/>
          </a:xfr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bs-Latn-BA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 момента увођења шестогодишњака у редовну школу, играчке су се у школ</a:t>
            </a:r>
            <a:r>
              <a:rPr lang="sr-Cyrl-R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bs-Latn-BA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сматрале као непожељне и забрањен</a:t>
            </a:r>
            <a:r>
              <a:rPr lang="sr-Cyrl-R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е. </a:t>
            </a:r>
            <a:r>
              <a:rPr lang="bs-Latn-BA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Сада</a:t>
            </a:r>
            <a:r>
              <a:rPr lang="sr-Cyrl-R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се </a:t>
            </a:r>
            <a:r>
              <a:rPr lang="bs-Latn-BA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подразумијева да учионица буде опремљена са што разноврснијим играчкама. </a:t>
            </a:r>
            <a:endParaRPr lang="en-US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sr-Cyrl-RS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bs-Latn-BA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Учионица првог разреда без ТВ апарата, ЦД</a:t>
            </a:r>
            <a:r>
              <a:rPr lang="sr-Cyrl-BA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-а</a:t>
            </a:r>
            <a:r>
              <a:rPr lang="bs-Latn-BA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лап-топа и БИМ пројектора се може сматрати непотпуно опремљеном учионицом.</a:t>
            </a:r>
            <a:endParaRPr lang="en-US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sr-Cyrl-RS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bs-Latn-BA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Зидови учионице треба да су украшени различитим цртежима, сликама, илустрацијама, радовима ученика</a:t>
            </a:r>
            <a:r>
              <a:rPr lang="sr-Cyrl-R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и слично, како би све то </a:t>
            </a:r>
            <a:r>
              <a:rPr lang="bs-Latn-BA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допри</a:t>
            </a:r>
            <a:r>
              <a:rPr lang="sr-Cyrl-R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нијело</a:t>
            </a:r>
            <a:r>
              <a:rPr lang="bs-Latn-BA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угоднијем боравк</a:t>
            </a:r>
            <a:r>
              <a:rPr lang="sr-Cyrl-R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bs-Latn-BA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ученика у учионици.</a:t>
            </a:r>
            <a:endParaRPr lang="en-US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sr-Cyrl-RS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sr-Cyrl-R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Дакле, у</a:t>
            </a:r>
            <a:r>
              <a:rPr lang="bs-Latn-BA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чионица првог разреда треба да се разликује од „класичне“ школске учионице. Те разлике треба да се виде у врсти намјештаја, распореду намјештај</a:t>
            </a:r>
            <a:r>
              <a:rPr lang="sr-Cyrl-BA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 (центри за учење)</a:t>
            </a:r>
            <a:r>
              <a:rPr lang="bs-Latn-BA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опремљен</a:t>
            </a:r>
            <a:r>
              <a:rPr lang="sr-Cyrl-R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bs-Latn-BA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шћу учионице и слично.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903859D3-2D18-4451-BD8A-51288C8E0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10" y="2146812"/>
            <a:ext cx="5471698" cy="1921726"/>
          </a:xfrm>
          <a:solidFill>
            <a:schemeClr val="tx1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sr-Cyrl-BA" sz="3000" b="1" dirty="0">
                <a:latin typeface="Times New Roman"/>
                <a:cs typeface="Times New Roman"/>
              </a:rPr>
              <a:t> </a:t>
            </a:r>
            <a:r>
              <a:rPr lang="sr-Cyrl-BA" sz="3000" b="1" dirty="0">
                <a:solidFill>
                  <a:schemeClr val="bg1"/>
                </a:solidFill>
                <a:latin typeface="Times New Roman"/>
                <a:cs typeface="Times New Roman"/>
              </a:rPr>
              <a:t>Наставни</a:t>
            </a:r>
            <a:r>
              <a:rPr lang="sr-Cyrl-BA" sz="3000" b="1" kern="12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sr-Cyrl-BA" sz="3000" b="1" dirty="0">
                <a:solidFill>
                  <a:schemeClr val="bg1"/>
                </a:solidFill>
                <a:latin typeface="Times New Roman"/>
                <a:cs typeface="Times New Roman"/>
              </a:rPr>
              <a:t>план</a:t>
            </a:r>
            <a:r>
              <a:rPr lang="sr-Cyrl-BA" sz="3000" b="1" kern="1200" dirty="0">
                <a:solidFill>
                  <a:schemeClr val="bg1"/>
                </a:solidFill>
                <a:latin typeface="Times New Roman"/>
                <a:cs typeface="Times New Roman"/>
              </a:rPr>
              <a:t> и </a:t>
            </a:r>
            <a:r>
              <a:rPr lang="sr-Cyrl-BA" sz="3000" b="1" dirty="0">
                <a:solidFill>
                  <a:schemeClr val="bg1"/>
                </a:solidFill>
                <a:latin typeface="Times New Roman"/>
                <a:cs typeface="Times New Roman"/>
              </a:rPr>
              <a:t>програм</a:t>
            </a:r>
            <a:r>
              <a:rPr lang="sr-Cyrl-BA" sz="3000" b="1" kern="12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sr-Cyrl-BA" sz="3000" b="1" dirty="0">
                <a:solidFill>
                  <a:schemeClr val="bg1"/>
                </a:solidFill>
                <a:latin typeface="Times New Roman"/>
                <a:cs typeface="Times New Roman"/>
              </a:rPr>
              <a:t/>
            </a:r>
            <a:br>
              <a:rPr lang="sr-Cyrl-BA" sz="3000" b="1" dirty="0">
                <a:solidFill>
                  <a:schemeClr val="bg1"/>
                </a:solidFill>
                <a:latin typeface="Times New Roman"/>
                <a:cs typeface="Times New Roman"/>
              </a:rPr>
            </a:br>
            <a:r>
              <a:rPr lang="sr-Cyrl-BA" sz="3000" b="1" kern="1200" dirty="0">
                <a:solidFill>
                  <a:schemeClr val="bg1"/>
                </a:solidFill>
                <a:latin typeface="Times New Roman"/>
                <a:cs typeface="Times New Roman"/>
              </a:rPr>
              <a:t>за 1. разред </a:t>
            </a:r>
            <a:r>
              <a:rPr lang="sr-Cyrl-BA" sz="3000" b="1" kern="1200" dirty="0" smtClean="0">
                <a:solidFill>
                  <a:schemeClr val="bg1"/>
                </a:solidFill>
                <a:latin typeface="Times New Roman"/>
                <a:cs typeface="Times New Roman"/>
              </a:rPr>
              <a:t/>
            </a:r>
            <a:br>
              <a:rPr lang="sr-Cyrl-BA" sz="3000" b="1" kern="1200" dirty="0" smtClean="0">
                <a:solidFill>
                  <a:schemeClr val="bg1"/>
                </a:solidFill>
                <a:latin typeface="Times New Roman"/>
                <a:cs typeface="Times New Roman"/>
              </a:rPr>
            </a:br>
            <a:endParaRPr lang="sr-Cyrl-BA" sz="30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24" name="Freeform: Shape 22">
            <a:extLst>
              <a:ext uri="{FF2B5EF4-FFF2-40B4-BE49-F238E27FC236}">
                <a16:creationId xmlns:a16="http://schemas.microsoft.com/office/drawing/2014/main" xmlns="" id="{F6EF57EF-D042-41D3-83E8-41A1FE6C11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5532876" cy="1290953"/>
          </a:xfrm>
          <a:custGeom>
            <a:avLst/>
            <a:gdLst>
              <a:gd name="connsiteX0" fmla="*/ 0 w 5532876"/>
              <a:gd name="connsiteY0" fmla="*/ 0 h 1290953"/>
              <a:gd name="connsiteX1" fmla="*/ 5532876 w 5532876"/>
              <a:gd name="connsiteY1" fmla="*/ 0 h 1290953"/>
              <a:gd name="connsiteX2" fmla="*/ 4936972 w 5532876"/>
              <a:gd name="connsiteY2" fmla="*/ 1290953 h 1290953"/>
              <a:gd name="connsiteX3" fmla="*/ 0 w 5532876"/>
              <a:gd name="connsiteY3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32876" h="1290953">
                <a:moveTo>
                  <a:pt x="0" y="0"/>
                </a:moveTo>
                <a:lnTo>
                  <a:pt x="5532876" y="0"/>
                </a:lnTo>
                <a:lnTo>
                  <a:pt x="4936972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Freeform: Shape 24">
            <a:extLst>
              <a:ext uri="{FF2B5EF4-FFF2-40B4-BE49-F238E27FC236}">
                <a16:creationId xmlns:a16="http://schemas.microsoft.com/office/drawing/2014/main" xmlns="" id="{D00A59BB-A268-4F3E-9D41-CA265AF1687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097841" y="1"/>
            <a:ext cx="7094159" cy="1290953"/>
          </a:xfrm>
          <a:custGeom>
            <a:avLst/>
            <a:gdLst>
              <a:gd name="connsiteX0" fmla="*/ 595904 w 7094159"/>
              <a:gd name="connsiteY0" fmla="*/ 0 h 1290953"/>
              <a:gd name="connsiteX1" fmla="*/ 7094159 w 7094159"/>
              <a:gd name="connsiteY1" fmla="*/ 0 h 1290953"/>
              <a:gd name="connsiteX2" fmla="*/ 7094159 w 7094159"/>
              <a:gd name="connsiteY2" fmla="*/ 1290553 h 1290953"/>
              <a:gd name="connsiteX3" fmla="*/ 5920618 w 7094159"/>
              <a:gd name="connsiteY3" fmla="*/ 1290553 h 1290953"/>
              <a:gd name="connsiteX4" fmla="*/ 5920618 w 7094159"/>
              <a:gd name="connsiteY4" fmla="*/ 1290953 h 1290953"/>
              <a:gd name="connsiteX5" fmla="*/ 2729248 w 7094159"/>
              <a:gd name="connsiteY5" fmla="*/ 1290953 h 1290953"/>
              <a:gd name="connsiteX6" fmla="*/ 2574303 w 7094159"/>
              <a:gd name="connsiteY6" fmla="*/ 1290953 h 1290953"/>
              <a:gd name="connsiteX7" fmla="*/ 0 w 7094159"/>
              <a:gd name="connsiteY7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94159" h="1290953">
                <a:moveTo>
                  <a:pt x="595904" y="0"/>
                </a:moveTo>
                <a:lnTo>
                  <a:pt x="7094159" y="0"/>
                </a:lnTo>
                <a:lnTo>
                  <a:pt x="7094159" y="1290553"/>
                </a:lnTo>
                <a:lnTo>
                  <a:pt x="5920618" y="1290553"/>
                </a:lnTo>
                <a:lnTo>
                  <a:pt x="5920618" y="1290953"/>
                </a:lnTo>
                <a:lnTo>
                  <a:pt x="2729248" y="1290953"/>
                </a:lnTo>
                <a:lnTo>
                  <a:pt x="2574303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Freeform: Shape 26">
            <a:extLst>
              <a:ext uri="{FF2B5EF4-FFF2-40B4-BE49-F238E27FC236}">
                <a16:creationId xmlns:a16="http://schemas.microsoft.com/office/drawing/2014/main" xmlns="" id="{63794DCE-9D34-40DF-AB3F-06DA8ACCDA9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622116" y="5450103"/>
            <a:ext cx="5569884" cy="1407897"/>
          </a:xfrm>
          <a:custGeom>
            <a:avLst/>
            <a:gdLst>
              <a:gd name="connsiteX0" fmla="*/ 652041 w 5569884"/>
              <a:gd name="connsiteY0" fmla="*/ 0 h 1407897"/>
              <a:gd name="connsiteX1" fmla="*/ 5569884 w 5569884"/>
              <a:gd name="connsiteY1" fmla="*/ 0 h 1407897"/>
              <a:gd name="connsiteX2" fmla="*/ 5569884 w 5569884"/>
              <a:gd name="connsiteY2" fmla="*/ 1407897 h 1407897"/>
              <a:gd name="connsiteX3" fmla="*/ 0 w 5569884"/>
              <a:gd name="connsiteY3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69884" h="1407897">
                <a:moveTo>
                  <a:pt x="652041" y="0"/>
                </a:moveTo>
                <a:lnTo>
                  <a:pt x="5569884" y="0"/>
                </a:lnTo>
                <a:lnTo>
                  <a:pt x="5569884" y="1407897"/>
                </a:lnTo>
                <a:lnTo>
                  <a:pt x="0" y="1407897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sr-Cyrl-RS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Називи предметних подручја незнатно промијењени.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r-Cyrl-R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Фонд сати по предметном подручју остао исти.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xmlns="" id="{45006452-918C-4282-A72C-C9692B6691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5450103"/>
            <a:ext cx="7114535" cy="1407897"/>
          </a:xfrm>
          <a:custGeom>
            <a:avLst/>
            <a:gdLst>
              <a:gd name="connsiteX0" fmla="*/ 0 w 7114535"/>
              <a:gd name="connsiteY0" fmla="*/ 0 h 1407897"/>
              <a:gd name="connsiteX1" fmla="*/ 1189345 w 7114535"/>
              <a:gd name="connsiteY1" fmla="*/ 0 h 1407897"/>
              <a:gd name="connsiteX2" fmla="*/ 7114535 w 7114535"/>
              <a:gd name="connsiteY2" fmla="*/ 0 h 1407897"/>
              <a:gd name="connsiteX3" fmla="*/ 6462495 w 7114535"/>
              <a:gd name="connsiteY3" fmla="*/ 1407897 h 1407897"/>
              <a:gd name="connsiteX4" fmla="*/ 0 w 7114535"/>
              <a:gd name="connsiteY4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14535" h="1407897">
                <a:moveTo>
                  <a:pt x="0" y="0"/>
                </a:moveTo>
                <a:lnTo>
                  <a:pt x="1189345" y="0"/>
                </a:lnTo>
                <a:lnTo>
                  <a:pt x="7114535" y="0"/>
                </a:lnTo>
                <a:lnTo>
                  <a:pt x="6462495" y="1407897"/>
                </a:lnTo>
                <a:lnTo>
                  <a:pt x="0" y="1407897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xmlns="" id="{90C1765C-D453-49F4-B68D-DADCA9CE9D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82935612"/>
              </p:ext>
            </p:extLst>
          </p:nvPr>
        </p:nvGraphicFramePr>
        <p:xfrm>
          <a:off x="5158854" y="545912"/>
          <a:ext cx="6653870" cy="4659639"/>
        </p:xfrm>
        <a:graphic>
          <a:graphicData uri="http://schemas.openxmlformats.org/drawingml/2006/table">
            <a:tbl>
              <a:tblPr firstRow="1" bandRow="1">
                <a:noFill/>
                <a:tableStyleId>{5C22544A-7EE6-4342-B048-85BDC9FD1C3A}</a:tableStyleId>
              </a:tblPr>
              <a:tblGrid>
                <a:gridCol w="996286">
                  <a:extLst>
                    <a:ext uri="{9D8B030D-6E8A-4147-A177-3AD203B41FA5}">
                      <a16:colId xmlns:a16="http://schemas.microsoft.com/office/drawing/2014/main" xmlns="" val="126656605"/>
                    </a:ext>
                  </a:extLst>
                </a:gridCol>
                <a:gridCol w="2238233">
                  <a:extLst>
                    <a:ext uri="{9D8B030D-6E8A-4147-A177-3AD203B41FA5}">
                      <a16:colId xmlns:a16="http://schemas.microsoft.com/office/drawing/2014/main" xmlns="" val="1411877603"/>
                    </a:ext>
                  </a:extLst>
                </a:gridCol>
                <a:gridCol w="1555845">
                  <a:extLst>
                    <a:ext uri="{9D8B030D-6E8A-4147-A177-3AD203B41FA5}">
                      <a16:colId xmlns:a16="http://schemas.microsoft.com/office/drawing/2014/main" xmlns="" val="3007425734"/>
                    </a:ext>
                  </a:extLst>
                </a:gridCol>
                <a:gridCol w="1863506">
                  <a:extLst>
                    <a:ext uri="{9D8B030D-6E8A-4147-A177-3AD203B41FA5}">
                      <a16:colId xmlns:a16="http://schemas.microsoft.com/office/drawing/2014/main" xmlns="" val="974414106"/>
                    </a:ext>
                  </a:extLst>
                </a:gridCol>
              </a:tblGrid>
              <a:tr h="1050876">
                <a:tc>
                  <a:txBody>
                    <a:bodyPr/>
                    <a:lstStyle/>
                    <a:p>
                      <a:r>
                        <a:rPr lang="bs-Cyrl-BA" sz="20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Редни број</a:t>
                      </a:r>
                    </a:p>
                  </a:txBody>
                  <a:tcPr marL="182536" marR="109522" marT="109522" marB="109522">
                    <a:lnL w="38100" cap="flat" cmpd="sng" algn="ctr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s-Cyrl-BA" sz="20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Предметно подручје</a:t>
                      </a:r>
                    </a:p>
                  </a:txBody>
                  <a:tcPr marL="182536" marR="109522" marT="109522" marB="109522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s-Cyrl-BA" sz="2000" b="1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Седмични број сати</a:t>
                      </a:r>
                    </a:p>
                  </a:txBody>
                  <a:tcPr marL="182536" marR="109522" marT="109522" marB="109522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s-Cyrl-BA" sz="20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Годишњи број сати</a:t>
                      </a:r>
                    </a:p>
                  </a:txBody>
                  <a:tcPr marL="182536" marR="109522" marT="109522" marB="109522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38100" cap="flat" cmpd="sng" algn="ctr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79248386"/>
                  </a:ext>
                </a:extLst>
              </a:tr>
              <a:tr h="804175">
                <a:tc>
                  <a:txBody>
                    <a:bodyPr/>
                    <a:lstStyle/>
                    <a:p>
                      <a:pPr algn="ctr"/>
                      <a:r>
                        <a:rPr lang="bs-Cyrl-BA" sz="2400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1.</a:t>
                      </a:r>
                    </a:p>
                  </a:txBody>
                  <a:tcPr marL="182536" marR="109522" marT="109522" marB="109522">
                    <a:lnL w="38100" cap="flat" cmpd="sng" algn="ctr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s-Cyrl-BA" sz="24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Моја околина</a:t>
                      </a:r>
                    </a:p>
                  </a:txBody>
                  <a:tcPr marL="182536" marR="109522" marT="109522" marB="109522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s-Cyrl-BA" sz="2400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182536" marR="109522" marT="109522" marB="109522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s-Cyrl-BA" sz="240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180</a:t>
                      </a:r>
                    </a:p>
                  </a:txBody>
                  <a:tcPr marL="182536" marR="109522" marT="109522" marB="109522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98745660"/>
                  </a:ext>
                </a:extLst>
              </a:tr>
              <a:tr h="1488264">
                <a:tc>
                  <a:txBody>
                    <a:bodyPr/>
                    <a:lstStyle/>
                    <a:p>
                      <a:pPr algn="ctr"/>
                      <a:r>
                        <a:rPr lang="bs-Cyrl-BA" sz="2400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2.</a:t>
                      </a:r>
                    </a:p>
                  </a:txBody>
                  <a:tcPr marL="182536" marR="109522" marT="109522" marB="109522">
                    <a:lnL w="12700" cmpd="sng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s-Cyrl-BA" sz="24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Говор, изражавање и стварање</a:t>
                      </a:r>
                    </a:p>
                  </a:txBody>
                  <a:tcPr marL="182536" marR="109522" marT="109522" marB="109522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s-Cyrl-BA" sz="2400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182536" marR="109522" marT="109522" marB="109522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s-Cyrl-BA" sz="2400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180</a:t>
                      </a:r>
                    </a:p>
                  </a:txBody>
                  <a:tcPr marL="182536" marR="109522" marT="109522" marB="109522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88234107"/>
                  </a:ext>
                </a:extLst>
              </a:tr>
              <a:tr h="1156002">
                <a:tc>
                  <a:txBody>
                    <a:bodyPr/>
                    <a:lstStyle/>
                    <a:p>
                      <a:pPr algn="ctr"/>
                      <a:r>
                        <a:rPr lang="bs-Cyrl-BA" sz="240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3.</a:t>
                      </a:r>
                    </a:p>
                  </a:txBody>
                  <a:tcPr marL="182536" marR="109522" marT="109522" marB="109522">
                    <a:lnL w="38100" cap="flat" cmpd="sng" algn="ctr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s-Cyrl-BA" sz="24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Спорт, ритмика и музика</a:t>
                      </a:r>
                    </a:p>
                  </a:txBody>
                  <a:tcPr marL="182536" marR="109522" marT="109522" marB="109522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s-Cyrl-BA" sz="2400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182536" marR="109522" marT="109522" marB="109522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s-Cyrl-BA" sz="2400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180</a:t>
                      </a:r>
                    </a:p>
                  </a:txBody>
                  <a:tcPr marL="182536" marR="109522" marT="109522" marB="109522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733155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647423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7">
            <a:extLst>
              <a:ext uri="{FF2B5EF4-FFF2-40B4-BE49-F238E27FC236}">
                <a16:creationId xmlns:a16="http://schemas.microsoft.com/office/drawing/2014/main" xmlns="" id="{DFF2AC85-FAA0-4844-813F-83C04D7382E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07636" y="0"/>
            <a:ext cx="7281316" cy="6858000"/>
          </a:xfrm>
          <a:custGeom>
            <a:avLst/>
            <a:gdLst>
              <a:gd name="connsiteX0" fmla="*/ 361354 w 7281316"/>
              <a:gd name="connsiteY0" fmla="*/ 0 h 6858000"/>
              <a:gd name="connsiteX1" fmla="*/ 7281316 w 7281316"/>
              <a:gd name="connsiteY1" fmla="*/ 0 h 6858000"/>
              <a:gd name="connsiteX2" fmla="*/ 7281316 w 7281316"/>
              <a:gd name="connsiteY2" fmla="*/ 6858000 h 6858000"/>
              <a:gd name="connsiteX3" fmla="*/ 696735 w 7281316"/>
              <a:gd name="connsiteY3" fmla="*/ 6858000 h 6858000"/>
              <a:gd name="connsiteX4" fmla="*/ 690849 w 7281316"/>
              <a:gd name="connsiteY4" fmla="*/ 6842426 h 6858000"/>
              <a:gd name="connsiteX5" fmla="*/ 335637 w 7281316"/>
              <a:gd name="connsiteY5" fmla="*/ 9472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81316" h="6858000">
                <a:moveTo>
                  <a:pt x="361354" y="0"/>
                </a:moveTo>
                <a:lnTo>
                  <a:pt x="7281316" y="0"/>
                </a:lnTo>
                <a:lnTo>
                  <a:pt x="7281316" y="6858000"/>
                </a:lnTo>
                <a:lnTo>
                  <a:pt x="696735" y="6858000"/>
                </a:lnTo>
                <a:lnTo>
                  <a:pt x="690849" y="6842426"/>
                </a:lnTo>
                <a:cubicBezTo>
                  <a:pt x="-65870" y="4704140"/>
                  <a:pt x="-226206" y="2374054"/>
                  <a:pt x="335637" y="9472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9">
            <a:extLst>
              <a:ext uri="{FF2B5EF4-FFF2-40B4-BE49-F238E27FC236}">
                <a16:creationId xmlns:a16="http://schemas.microsoft.com/office/drawing/2014/main" xmlns="" id="{89CC0F1E-BAA2-47B1-8F83-7ECB9FD9E0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189558" y="0"/>
            <a:ext cx="6999394" cy="6858000"/>
          </a:xfrm>
          <a:custGeom>
            <a:avLst/>
            <a:gdLst>
              <a:gd name="connsiteX0" fmla="*/ 6999394 w 6999394"/>
              <a:gd name="connsiteY0" fmla="*/ 0 h 6858000"/>
              <a:gd name="connsiteX1" fmla="*/ 6999394 w 6999394"/>
              <a:gd name="connsiteY1" fmla="*/ 6858000 h 6858000"/>
              <a:gd name="connsiteX2" fmla="*/ 717029 w 6999394"/>
              <a:gd name="connsiteY2" fmla="*/ 6858000 h 6858000"/>
              <a:gd name="connsiteX3" fmla="*/ 623642 w 6999394"/>
              <a:gd name="connsiteY3" fmla="*/ 6599363 h 6858000"/>
              <a:gd name="connsiteX4" fmla="*/ 319533 w 6999394"/>
              <a:gd name="connsiteY4" fmla="*/ 193787 h 6858000"/>
              <a:gd name="connsiteX5" fmla="*/ 371685 w 6999394"/>
              <a:gd name="connsiteY5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99394" h="6858000">
                <a:moveTo>
                  <a:pt x="6999394" y="0"/>
                </a:moveTo>
                <a:lnTo>
                  <a:pt x="6999394" y="6858000"/>
                </a:lnTo>
                <a:lnTo>
                  <a:pt x="717029" y="6858000"/>
                </a:lnTo>
                <a:lnTo>
                  <a:pt x="623642" y="6599363"/>
                </a:lnTo>
                <a:cubicBezTo>
                  <a:pt x="-67685" y="4563346"/>
                  <a:pt x="-206622" y="2355719"/>
                  <a:pt x="319533" y="193787"/>
                </a:cubicBezTo>
                <a:lnTo>
                  <a:pt x="371685" y="1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kvir za tekst 2">
            <a:extLst>
              <a:ext uri="{FF2B5EF4-FFF2-40B4-BE49-F238E27FC236}">
                <a16:creationId xmlns:a16="http://schemas.microsoft.com/office/drawing/2014/main" xmlns="" id="{78C8872E-7E5F-439B-8B7D-7AEFAF7E8534}"/>
              </a:ext>
            </a:extLst>
          </p:cNvPr>
          <p:cNvSpPr txBox="1"/>
          <p:nvPr/>
        </p:nvSpPr>
        <p:spPr>
          <a:xfrm>
            <a:off x="5353051" y="395785"/>
            <a:ext cx="6838949" cy="60016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bs-Cyrl-BA" sz="2400" b="1" dirty="0" smtClean="0">
                <a:solidFill>
                  <a:srgbClr val="0C0C0C"/>
                </a:solidFill>
                <a:latin typeface="Times New Roman"/>
              </a:rPr>
              <a:t>Исти ГЛОБАЛНИ </a:t>
            </a:r>
            <a:r>
              <a:rPr lang="bs-Cyrl-BA" sz="2400" b="1" dirty="0">
                <a:solidFill>
                  <a:srgbClr val="0C0C0C"/>
                </a:solidFill>
                <a:latin typeface="Times New Roman"/>
              </a:rPr>
              <a:t>ЦИЉ </a:t>
            </a:r>
            <a:r>
              <a:rPr lang="bs-Cyrl-BA" sz="2400" dirty="0">
                <a:solidFill>
                  <a:srgbClr val="0C0C0C"/>
                </a:solidFill>
                <a:latin typeface="Times New Roman"/>
              </a:rPr>
              <a:t>усмјерен је на</a:t>
            </a:r>
            <a:r>
              <a:rPr lang="bs-Cyrl-BA" sz="2400" dirty="0" smtClean="0">
                <a:solidFill>
                  <a:srgbClr val="0C0C0C"/>
                </a:solidFill>
                <a:latin typeface="Times New Roman"/>
              </a:rPr>
              <a:t>:</a:t>
            </a:r>
          </a:p>
          <a:p>
            <a:pPr algn="just"/>
            <a:endParaRPr lang="bs-Cyrl-BA" sz="2400" dirty="0">
              <a:solidFill>
                <a:srgbClr val="0C0C0C"/>
              </a:solidFill>
              <a:latin typeface="Times New Roman"/>
              <a:cs typeface="Times New Roman"/>
            </a:endParaRPr>
          </a:p>
          <a:p>
            <a:pPr marL="342900" indent="-342900" algn="just">
              <a:buFont typeface="Arial"/>
              <a:buChar char="•"/>
            </a:pPr>
            <a:r>
              <a:rPr lang="bs-Cyrl-BA" sz="2400" dirty="0">
                <a:solidFill>
                  <a:srgbClr val="0C0C0C"/>
                </a:solidFill>
                <a:latin typeface="Times New Roman"/>
              </a:rPr>
              <a:t>цјеловит развој свих потенцијала дјетeта до личног максимума; </a:t>
            </a:r>
          </a:p>
          <a:p>
            <a:pPr marL="342900" indent="-342900" algn="just">
              <a:buFont typeface="Arial"/>
              <a:buChar char="•"/>
            </a:pPr>
            <a:r>
              <a:rPr lang="bs-Cyrl-BA" sz="2400" dirty="0">
                <a:solidFill>
                  <a:srgbClr val="0C0C0C"/>
                </a:solidFill>
                <a:latin typeface="Times New Roman"/>
              </a:rPr>
              <a:t>уважавање индивидуалности и урођене склоности у сваком од аспеката развоја (интелектуалном, социјално-емоционалном и физичком развоју, развоју говора, изражавања, стварања и комуникацијских способности); </a:t>
            </a:r>
          </a:p>
          <a:p>
            <a:pPr marL="342900" indent="-342900" algn="just">
              <a:buFont typeface="Arial"/>
              <a:buChar char="•"/>
            </a:pPr>
            <a:r>
              <a:rPr lang="bs-Cyrl-BA" sz="2400" dirty="0">
                <a:solidFill>
                  <a:srgbClr val="0C0C0C"/>
                </a:solidFill>
                <a:latin typeface="Times New Roman"/>
              </a:rPr>
              <a:t>поштовање актуелног нивоа и темпа напредовања који је дијете већ достигло; </a:t>
            </a:r>
            <a:endParaRPr lang="bs-Cyrl-BA" sz="2400" dirty="0">
              <a:solidFill>
                <a:srgbClr val="0C0C0C"/>
              </a:solidFill>
              <a:latin typeface="Times New Roman"/>
              <a:cs typeface="Times New Roman"/>
            </a:endParaRPr>
          </a:p>
          <a:p>
            <a:pPr marL="342900" indent="-342900" algn="just">
              <a:buFont typeface="Arial"/>
              <a:buChar char="•"/>
            </a:pPr>
            <a:r>
              <a:rPr lang="bs-Cyrl-BA" sz="2400" dirty="0">
                <a:solidFill>
                  <a:srgbClr val="0C0C0C"/>
                </a:solidFill>
                <a:latin typeface="Times New Roman"/>
              </a:rPr>
              <a:t>усавршавање свих домета ученика у зони ближег развоја, кроз непосредно искуство, игру и игролике активности, стваралаштво, учење, активно и интерактивно учешће и подршку, у пријатној социјално-емоционалној атмосфери.</a:t>
            </a:r>
            <a:endParaRPr lang="bs-Cyrl-BA" sz="2400" dirty="0">
              <a:solidFill>
                <a:srgbClr val="0C0C0C"/>
              </a:solidFill>
              <a:latin typeface="Times New Roman"/>
              <a:cs typeface="Times New Roman"/>
            </a:endParaRPr>
          </a:p>
        </p:txBody>
      </p:sp>
      <p:pic>
        <p:nvPicPr>
          <p:cNvPr id="10" name="Slika 10" descr="Slika na kojoj se nalazi tekst&#10;&#10;Opis je automatski generisan">
            <a:extLst>
              <a:ext uri="{FF2B5EF4-FFF2-40B4-BE49-F238E27FC236}">
                <a16:creationId xmlns:a16="http://schemas.microsoft.com/office/drawing/2014/main" xmlns="" id="{A0EFF68A-A103-4AD6-AB63-0EF12C65A3D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30061" y="1864398"/>
            <a:ext cx="2915728" cy="2683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872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7">
            <a:extLst>
              <a:ext uri="{FF2B5EF4-FFF2-40B4-BE49-F238E27FC236}">
                <a16:creationId xmlns:a16="http://schemas.microsoft.com/office/drawing/2014/main" xmlns="" id="{DFF2AC85-FAA0-4844-813F-83C04D7382E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07636" y="0"/>
            <a:ext cx="7281316" cy="6858000"/>
          </a:xfrm>
          <a:custGeom>
            <a:avLst/>
            <a:gdLst>
              <a:gd name="connsiteX0" fmla="*/ 361354 w 7281316"/>
              <a:gd name="connsiteY0" fmla="*/ 0 h 6858000"/>
              <a:gd name="connsiteX1" fmla="*/ 7281316 w 7281316"/>
              <a:gd name="connsiteY1" fmla="*/ 0 h 6858000"/>
              <a:gd name="connsiteX2" fmla="*/ 7281316 w 7281316"/>
              <a:gd name="connsiteY2" fmla="*/ 6858000 h 6858000"/>
              <a:gd name="connsiteX3" fmla="*/ 696735 w 7281316"/>
              <a:gd name="connsiteY3" fmla="*/ 6858000 h 6858000"/>
              <a:gd name="connsiteX4" fmla="*/ 690849 w 7281316"/>
              <a:gd name="connsiteY4" fmla="*/ 6842426 h 6858000"/>
              <a:gd name="connsiteX5" fmla="*/ 335637 w 7281316"/>
              <a:gd name="connsiteY5" fmla="*/ 9472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81316" h="6858000">
                <a:moveTo>
                  <a:pt x="361354" y="0"/>
                </a:moveTo>
                <a:lnTo>
                  <a:pt x="7281316" y="0"/>
                </a:lnTo>
                <a:lnTo>
                  <a:pt x="7281316" y="6858000"/>
                </a:lnTo>
                <a:lnTo>
                  <a:pt x="696735" y="6858000"/>
                </a:lnTo>
                <a:lnTo>
                  <a:pt x="690849" y="6842426"/>
                </a:lnTo>
                <a:cubicBezTo>
                  <a:pt x="-65870" y="4704140"/>
                  <a:pt x="-226206" y="2374054"/>
                  <a:pt x="335637" y="9472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9">
            <a:extLst>
              <a:ext uri="{FF2B5EF4-FFF2-40B4-BE49-F238E27FC236}">
                <a16:creationId xmlns:a16="http://schemas.microsoft.com/office/drawing/2014/main" xmlns="" id="{89CC0F1E-BAA2-47B1-8F83-7ECB9FD9E0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189558" y="0"/>
            <a:ext cx="6999394" cy="6858000"/>
          </a:xfrm>
          <a:custGeom>
            <a:avLst/>
            <a:gdLst>
              <a:gd name="connsiteX0" fmla="*/ 6999394 w 6999394"/>
              <a:gd name="connsiteY0" fmla="*/ 0 h 6858000"/>
              <a:gd name="connsiteX1" fmla="*/ 6999394 w 6999394"/>
              <a:gd name="connsiteY1" fmla="*/ 6858000 h 6858000"/>
              <a:gd name="connsiteX2" fmla="*/ 717029 w 6999394"/>
              <a:gd name="connsiteY2" fmla="*/ 6858000 h 6858000"/>
              <a:gd name="connsiteX3" fmla="*/ 623642 w 6999394"/>
              <a:gd name="connsiteY3" fmla="*/ 6599363 h 6858000"/>
              <a:gd name="connsiteX4" fmla="*/ 319533 w 6999394"/>
              <a:gd name="connsiteY4" fmla="*/ 193787 h 6858000"/>
              <a:gd name="connsiteX5" fmla="*/ 371685 w 6999394"/>
              <a:gd name="connsiteY5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99394" h="6858000">
                <a:moveTo>
                  <a:pt x="6999394" y="0"/>
                </a:moveTo>
                <a:lnTo>
                  <a:pt x="6999394" y="6858000"/>
                </a:lnTo>
                <a:lnTo>
                  <a:pt x="717029" y="6858000"/>
                </a:lnTo>
                <a:lnTo>
                  <a:pt x="623642" y="6599363"/>
                </a:lnTo>
                <a:cubicBezTo>
                  <a:pt x="-67685" y="4563346"/>
                  <a:pt x="-206622" y="2355719"/>
                  <a:pt x="319533" y="193787"/>
                </a:cubicBezTo>
                <a:lnTo>
                  <a:pt x="371685" y="1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  <a:alpha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/>
              <a:buChar char="•"/>
            </a:pPr>
            <a:endParaRPr lang="sr-Cyrl-BA" sz="2400" b="1" dirty="0" smtClean="0">
              <a:solidFill>
                <a:srgbClr val="0C0C0C"/>
              </a:solidFill>
              <a:latin typeface="Times New Roman"/>
              <a:ea typeface="+mn-lt"/>
              <a:cs typeface="Times New Roman"/>
            </a:endParaRPr>
          </a:p>
          <a:p>
            <a:pPr marL="285750" indent="-285750" algn="just">
              <a:buFont typeface="Arial"/>
              <a:buChar char="•"/>
            </a:pPr>
            <a:endParaRPr lang="sr-Cyrl-BA" sz="2400" b="1" dirty="0" smtClean="0">
              <a:solidFill>
                <a:srgbClr val="0C0C0C"/>
              </a:solidFill>
              <a:latin typeface="Times New Roman"/>
              <a:ea typeface="+mn-lt"/>
              <a:cs typeface="Times New Roman"/>
            </a:endParaRPr>
          </a:p>
          <a:p>
            <a:pPr marL="285750" indent="-285750" algn="just">
              <a:buFont typeface="Arial"/>
              <a:buChar char="•"/>
            </a:pPr>
            <a:r>
              <a:rPr lang="sr-Cyrl-BA" sz="2400" b="1" dirty="0" smtClean="0">
                <a:solidFill>
                  <a:schemeClr val="bg1"/>
                </a:solidFill>
                <a:latin typeface="Times New Roman"/>
                <a:ea typeface="+mn-lt"/>
                <a:cs typeface="Times New Roman"/>
              </a:rPr>
              <a:t>Ново социјално окружење и нове активности.</a:t>
            </a:r>
          </a:p>
          <a:p>
            <a:pPr marL="285750" indent="-285750" algn="just"/>
            <a:endParaRPr lang="bs-Cyrl-BA" sz="2400" dirty="0" smtClean="0">
              <a:solidFill>
                <a:schemeClr val="bg1"/>
              </a:solidFill>
              <a:latin typeface="Times New Roman"/>
              <a:ea typeface="+mn-lt"/>
              <a:cs typeface="Times New Roman"/>
            </a:endParaRPr>
          </a:p>
          <a:p>
            <a:pPr marL="285750" indent="-285750" algn="just">
              <a:buFont typeface="Arial"/>
              <a:buChar char="•"/>
            </a:pPr>
            <a:r>
              <a:rPr lang="sr-Cyrl-BA" sz="2400" b="1" dirty="0" smtClean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Нови (друштвени) обрасци понашања</a:t>
            </a:r>
            <a:r>
              <a:rPr lang="sr-Cyrl-BA" sz="2400" dirty="0" smtClean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, међусобних односа и односа према средини.</a:t>
            </a:r>
          </a:p>
          <a:p>
            <a:pPr marL="285750" indent="-285750" algn="just"/>
            <a:endParaRPr lang="sr-Cyrl-BA" sz="2400" dirty="0" smtClean="0">
              <a:solidFill>
                <a:srgbClr val="FF0000"/>
              </a:solidFill>
              <a:latin typeface="Times New Roman"/>
              <a:ea typeface="+mn-lt"/>
              <a:cs typeface="Times New Roman"/>
            </a:endParaRPr>
          </a:p>
          <a:p>
            <a:pPr marL="285750" indent="-285750" algn="just">
              <a:buFont typeface="Arial"/>
              <a:buChar char="•"/>
            </a:pPr>
            <a:r>
              <a:rPr lang="bs-Cyrl-BA" sz="2400" b="1" dirty="0" smtClean="0">
                <a:solidFill>
                  <a:schemeClr val="bg1"/>
                </a:solidFill>
                <a:latin typeface="Times New Roman"/>
                <a:ea typeface="+mn-lt"/>
                <a:cs typeface="Times New Roman"/>
              </a:rPr>
              <a:t>Улазак у наредну фазу </a:t>
            </a:r>
            <a:r>
              <a:rPr lang="bs-Cyrl-BA" sz="2400" dirty="0" smtClean="0">
                <a:solidFill>
                  <a:schemeClr val="bg1"/>
                </a:solidFill>
                <a:latin typeface="Times New Roman"/>
                <a:ea typeface="+mn-lt"/>
                <a:cs typeface="Times New Roman"/>
              </a:rPr>
              <a:t>когнитивног (прелазак са предоперативног мишљења на конкретне операције), емоционалног и социјалног </a:t>
            </a:r>
            <a:r>
              <a:rPr lang="bs-Cyrl-BA" sz="2400" b="1" dirty="0" smtClean="0">
                <a:solidFill>
                  <a:schemeClr val="bg1"/>
                </a:solidFill>
                <a:latin typeface="Times New Roman"/>
                <a:ea typeface="+mn-lt"/>
                <a:cs typeface="Times New Roman"/>
              </a:rPr>
              <a:t>развоја </a:t>
            </a:r>
            <a:r>
              <a:rPr lang="bs-Cyrl-BA" sz="2400" dirty="0" smtClean="0">
                <a:solidFill>
                  <a:schemeClr val="bg1"/>
                </a:solidFill>
                <a:latin typeface="Times New Roman"/>
                <a:ea typeface="+mn-lt"/>
                <a:cs typeface="Times New Roman"/>
              </a:rPr>
              <a:t>(утицај школе, поред породице и вршњака). </a:t>
            </a:r>
          </a:p>
          <a:p>
            <a:pPr marL="285750" indent="-285750" algn="just"/>
            <a:endParaRPr lang="bs-Cyrl-BA" sz="2400" dirty="0" smtClean="0">
              <a:solidFill>
                <a:srgbClr val="0C0C0C"/>
              </a:solidFill>
              <a:latin typeface="Times New Roman"/>
              <a:ea typeface="+mn-lt"/>
              <a:cs typeface="Times New Roman"/>
            </a:endParaRPr>
          </a:p>
          <a:p>
            <a:pPr algn="just"/>
            <a:r>
              <a:rPr lang="bs-Cyrl-BA" sz="2400" b="1" dirty="0" smtClean="0">
                <a:solidFill>
                  <a:schemeClr val="bg1"/>
                </a:solidFill>
                <a:latin typeface="Times New Roman"/>
                <a:ea typeface="+mn-lt"/>
                <a:cs typeface="Times New Roman"/>
              </a:rPr>
              <a:t>Методичка основа рада </a:t>
            </a:r>
            <a:r>
              <a:rPr lang="bs-Cyrl-BA" sz="2400" dirty="0" smtClean="0">
                <a:solidFill>
                  <a:schemeClr val="bg1"/>
                </a:solidFill>
                <a:latin typeface="Times New Roman"/>
                <a:ea typeface="+mn-lt"/>
                <a:cs typeface="Times New Roman"/>
              </a:rPr>
              <a:t>- спонтана и природна активност и интерактивност </a:t>
            </a:r>
            <a:r>
              <a:rPr lang="sr-Cyrl-BA" sz="2400" dirty="0" smtClean="0">
                <a:solidFill>
                  <a:schemeClr val="bg1"/>
                </a:solidFill>
                <a:latin typeface="Times New Roman"/>
                <a:ea typeface="+mn-lt"/>
                <a:cs typeface="Times New Roman"/>
              </a:rPr>
              <a:t>која омогућава ученику да упозна и истражи непосредно окружење и нову социјалну средину, упозна и усвоји </a:t>
            </a:r>
            <a:r>
              <a:rPr lang="bs-Cyrl-BA" sz="2400" dirty="0" smtClean="0">
                <a:solidFill>
                  <a:schemeClr val="bg1"/>
                </a:solidFill>
                <a:latin typeface="Times New Roman"/>
                <a:ea typeface="+mn-lt"/>
                <a:cs typeface="Times New Roman"/>
              </a:rPr>
              <a:t>технике учења, те да стекне нова знања, вјештине, навике и способности.</a:t>
            </a:r>
          </a:p>
          <a:p>
            <a:pPr algn="just"/>
            <a:endParaRPr lang="bs-Cyrl-BA" dirty="0" smtClean="0">
              <a:latin typeface="Times New Roman"/>
              <a:cs typeface="Times New Roman"/>
            </a:endParaRPr>
          </a:p>
          <a:p>
            <a:pPr algn="ctr"/>
            <a:endParaRPr lang="en-US" dirty="0"/>
          </a:p>
        </p:txBody>
      </p:sp>
      <p:sp>
        <p:nvSpPr>
          <p:cNvPr id="2" name="Okvir za tekst 1">
            <a:extLst>
              <a:ext uri="{FF2B5EF4-FFF2-40B4-BE49-F238E27FC236}">
                <a16:creationId xmlns:a16="http://schemas.microsoft.com/office/drawing/2014/main" xmlns="" id="{015EDAF7-96CA-4FC6-AF39-3E59622A9D95}"/>
              </a:ext>
            </a:extLst>
          </p:cNvPr>
          <p:cNvSpPr txBox="1"/>
          <p:nvPr/>
        </p:nvSpPr>
        <p:spPr>
          <a:xfrm>
            <a:off x="777923" y="685392"/>
            <a:ext cx="3619789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 err="1">
                <a:solidFill>
                  <a:schemeClr val="bg1"/>
                </a:solidFill>
                <a:latin typeface="Times New Roman"/>
                <a:cs typeface="Times New Roman"/>
              </a:rPr>
              <a:t>Почетак</a:t>
            </a:r>
            <a:r>
              <a:rPr lang="en-US" sz="2800" b="1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школовања</a:t>
            </a:r>
            <a:endParaRPr lang="sr-Cyrl-RS" sz="2800" dirty="0" smtClean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endParaRPr lang="en-US" sz="2000" dirty="0">
              <a:solidFill>
                <a:srgbClr val="0C0C0C"/>
              </a:solidFill>
              <a:latin typeface="Times New Roman"/>
              <a:cs typeface="Times New Roman"/>
            </a:endParaRPr>
          </a:p>
        </p:txBody>
      </p:sp>
      <p:pic>
        <p:nvPicPr>
          <p:cNvPr id="27650" name="Picture 2" descr="Dobro došli u prvi razred | School posters, Dobro, Pos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3205" y="1774209"/>
            <a:ext cx="3766783" cy="45149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69395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7">
            <a:extLst>
              <a:ext uri="{FF2B5EF4-FFF2-40B4-BE49-F238E27FC236}">
                <a16:creationId xmlns:a16="http://schemas.microsoft.com/office/drawing/2014/main" xmlns="" id="{DFF2AC85-FAA0-4844-813F-83C04D7382E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07636" y="0"/>
            <a:ext cx="7281316" cy="6858000"/>
          </a:xfrm>
          <a:custGeom>
            <a:avLst/>
            <a:gdLst>
              <a:gd name="connsiteX0" fmla="*/ 361354 w 7281316"/>
              <a:gd name="connsiteY0" fmla="*/ 0 h 6858000"/>
              <a:gd name="connsiteX1" fmla="*/ 7281316 w 7281316"/>
              <a:gd name="connsiteY1" fmla="*/ 0 h 6858000"/>
              <a:gd name="connsiteX2" fmla="*/ 7281316 w 7281316"/>
              <a:gd name="connsiteY2" fmla="*/ 6858000 h 6858000"/>
              <a:gd name="connsiteX3" fmla="*/ 696735 w 7281316"/>
              <a:gd name="connsiteY3" fmla="*/ 6858000 h 6858000"/>
              <a:gd name="connsiteX4" fmla="*/ 690849 w 7281316"/>
              <a:gd name="connsiteY4" fmla="*/ 6842426 h 6858000"/>
              <a:gd name="connsiteX5" fmla="*/ 335637 w 7281316"/>
              <a:gd name="connsiteY5" fmla="*/ 9472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81316" h="6858000">
                <a:moveTo>
                  <a:pt x="361354" y="0"/>
                </a:moveTo>
                <a:lnTo>
                  <a:pt x="7281316" y="0"/>
                </a:lnTo>
                <a:lnTo>
                  <a:pt x="7281316" y="6858000"/>
                </a:lnTo>
                <a:lnTo>
                  <a:pt x="696735" y="6858000"/>
                </a:lnTo>
                <a:lnTo>
                  <a:pt x="690849" y="6842426"/>
                </a:lnTo>
                <a:cubicBezTo>
                  <a:pt x="-65870" y="4704140"/>
                  <a:pt x="-226206" y="2374054"/>
                  <a:pt x="335637" y="9472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9">
            <a:extLst>
              <a:ext uri="{FF2B5EF4-FFF2-40B4-BE49-F238E27FC236}">
                <a16:creationId xmlns:a16="http://schemas.microsoft.com/office/drawing/2014/main" xmlns="" id="{89CC0F1E-BAA2-47B1-8F83-7ECB9FD9E0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189558" y="0"/>
            <a:ext cx="6999394" cy="6858000"/>
          </a:xfrm>
          <a:custGeom>
            <a:avLst/>
            <a:gdLst>
              <a:gd name="connsiteX0" fmla="*/ 6999394 w 6999394"/>
              <a:gd name="connsiteY0" fmla="*/ 0 h 6858000"/>
              <a:gd name="connsiteX1" fmla="*/ 6999394 w 6999394"/>
              <a:gd name="connsiteY1" fmla="*/ 6858000 h 6858000"/>
              <a:gd name="connsiteX2" fmla="*/ 717029 w 6999394"/>
              <a:gd name="connsiteY2" fmla="*/ 6858000 h 6858000"/>
              <a:gd name="connsiteX3" fmla="*/ 623642 w 6999394"/>
              <a:gd name="connsiteY3" fmla="*/ 6599363 h 6858000"/>
              <a:gd name="connsiteX4" fmla="*/ 319533 w 6999394"/>
              <a:gd name="connsiteY4" fmla="*/ 193787 h 6858000"/>
              <a:gd name="connsiteX5" fmla="*/ 371685 w 6999394"/>
              <a:gd name="connsiteY5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99394" h="6858000">
                <a:moveTo>
                  <a:pt x="6999394" y="0"/>
                </a:moveTo>
                <a:lnTo>
                  <a:pt x="6999394" y="6858000"/>
                </a:lnTo>
                <a:lnTo>
                  <a:pt x="717029" y="6858000"/>
                </a:lnTo>
                <a:lnTo>
                  <a:pt x="623642" y="6599363"/>
                </a:lnTo>
                <a:cubicBezTo>
                  <a:pt x="-67685" y="4563346"/>
                  <a:pt x="-206622" y="2355719"/>
                  <a:pt x="319533" y="193787"/>
                </a:cubicBezTo>
                <a:lnTo>
                  <a:pt x="371685" y="1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  <a:alpha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sr-Cyrl-BA" sz="2300" b="1" dirty="0" smtClean="0">
              <a:solidFill>
                <a:srgbClr val="0C0C0C"/>
              </a:solidFill>
              <a:latin typeface="Times New Roman"/>
              <a:ea typeface="+mn-lt"/>
              <a:cs typeface="Times New Roman"/>
            </a:endParaRPr>
          </a:p>
          <a:p>
            <a:pPr algn="just"/>
            <a:r>
              <a:rPr lang="sr-Cyrl-BA" sz="2300" dirty="0" smtClean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Примјeном Наставног плана и програма за 1. разред успјешно ће се остварити предвиђени циљеви и исходи учења уколико се буду функционално организовале и реализовале усмјерене активности игре и учења у намјенски креираној радној средини и адекватној и подстицајној социјално-емоционалној атмосфери.</a:t>
            </a:r>
          </a:p>
          <a:p>
            <a:pPr algn="just"/>
            <a:endParaRPr lang="bs-Cyrl-BA" dirty="0" smtClean="0">
              <a:latin typeface="Times New Roman"/>
              <a:cs typeface="Times New Roman"/>
            </a:endParaRPr>
          </a:p>
          <a:p>
            <a:pPr algn="ctr"/>
            <a:r>
              <a:rPr lang="sr-Cyrl-RS" dirty="0" smtClean="0"/>
              <a:t> </a:t>
            </a:r>
            <a:endParaRPr lang="en-US" dirty="0"/>
          </a:p>
        </p:txBody>
      </p:sp>
      <p:sp>
        <p:nvSpPr>
          <p:cNvPr id="2" name="Okvir za tekst 1">
            <a:extLst>
              <a:ext uri="{FF2B5EF4-FFF2-40B4-BE49-F238E27FC236}">
                <a16:creationId xmlns:a16="http://schemas.microsoft.com/office/drawing/2014/main" xmlns="" id="{015EDAF7-96CA-4FC6-AF39-3E59622A9D95}"/>
              </a:ext>
            </a:extLst>
          </p:cNvPr>
          <p:cNvSpPr txBox="1"/>
          <p:nvPr/>
        </p:nvSpPr>
        <p:spPr>
          <a:xfrm>
            <a:off x="789798" y="697268"/>
            <a:ext cx="3619789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Times New Roman"/>
                <a:cs typeface="Times New Roman"/>
              </a:rPr>
              <a:t>Почетак</a:t>
            </a:r>
            <a:r>
              <a:rPr lang="en-US" sz="2800" b="1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школовања</a:t>
            </a:r>
            <a:endParaRPr lang="sr-Cyrl-RS" sz="2800" dirty="0" smtClean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endParaRPr lang="en-US" sz="2000" dirty="0">
              <a:solidFill>
                <a:srgbClr val="0C0C0C"/>
              </a:solidFill>
              <a:latin typeface="Times New Roman"/>
              <a:cs typeface="Times New Roman"/>
            </a:endParaRPr>
          </a:p>
        </p:txBody>
      </p:sp>
      <p:pic>
        <p:nvPicPr>
          <p:cNvPr id="27650" name="Picture 2" descr="Dobro došli u prvi razred | School posters, Dobro, Pos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083" y="1714832"/>
            <a:ext cx="3766783" cy="45149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69395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DFF2AC85-FAA0-4844-813F-83C04D7382E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07636" y="0"/>
            <a:ext cx="7281316" cy="6858000"/>
          </a:xfrm>
          <a:custGeom>
            <a:avLst/>
            <a:gdLst>
              <a:gd name="connsiteX0" fmla="*/ 361354 w 7281316"/>
              <a:gd name="connsiteY0" fmla="*/ 0 h 6858000"/>
              <a:gd name="connsiteX1" fmla="*/ 7281316 w 7281316"/>
              <a:gd name="connsiteY1" fmla="*/ 0 h 6858000"/>
              <a:gd name="connsiteX2" fmla="*/ 7281316 w 7281316"/>
              <a:gd name="connsiteY2" fmla="*/ 6858000 h 6858000"/>
              <a:gd name="connsiteX3" fmla="*/ 696735 w 7281316"/>
              <a:gd name="connsiteY3" fmla="*/ 6858000 h 6858000"/>
              <a:gd name="connsiteX4" fmla="*/ 690849 w 7281316"/>
              <a:gd name="connsiteY4" fmla="*/ 6842426 h 6858000"/>
              <a:gd name="connsiteX5" fmla="*/ 335637 w 7281316"/>
              <a:gd name="connsiteY5" fmla="*/ 9472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81316" h="6858000">
                <a:moveTo>
                  <a:pt x="361354" y="0"/>
                </a:moveTo>
                <a:lnTo>
                  <a:pt x="7281316" y="0"/>
                </a:lnTo>
                <a:lnTo>
                  <a:pt x="7281316" y="6858000"/>
                </a:lnTo>
                <a:lnTo>
                  <a:pt x="696735" y="6858000"/>
                </a:lnTo>
                <a:lnTo>
                  <a:pt x="690849" y="6842426"/>
                </a:lnTo>
                <a:cubicBezTo>
                  <a:pt x="-65870" y="4704140"/>
                  <a:pt x="-226206" y="2374054"/>
                  <a:pt x="335637" y="9472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89CC0F1E-BAA2-47B1-8F83-7ECB9FD9E0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189558" y="0"/>
            <a:ext cx="6999394" cy="6858000"/>
          </a:xfrm>
          <a:custGeom>
            <a:avLst/>
            <a:gdLst>
              <a:gd name="connsiteX0" fmla="*/ 6999394 w 6999394"/>
              <a:gd name="connsiteY0" fmla="*/ 0 h 6858000"/>
              <a:gd name="connsiteX1" fmla="*/ 6999394 w 6999394"/>
              <a:gd name="connsiteY1" fmla="*/ 6858000 h 6858000"/>
              <a:gd name="connsiteX2" fmla="*/ 717029 w 6999394"/>
              <a:gd name="connsiteY2" fmla="*/ 6858000 h 6858000"/>
              <a:gd name="connsiteX3" fmla="*/ 623642 w 6999394"/>
              <a:gd name="connsiteY3" fmla="*/ 6599363 h 6858000"/>
              <a:gd name="connsiteX4" fmla="*/ 319533 w 6999394"/>
              <a:gd name="connsiteY4" fmla="*/ 193787 h 6858000"/>
              <a:gd name="connsiteX5" fmla="*/ 371685 w 6999394"/>
              <a:gd name="connsiteY5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99394" h="6858000">
                <a:moveTo>
                  <a:pt x="6999394" y="0"/>
                </a:moveTo>
                <a:lnTo>
                  <a:pt x="6999394" y="6858000"/>
                </a:lnTo>
                <a:lnTo>
                  <a:pt x="717029" y="6858000"/>
                </a:lnTo>
                <a:lnTo>
                  <a:pt x="623642" y="6599363"/>
                </a:lnTo>
                <a:cubicBezTo>
                  <a:pt x="-67685" y="4563346"/>
                  <a:pt x="-206622" y="2355719"/>
                  <a:pt x="319533" y="193787"/>
                </a:cubicBezTo>
                <a:lnTo>
                  <a:pt x="371685" y="1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  <a:alpha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s-Cyrl-BA" sz="2400" dirty="0" smtClean="0">
                <a:solidFill>
                  <a:schemeClr val="bg1"/>
                </a:solidFill>
                <a:latin typeface="Times New Roman"/>
              </a:rPr>
              <a:t>Посебни циљеви истакнути за свако предметно подручје и за сваку тему у оквиру предметног подручја.</a:t>
            </a:r>
            <a:endParaRPr lang="bs-Cyrl-BA" sz="2400" dirty="0" smtClean="0">
              <a:solidFill>
                <a:srgbClr val="FF0000"/>
              </a:solidFill>
              <a:latin typeface="Times New Roman"/>
            </a:endParaRPr>
          </a:p>
          <a:p>
            <a:pPr algn="just"/>
            <a:endParaRPr lang="bs-Cyrl-BA" sz="2400" dirty="0" smtClean="0">
              <a:solidFill>
                <a:schemeClr val="bg1"/>
              </a:solidFill>
              <a:latin typeface="Times New Roman"/>
            </a:endParaRPr>
          </a:p>
          <a:p>
            <a:pPr algn="just"/>
            <a:r>
              <a:rPr lang="bs-Cyrl-BA" sz="2400" dirty="0" smtClean="0">
                <a:solidFill>
                  <a:schemeClr val="bg1"/>
                </a:solidFill>
                <a:latin typeface="Times New Roman"/>
              </a:rPr>
              <a:t>Дефинисани исходи учења за сваку од тема у оквиру предметног подручја темеље се на посебним циљевима за одређену тему.</a:t>
            </a:r>
          </a:p>
          <a:p>
            <a:pPr algn="just"/>
            <a:endParaRPr lang="bs-Cyrl-BA" sz="2400" dirty="0" smtClean="0">
              <a:solidFill>
                <a:schemeClr val="bg1"/>
              </a:solidFill>
              <a:latin typeface="Times New Roman"/>
            </a:endParaRPr>
          </a:p>
          <a:p>
            <a:pPr marL="1588" lvl="1" indent="12700" algn="just"/>
            <a:r>
              <a:rPr lang="sr-Cyrl-RS" sz="2400" dirty="0" smtClean="0">
                <a:solidFill>
                  <a:schemeClr val="bg1"/>
                </a:solidFill>
                <a:latin typeface="Times New Roman"/>
                <a:cs typeface="Times New Roman"/>
              </a:rPr>
              <a:t>Уз исходе учења предложени су садржаји програма чијом се реализацијом исти могу остварити (могућ и други избор садржаја програма).</a:t>
            </a:r>
          </a:p>
          <a:p>
            <a:pPr marL="342900" lvl="1" indent="-342900" algn="just"/>
            <a:endParaRPr lang="sr-Cyrl-RS" sz="2400" dirty="0" smtClean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algn="just"/>
            <a:r>
              <a:rPr lang="sr-Cyrl-BA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Иновирани програм предметног подручја Моја околина, садржи 14 тема од којих се њих 10 односи на природу и друштво (оквирно 140 сати) а 4 на садржаје из математике (оквирно 40 сати). </a:t>
            </a:r>
            <a:endParaRPr lang="en-US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Naslov 1">
            <a:extLst>
              <a:ext uri="{FF2B5EF4-FFF2-40B4-BE49-F238E27FC236}">
                <a16:creationId xmlns:a16="http://schemas.microsoft.com/office/drawing/2014/main" xmlns="" id="{F603D4BC-5922-446B-B6A0-EBCCB6A0A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315" y="5487867"/>
            <a:ext cx="5247551" cy="954762"/>
          </a:xfrm>
        </p:spPr>
        <p:txBody>
          <a:bodyPr anchor="ctr">
            <a:normAutofit/>
          </a:bodyPr>
          <a:lstStyle/>
          <a:p>
            <a:pPr algn="ctr"/>
            <a:r>
              <a:rPr lang="bs-Cyrl-BA" sz="2400" dirty="0">
                <a:latin typeface="Times New Roman"/>
                <a:ea typeface="+mj-lt"/>
                <a:cs typeface="Times New Roman"/>
              </a:rPr>
              <a:t> </a:t>
            </a:r>
            <a:r>
              <a:rPr lang="sr-Latn-RS" sz="2400" dirty="0">
                <a:latin typeface="Times New Roman"/>
                <a:ea typeface="+mj-lt"/>
                <a:cs typeface="Times New Roman"/>
              </a:rPr>
              <a:t> </a:t>
            </a:r>
            <a:endParaRPr lang="sr-Latn-RS" sz="2400" dirty="0">
              <a:latin typeface="Times New Roman"/>
              <a:cs typeface="Times New Roman"/>
            </a:endParaRPr>
          </a:p>
        </p:txBody>
      </p:sp>
      <p:sp>
        <p:nvSpPr>
          <p:cNvPr id="4" name="Okvir za tekst 3">
            <a:extLst>
              <a:ext uri="{FF2B5EF4-FFF2-40B4-BE49-F238E27FC236}">
                <a16:creationId xmlns:a16="http://schemas.microsoft.com/office/drawing/2014/main" xmlns="" id="{447B6FE1-62F0-4D78-AC3E-3706BD7AABDB}"/>
              </a:ext>
            </a:extLst>
          </p:cNvPr>
          <p:cNvSpPr txBox="1"/>
          <p:nvPr/>
        </p:nvSpPr>
        <p:spPr>
          <a:xfrm>
            <a:off x="545909" y="564491"/>
            <a:ext cx="397149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bs-Cyrl-BA" dirty="0">
                <a:solidFill>
                  <a:schemeClr val="bg1"/>
                </a:solidFill>
                <a:latin typeface="Times New Roman"/>
                <a:cs typeface="Times New Roman"/>
              </a:rPr>
              <a:t>НАСТАВНИ ПЛАН И ПРОГРАМ ЗА ПРЕДМЕТНО ПОДРУЧЈЕ:</a:t>
            </a:r>
            <a:endParaRPr lang="sr-Latn-RS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7" name="Okvir za tekst 6">
            <a:extLst>
              <a:ext uri="{FF2B5EF4-FFF2-40B4-BE49-F238E27FC236}">
                <a16:creationId xmlns:a16="http://schemas.microsoft.com/office/drawing/2014/main" xmlns="" id="{81EBAF88-324C-4299-9020-86657ACE72E6}"/>
              </a:ext>
            </a:extLst>
          </p:cNvPr>
          <p:cNvSpPr txBox="1"/>
          <p:nvPr/>
        </p:nvSpPr>
        <p:spPr>
          <a:xfrm>
            <a:off x="459357" y="2414857"/>
            <a:ext cx="4353463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bs-Cyrl-BA" sz="3600" b="1" dirty="0">
                <a:solidFill>
                  <a:schemeClr val="bg1"/>
                </a:solidFill>
                <a:latin typeface="Times New Roman"/>
                <a:cs typeface="Times New Roman"/>
              </a:rPr>
              <a:t>МОЈА ОКОЛИНА</a:t>
            </a:r>
            <a:endParaRPr lang="sr-Latn-RS" sz="3600" b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pic>
        <p:nvPicPr>
          <p:cNvPr id="14" name="Slika 3" descr="Slika na kojoj se nalazi osoba, trava, otvoreni prostor, mladi&#10;&#10;Opis je automatski generisan">
            <a:extLst>
              <a:ext uri="{FF2B5EF4-FFF2-40B4-BE49-F238E27FC236}">
                <a16:creationId xmlns:a16="http://schemas.microsoft.com/office/drawing/2014/main" xmlns="" id="{D01D0289-437F-46AD-9F8C-BC588BCAD02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6161" y="3518757"/>
            <a:ext cx="3170873" cy="2145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65777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DFF2AC85-FAA0-4844-813F-83C04D7382E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07636" y="0"/>
            <a:ext cx="7281316" cy="6858000"/>
          </a:xfrm>
          <a:custGeom>
            <a:avLst/>
            <a:gdLst>
              <a:gd name="connsiteX0" fmla="*/ 361354 w 7281316"/>
              <a:gd name="connsiteY0" fmla="*/ 0 h 6858000"/>
              <a:gd name="connsiteX1" fmla="*/ 7281316 w 7281316"/>
              <a:gd name="connsiteY1" fmla="*/ 0 h 6858000"/>
              <a:gd name="connsiteX2" fmla="*/ 7281316 w 7281316"/>
              <a:gd name="connsiteY2" fmla="*/ 6858000 h 6858000"/>
              <a:gd name="connsiteX3" fmla="*/ 696735 w 7281316"/>
              <a:gd name="connsiteY3" fmla="*/ 6858000 h 6858000"/>
              <a:gd name="connsiteX4" fmla="*/ 690849 w 7281316"/>
              <a:gd name="connsiteY4" fmla="*/ 6842426 h 6858000"/>
              <a:gd name="connsiteX5" fmla="*/ 335637 w 7281316"/>
              <a:gd name="connsiteY5" fmla="*/ 9472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81316" h="6858000">
                <a:moveTo>
                  <a:pt x="361354" y="0"/>
                </a:moveTo>
                <a:lnTo>
                  <a:pt x="7281316" y="0"/>
                </a:lnTo>
                <a:lnTo>
                  <a:pt x="7281316" y="6858000"/>
                </a:lnTo>
                <a:lnTo>
                  <a:pt x="696735" y="6858000"/>
                </a:lnTo>
                <a:lnTo>
                  <a:pt x="690849" y="6842426"/>
                </a:lnTo>
                <a:cubicBezTo>
                  <a:pt x="-65870" y="4704140"/>
                  <a:pt x="-226206" y="2374054"/>
                  <a:pt x="335637" y="9472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89CC0F1E-BAA2-47B1-8F83-7ECB9FD9E0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189558" y="0"/>
            <a:ext cx="6999394" cy="6858000"/>
          </a:xfrm>
          <a:custGeom>
            <a:avLst/>
            <a:gdLst>
              <a:gd name="connsiteX0" fmla="*/ 6999394 w 6999394"/>
              <a:gd name="connsiteY0" fmla="*/ 0 h 6858000"/>
              <a:gd name="connsiteX1" fmla="*/ 6999394 w 6999394"/>
              <a:gd name="connsiteY1" fmla="*/ 6858000 h 6858000"/>
              <a:gd name="connsiteX2" fmla="*/ 717029 w 6999394"/>
              <a:gd name="connsiteY2" fmla="*/ 6858000 h 6858000"/>
              <a:gd name="connsiteX3" fmla="*/ 623642 w 6999394"/>
              <a:gd name="connsiteY3" fmla="*/ 6599363 h 6858000"/>
              <a:gd name="connsiteX4" fmla="*/ 319533 w 6999394"/>
              <a:gd name="connsiteY4" fmla="*/ 193787 h 6858000"/>
              <a:gd name="connsiteX5" fmla="*/ 371685 w 6999394"/>
              <a:gd name="connsiteY5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99394" h="6858000">
                <a:moveTo>
                  <a:pt x="6999394" y="0"/>
                </a:moveTo>
                <a:lnTo>
                  <a:pt x="6999394" y="6858000"/>
                </a:lnTo>
                <a:lnTo>
                  <a:pt x="717029" y="6858000"/>
                </a:lnTo>
                <a:lnTo>
                  <a:pt x="623642" y="6599363"/>
                </a:lnTo>
                <a:cubicBezTo>
                  <a:pt x="-67685" y="4563346"/>
                  <a:pt x="-206622" y="2355719"/>
                  <a:pt x="319533" y="193787"/>
                </a:cubicBezTo>
                <a:lnTo>
                  <a:pt x="371685" y="1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kvir za tekst 4">
            <a:extLst>
              <a:ext uri="{FF2B5EF4-FFF2-40B4-BE49-F238E27FC236}">
                <a16:creationId xmlns:a16="http://schemas.microsoft.com/office/drawing/2014/main" xmlns="" id="{3CACBC58-8BC7-466D-B500-927A6775BBF2}"/>
              </a:ext>
            </a:extLst>
          </p:cNvPr>
          <p:cNvSpPr txBox="1"/>
          <p:nvPr/>
        </p:nvSpPr>
        <p:spPr>
          <a:xfrm>
            <a:off x="289524" y="564491"/>
            <a:ext cx="3893928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bs-Cyrl-BA" dirty="0">
                <a:solidFill>
                  <a:schemeClr val="bg1"/>
                </a:solidFill>
                <a:latin typeface="Times New Roman"/>
                <a:cs typeface="Times New Roman"/>
              </a:rPr>
              <a:t>НАСТАВНИ ПЛАН </a:t>
            </a:r>
            <a:r>
              <a:rPr lang="bs-Cyrl-BA" dirty="0" smtClean="0">
                <a:solidFill>
                  <a:schemeClr val="bg1"/>
                </a:solidFill>
                <a:latin typeface="Times New Roman"/>
                <a:cs typeface="Times New Roman"/>
              </a:rPr>
              <a:t> И </a:t>
            </a:r>
            <a:r>
              <a:rPr lang="bs-Cyrl-BA" dirty="0">
                <a:solidFill>
                  <a:schemeClr val="bg1"/>
                </a:solidFill>
                <a:latin typeface="Times New Roman"/>
                <a:cs typeface="Times New Roman"/>
              </a:rPr>
              <a:t>ПРОГРАМ ЗА ПРЕДМЕТНО ПОДРУЧЈЕ:</a:t>
            </a:r>
            <a:endParaRPr lang="sr-Latn-RS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6" name="Okvir za tekst 5">
            <a:extLst>
              <a:ext uri="{FF2B5EF4-FFF2-40B4-BE49-F238E27FC236}">
                <a16:creationId xmlns:a16="http://schemas.microsoft.com/office/drawing/2014/main" xmlns="" id="{50FDE03F-016D-486E-9D4A-AD6BE04B3792}"/>
              </a:ext>
            </a:extLst>
          </p:cNvPr>
          <p:cNvSpPr txBox="1"/>
          <p:nvPr/>
        </p:nvSpPr>
        <p:spPr>
          <a:xfrm>
            <a:off x="459357" y="2414857"/>
            <a:ext cx="4353463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bs-Cyrl-BA" sz="3600" b="1" dirty="0">
                <a:solidFill>
                  <a:schemeClr val="bg1"/>
                </a:solidFill>
                <a:latin typeface="Times New Roman"/>
                <a:cs typeface="Times New Roman"/>
              </a:rPr>
              <a:t>МОЈА ОКОЛИНА</a:t>
            </a:r>
            <a:endParaRPr lang="sr-Latn-RS" sz="3600" b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12" name="Naslov 1">
            <a:extLst>
              <a:ext uri="{FF2B5EF4-FFF2-40B4-BE49-F238E27FC236}">
                <a16:creationId xmlns:a16="http://schemas.microsoft.com/office/drawing/2014/main" xmlns="" id="{F603D4BC-5922-446B-B6A0-EBCCB6A0A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315" y="5487867"/>
            <a:ext cx="5586553" cy="954762"/>
          </a:xfrm>
        </p:spPr>
        <p:txBody>
          <a:bodyPr anchor="ctr">
            <a:normAutofit/>
          </a:bodyPr>
          <a:lstStyle/>
          <a:p>
            <a:r>
              <a:rPr lang="bs-Cyrl-BA" sz="2400" dirty="0">
                <a:latin typeface="Times New Roman"/>
                <a:ea typeface="+mj-lt"/>
                <a:cs typeface="Times New Roman"/>
              </a:rPr>
              <a:t> </a:t>
            </a:r>
            <a:r>
              <a:rPr lang="sr-Latn-RS" sz="2400" dirty="0">
                <a:latin typeface="Times New Roman"/>
                <a:ea typeface="+mj-lt"/>
                <a:cs typeface="Times New Roman"/>
              </a:rPr>
              <a:t> </a:t>
            </a:r>
            <a:endParaRPr lang="sr-Latn-RS" sz="2400" dirty="0">
              <a:latin typeface="Times New Roman"/>
              <a:cs typeface="Times New Roman"/>
            </a:endParaRPr>
          </a:p>
          <a:p>
            <a:r>
              <a:rPr lang="bs-Cyrl-BA" sz="2400" dirty="0">
                <a:solidFill>
                  <a:schemeClr val="bg1"/>
                </a:solidFill>
                <a:latin typeface="Times New Roman"/>
                <a:ea typeface="+mj-lt"/>
                <a:cs typeface="Times New Roman"/>
              </a:rPr>
              <a:t>(5 сати седмично, 180 сати годишње)</a:t>
            </a:r>
            <a:endParaRPr lang="sr-Latn-RS" sz="24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pic>
        <p:nvPicPr>
          <p:cNvPr id="3" name="Slika 3" descr="Slika na kojoj se nalazi osoba, trava, otvoreni prostor, mladi&#10;&#10;Opis je automatski generisan">
            <a:extLst>
              <a:ext uri="{FF2B5EF4-FFF2-40B4-BE49-F238E27FC236}">
                <a16:creationId xmlns:a16="http://schemas.microsoft.com/office/drawing/2014/main" xmlns="" id="{7A76FC2B-268D-4388-8DF0-8171DA77BE2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6036" y="3518757"/>
            <a:ext cx="3320998" cy="1975783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5240740" y="245661"/>
          <a:ext cx="6755642" cy="6330891"/>
        </p:xfrm>
        <a:graphic>
          <a:graphicData uri="http://schemas.openxmlformats.org/drawingml/2006/table">
            <a:tbl>
              <a:tblPr/>
              <a:tblGrid>
                <a:gridCol w="928048"/>
                <a:gridCol w="4575069"/>
                <a:gridCol w="1252525"/>
              </a:tblGrid>
              <a:tr h="74353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sr-Cyrl-RS" sz="2000" dirty="0" smtClean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Редни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sr-Cyrl-RS" sz="2000" dirty="0" smtClean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број</a:t>
                      </a:r>
                      <a:endParaRPr lang="en-GB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bs-Cyrl-BA" sz="2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Теме</a:t>
                      </a:r>
                      <a:endParaRPr lang="en-GB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bs-Cyrl-BA" sz="2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Оквирни број  сати</a:t>
                      </a:r>
                      <a:endParaRPr lang="en-GB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4096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Cyrl-BA" sz="2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</a:t>
                      </a:r>
                      <a:endParaRPr lang="en-GB" sz="2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Cyrl-BA" sz="20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Школа</a:t>
                      </a:r>
                      <a:endParaRPr lang="en-GB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Cyrl-BA" sz="20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en-GB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4096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Cyrl-BA" sz="2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</a:t>
                      </a:r>
                      <a:endParaRPr lang="en-GB" sz="2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Cyrl-BA" sz="20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Породица</a:t>
                      </a:r>
                      <a:endParaRPr lang="en-GB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Cyrl-BA" sz="2000" b="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en-GB" sz="2000" b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4096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Cyrl-BA" sz="2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3.</a:t>
                      </a:r>
                      <a:endParaRPr lang="en-GB" sz="2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Cyrl-BA" sz="2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Ученик у саобраћају</a:t>
                      </a:r>
                      <a:endParaRPr lang="en-GB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Cyrl-BA" sz="2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en-GB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4096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Cyrl-BA" sz="2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4.</a:t>
                      </a:r>
                      <a:endParaRPr lang="en-GB" sz="2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Cyrl-BA" sz="2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Мјесто у којем живим и рад људи</a:t>
                      </a:r>
                      <a:endParaRPr lang="en-GB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Cyrl-BA" sz="2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en-GB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4096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Cyrl-BA" sz="2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5.</a:t>
                      </a:r>
                      <a:endParaRPr lang="en-GB" sz="2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Cyrl-BA" sz="2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Оријентација у времену</a:t>
                      </a:r>
                      <a:endParaRPr lang="en-GB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Cyrl-BA" sz="2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endParaRPr lang="en-GB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903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Cyrl-BA" sz="2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6.</a:t>
                      </a:r>
                      <a:endParaRPr lang="en-GB" sz="2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bs-Cyrl-BA" sz="2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Нежива природа, појаве и материјали</a:t>
                      </a:r>
                      <a:endParaRPr lang="en-GB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Cyrl-BA" sz="2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endParaRPr lang="en-GB" sz="2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4096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Cyrl-BA" sz="2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7.</a:t>
                      </a:r>
                      <a:endParaRPr lang="en-GB" sz="2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Cyrl-BA" sz="2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Животињски и биљни свијет</a:t>
                      </a:r>
                      <a:endParaRPr lang="en-GB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Cyrl-BA" sz="2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en-GB" sz="2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4096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Cyrl-BA" sz="2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8.</a:t>
                      </a:r>
                      <a:endParaRPr lang="en-GB" sz="2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Cyrl-BA" sz="20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Екологија</a:t>
                      </a:r>
                      <a:endParaRPr lang="en-GB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Cyrl-BA" sz="2000" b="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en-GB" sz="2000" b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628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Cyrl-BA" sz="2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9.</a:t>
                      </a:r>
                      <a:endParaRPr lang="en-GB" sz="2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Cyrl-BA" sz="2000" b="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Човјек и здравље</a:t>
                      </a:r>
                      <a:endParaRPr lang="en-GB" sz="2000" b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Cyrl-BA" sz="2000" b="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en-GB" sz="2000" b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4096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Cyrl-BA" sz="2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10.</a:t>
                      </a:r>
                      <a:endParaRPr lang="en-GB" sz="2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Cyrl-BA" sz="2000" b="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Пригодне теме</a:t>
                      </a:r>
                      <a:endParaRPr lang="en-GB" sz="2000" b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Cyrl-BA" sz="2000" b="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en-GB" sz="2000" b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977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Cyrl-BA" sz="2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11.</a:t>
                      </a:r>
                      <a:endParaRPr lang="en-GB" sz="2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bs-Cyrl-BA" sz="2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Предмети и бића у простору и односи међу њима</a:t>
                      </a:r>
                      <a:endParaRPr lang="en-GB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Cyrl-BA" sz="2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en-GB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825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Cyrl-BA" sz="2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12.</a:t>
                      </a:r>
                      <a:endParaRPr lang="en-GB" sz="2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Cyrl-BA" sz="2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Линија и област</a:t>
                      </a:r>
                      <a:endParaRPr lang="en-GB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Cyrl-BA" sz="2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en-GB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4096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Cyrl-BA" sz="2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13.</a:t>
                      </a:r>
                      <a:endParaRPr lang="en-GB" sz="2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Cyrl-BA" sz="2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Скупови</a:t>
                      </a:r>
                      <a:endParaRPr lang="en-GB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Cyrl-BA" sz="2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en-GB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4096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Cyrl-BA" sz="2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14.</a:t>
                      </a:r>
                      <a:endParaRPr lang="en-GB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Cyrl-BA" sz="2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Природни бројеви до 10 и 0</a:t>
                      </a:r>
                      <a:endParaRPr lang="en-GB" sz="2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Cyrl-BA" sz="2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endParaRPr lang="en-GB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44177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Cyrl-BA" sz="2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УКУПНО</a:t>
                      </a:r>
                      <a:endParaRPr lang="en-GB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Cyrl-BA" sz="2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180</a:t>
                      </a:r>
                      <a:endParaRPr lang="en-GB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70263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DFF2AC85-FAA0-4844-813F-83C04D7382E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07636" y="0"/>
            <a:ext cx="7281316" cy="6858000"/>
          </a:xfrm>
          <a:custGeom>
            <a:avLst/>
            <a:gdLst>
              <a:gd name="connsiteX0" fmla="*/ 361354 w 7281316"/>
              <a:gd name="connsiteY0" fmla="*/ 0 h 6858000"/>
              <a:gd name="connsiteX1" fmla="*/ 7281316 w 7281316"/>
              <a:gd name="connsiteY1" fmla="*/ 0 h 6858000"/>
              <a:gd name="connsiteX2" fmla="*/ 7281316 w 7281316"/>
              <a:gd name="connsiteY2" fmla="*/ 6858000 h 6858000"/>
              <a:gd name="connsiteX3" fmla="*/ 696735 w 7281316"/>
              <a:gd name="connsiteY3" fmla="*/ 6858000 h 6858000"/>
              <a:gd name="connsiteX4" fmla="*/ 690849 w 7281316"/>
              <a:gd name="connsiteY4" fmla="*/ 6842426 h 6858000"/>
              <a:gd name="connsiteX5" fmla="*/ 335637 w 7281316"/>
              <a:gd name="connsiteY5" fmla="*/ 9472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81316" h="6858000">
                <a:moveTo>
                  <a:pt x="361354" y="0"/>
                </a:moveTo>
                <a:lnTo>
                  <a:pt x="7281316" y="0"/>
                </a:lnTo>
                <a:lnTo>
                  <a:pt x="7281316" y="6858000"/>
                </a:lnTo>
                <a:lnTo>
                  <a:pt x="696735" y="6858000"/>
                </a:lnTo>
                <a:lnTo>
                  <a:pt x="690849" y="6842426"/>
                </a:lnTo>
                <a:cubicBezTo>
                  <a:pt x="-65870" y="4704140"/>
                  <a:pt x="-226206" y="2374054"/>
                  <a:pt x="335637" y="9472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89CC0F1E-BAA2-47B1-8F83-7ECB9FD9E0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189558" y="0"/>
            <a:ext cx="6999394" cy="6858000"/>
          </a:xfrm>
          <a:custGeom>
            <a:avLst/>
            <a:gdLst>
              <a:gd name="connsiteX0" fmla="*/ 6999394 w 6999394"/>
              <a:gd name="connsiteY0" fmla="*/ 0 h 6858000"/>
              <a:gd name="connsiteX1" fmla="*/ 6999394 w 6999394"/>
              <a:gd name="connsiteY1" fmla="*/ 6858000 h 6858000"/>
              <a:gd name="connsiteX2" fmla="*/ 717029 w 6999394"/>
              <a:gd name="connsiteY2" fmla="*/ 6858000 h 6858000"/>
              <a:gd name="connsiteX3" fmla="*/ 623642 w 6999394"/>
              <a:gd name="connsiteY3" fmla="*/ 6599363 h 6858000"/>
              <a:gd name="connsiteX4" fmla="*/ 319533 w 6999394"/>
              <a:gd name="connsiteY4" fmla="*/ 193787 h 6858000"/>
              <a:gd name="connsiteX5" fmla="*/ 371685 w 6999394"/>
              <a:gd name="connsiteY5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99394" h="6858000">
                <a:moveTo>
                  <a:pt x="6999394" y="0"/>
                </a:moveTo>
                <a:lnTo>
                  <a:pt x="6999394" y="6858000"/>
                </a:lnTo>
                <a:lnTo>
                  <a:pt x="717029" y="6858000"/>
                </a:lnTo>
                <a:lnTo>
                  <a:pt x="623642" y="6599363"/>
                </a:lnTo>
                <a:cubicBezTo>
                  <a:pt x="-67685" y="4563346"/>
                  <a:pt x="-206622" y="2355719"/>
                  <a:pt x="319533" y="193787"/>
                </a:cubicBezTo>
                <a:lnTo>
                  <a:pt x="371685" y="1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aslov 1">
            <a:extLst>
              <a:ext uri="{FF2B5EF4-FFF2-40B4-BE49-F238E27FC236}">
                <a16:creationId xmlns:a16="http://schemas.microsoft.com/office/drawing/2014/main" xmlns="" id="{F603D4BC-5922-446B-B6A0-EBCCB6A0A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315" y="5487867"/>
            <a:ext cx="5247551" cy="954762"/>
          </a:xfrm>
        </p:spPr>
        <p:txBody>
          <a:bodyPr anchor="ctr">
            <a:normAutofit/>
          </a:bodyPr>
          <a:lstStyle/>
          <a:p>
            <a:pPr algn="ctr"/>
            <a:r>
              <a:rPr lang="bs-Cyrl-BA" sz="2400" dirty="0">
                <a:latin typeface="Times New Roman"/>
                <a:ea typeface="+mj-lt"/>
                <a:cs typeface="Times New Roman"/>
              </a:rPr>
              <a:t> </a:t>
            </a:r>
            <a:r>
              <a:rPr lang="sr-Latn-RS" sz="2400" dirty="0">
                <a:latin typeface="Times New Roman"/>
                <a:ea typeface="+mj-lt"/>
                <a:cs typeface="Times New Roman"/>
              </a:rPr>
              <a:t> </a:t>
            </a:r>
            <a:endParaRPr lang="sr-Latn-RS" sz="2400" dirty="0">
              <a:latin typeface="Times New Roman"/>
              <a:cs typeface="Times New Roman"/>
            </a:endParaRPr>
          </a:p>
        </p:txBody>
      </p:sp>
      <p:sp>
        <p:nvSpPr>
          <p:cNvPr id="2" name="Okvir za tekst 1">
            <a:extLst>
              <a:ext uri="{FF2B5EF4-FFF2-40B4-BE49-F238E27FC236}">
                <a16:creationId xmlns:a16="http://schemas.microsoft.com/office/drawing/2014/main" xmlns="" id="{C25CD787-94C1-4299-B8F8-745FCB9D0B83}"/>
              </a:ext>
            </a:extLst>
          </p:cNvPr>
          <p:cNvSpPr txBox="1"/>
          <p:nvPr/>
        </p:nvSpPr>
        <p:spPr>
          <a:xfrm>
            <a:off x="5692576" y="332509"/>
            <a:ext cx="6193766" cy="58169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bs-Cyrl-BA" sz="2400" dirty="0" smtClean="0">
              <a:solidFill>
                <a:srgbClr val="FF0000"/>
              </a:solidFill>
              <a:latin typeface="Times New Roman"/>
            </a:endParaRPr>
          </a:p>
          <a:p>
            <a:pPr algn="just"/>
            <a:r>
              <a:rPr lang="sr-Cyrl-BA" sz="2400" dirty="0" smtClean="0">
                <a:solidFill>
                  <a:schemeClr val="bg1"/>
                </a:solidFill>
                <a:latin typeface="Times New Roman"/>
                <a:cs typeface="Times New Roman"/>
              </a:rPr>
              <a:t>Дефинисани исходи учења, теме и садржаји програма у предметном подручју Моја околина имају за циљ да ученика оспособе за боравак и рад у школи и њеном окружењу, да га упознају са новим међусобним односима у колективу и правилима понашања. </a:t>
            </a:r>
          </a:p>
          <a:p>
            <a:pPr algn="just"/>
            <a:endParaRPr lang="sr-Cyrl-BA" sz="2400" dirty="0" smtClean="0">
              <a:solidFill>
                <a:srgbClr val="0C0C0C"/>
              </a:solidFill>
              <a:latin typeface="Times New Roman"/>
              <a:cs typeface="Times New Roman"/>
            </a:endParaRPr>
          </a:p>
          <a:p>
            <a:pPr algn="just"/>
            <a:r>
              <a:rPr lang="sr-Cyrl-BA" sz="2400" dirty="0" smtClean="0">
                <a:solidFill>
                  <a:schemeClr val="bg1"/>
                </a:solidFill>
                <a:latin typeface="Times New Roman"/>
                <a:cs typeface="Times New Roman"/>
              </a:rPr>
              <a:t>Садржаји програма везани за породицу, ученицима ће омогућити да разумију важне међусобне односе у породици, обавезе, потребе и одговорности неопходне за здрав и складан заједнички живот. </a:t>
            </a:r>
          </a:p>
          <a:p>
            <a:pPr marL="342900" indent="-342900" algn="just"/>
            <a:endParaRPr lang="bs-Cyrl-BA" sz="2000" dirty="0" smtClean="0">
              <a:solidFill>
                <a:srgbClr val="0C0C0C"/>
              </a:solidFill>
              <a:latin typeface="Times New Roman"/>
              <a:cs typeface="Times New Roman"/>
            </a:endParaRPr>
          </a:p>
          <a:p>
            <a:pPr marL="342900" indent="-342900" algn="just"/>
            <a:endParaRPr lang="bs-Cyrl-BA" sz="2000" dirty="0" smtClean="0">
              <a:solidFill>
                <a:srgbClr val="0C0C0C"/>
              </a:solidFill>
              <a:latin typeface="Times New Roman"/>
              <a:cs typeface="Times New Roman"/>
            </a:endParaRPr>
          </a:p>
          <a:p>
            <a:pPr marL="342900" indent="-342900" algn="just"/>
            <a:endParaRPr lang="bs-Cyrl-BA" sz="2000" dirty="0" smtClean="0">
              <a:solidFill>
                <a:srgbClr val="0C0C0C"/>
              </a:solidFill>
              <a:latin typeface="Times New Roman"/>
              <a:cs typeface="Times New Roman"/>
            </a:endParaRPr>
          </a:p>
        </p:txBody>
      </p:sp>
      <p:sp>
        <p:nvSpPr>
          <p:cNvPr id="4" name="Okvir za tekst 3">
            <a:extLst>
              <a:ext uri="{FF2B5EF4-FFF2-40B4-BE49-F238E27FC236}">
                <a16:creationId xmlns:a16="http://schemas.microsoft.com/office/drawing/2014/main" xmlns="" id="{447B6FE1-62F0-4D78-AC3E-3706BD7AABDB}"/>
              </a:ext>
            </a:extLst>
          </p:cNvPr>
          <p:cNvSpPr txBox="1"/>
          <p:nvPr/>
        </p:nvSpPr>
        <p:spPr>
          <a:xfrm>
            <a:off x="545909" y="564491"/>
            <a:ext cx="397149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bs-Cyrl-BA" dirty="0">
                <a:solidFill>
                  <a:schemeClr val="bg1"/>
                </a:solidFill>
                <a:latin typeface="Times New Roman"/>
                <a:cs typeface="Times New Roman"/>
              </a:rPr>
              <a:t>НАСТАВНИ ПЛАН И ПРОГРАМ ЗА ПРЕДМЕТНО ПОДРУЧЈЕ:</a:t>
            </a:r>
            <a:endParaRPr lang="sr-Latn-RS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7" name="Okvir za tekst 6">
            <a:extLst>
              <a:ext uri="{FF2B5EF4-FFF2-40B4-BE49-F238E27FC236}">
                <a16:creationId xmlns:a16="http://schemas.microsoft.com/office/drawing/2014/main" xmlns="" id="{81EBAF88-324C-4299-9020-86657ACE72E6}"/>
              </a:ext>
            </a:extLst>
          </p:cNvPr>
          <p:cNvSpPr txBox="1"/>
          <p:nvPr/>
        </p:nvSpPr>
        <p:spPr>
          <a:xfrm>
            <a:off x="459357" y="2414857"/>
            <a:ext cx="4353463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bs-Cyrl-BA" sz="3600" b="1" dirty="0">
                <a:solidFill>
                  <a:schemeClr val="bg1"/>
                </a:solidFill>
                <a:latin typeface="Times New Roman"/>
                <a:cs typeface="Times New Roman"/>
              </a:rPr>
              <a:t>МОЈА</a:t>
            </a:r>
            <a:r>
              <a:rPr lang="bs-Cyrl-BA" sz="36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 </a:t>
            </a:r>
            <a:r>
              <a:rPr lang="bs-Cyrl-BA" sz="3600" b="1" dirty="0">
                <a:solidFill>
                  <a:schemeClr val="bg1"/>
                </a:solidFill>
                <a:latin typeface="Times New Roman"/>
                <a:cs typeface="Times New Roman"/>
              </a:rPr>
              <a:t>ОКОЛИНА</a:t>
            </a:r>
            <a:endParaRPr lang="sr-Latn-RS" sz="3600" b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pic>
        <p:nvPicPr>
          <p:cNvPr id="14" name="Slika 3" descr="Slika na kojoj se nalazi osoba, trava, otvoreni prostor, mladi&#10;&#10;Opis je automatski generisan">
            <a:extLst>
              <a:ext uri="{FF2B5EF4-FFF2-40B4-BE49-F238E27FC236}">
                <a16:creationId xmlns:a16="http://schemas.microsoft.com/office/drawing/2014/main" xmlns="" id="{D01D0289-437F-46AD-9F8C-BC588BCAD02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0901" y="3518757"/>
            <a:ext cx="3376133" cy="2008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65777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DFF2AC85-FAA0-4844-813F-83C04D7382E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07636" y="0"/>
            <a:ext cx="7281316" cy="6858000"/>
          </a:xfrm>
          <a:custGeom>
            <a:avLst/>
            <a:gdLst>
              <a:gd name="connsiteX0" fmla="*/ 361354 w 7281316"/>
              <a:gd name="connsiteY0" fmla="*/ 0 h 6858000"/>
              <a:gd name="connsiteX1" fmla="*/ 7281316 w 7281316"/>
              <a:gd name="connsiteY1" fmla="*/ 0 h 6858000"/>
              <a:gd name="connsiteX2" fmla="*/ 7281316 w 7281316"/>
              <a:gd name="connsiteY2" fmla="*/ 6858000 h 6858000"/>
              <a:gd name="connsiteX3" fmla="*/ 696735 w 7281316"/>
              <a:gd name="connsiteY3" fmla="*/ 6858000 h 6858000"/>
              <a:gd name="connsiteX4" fmla="*/ 690849 w 7281316"/>
              <a:gd name="connsiteY4" fmla="*/ 6842426 h 6858000"/>
              <a:gd name="connsiteX5" fmla="*/ 335637 w 7281316"/>
              <a:gd name="connsiteY5" fmla="*/ 9472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81316" h="6858000">
                <a:moveTo>
                  <a:pt x="361354" y="0"/>
                </a:moveTo>
                <a:lnTo>
                  <a:pt x="7281316" y="0"/>
                </a:lnTo>
                <a:lnTo>
                  <a:pt x="7281316" y="6858000"/>
                </a:lnTo>
                <a:lnTo>
                  <a:pt x="696735" y="6858000"/>
                </a:lnTo>
                <a:lnTo>
                  <a:pt x="690849" y="6842426"/>
                </a:lnTo>
                <a:cubicBezTo>
                  <a:pt x="-65870" y="4704140"/>
                  <a:pt x="-226206" y="2374054"/>
                  <a:pt x="335637" y="9472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89CC0F1E-BAA2-47B1-8F83-7ECB9FD9E0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189558" y="0"/>
            <a:ext cx="6999394" cy="6858000"/>
          </a:xfrm>
          <a:custGeom>
            <a:avLst/>
            <a:gdLst>
              <a:gd name="connsiteX0" fmla="*/ 6999394 w 6999394"/>
              <a:gd name="connsiteY0" fmla="*/ 0 h 6858000"/>
              <a:gd name="connsiteX1" fmla="*/ 6999394 w 6999394"/>
              <a:gd name="connsiteY1" fmla="*/ 6858000 h 6858000"/>
              <a:gd name="connsiteX2" fmla="*/ 717029 w 6999394"/>
              <a:gd name="connsiteY2" fmla="*/ 6858000 h 6858000"/>
              <a:gd name="connsiteX3" fmla="*/ 623642 w 6999394"/>
              <a:gd name="connsiteY3" fmla="*/ 6599363 h 6858000"/>
              <a:gd name="connsiteX4" fmla="*/ 319533 w 6999394"/>
              <a:gd name="connsiteY4" fmla="*/ 193787 h 6858000"/>
              <a:gd name="connsiteX5" fmla="*/ 371685 w 6999394"/>
              <a:gd name="connsiteY5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99394" h="6858000">
                <a:moveTo>
                  <a:pt x="6999394" y="0"/>
                </a:moveTo>
                <a:lnTo>
                  <a:pt x="6999394" y="6858000"/>
                </a:lnTo>
                <a:lnTo>
                  <a:pt x="717029" y="6858000"/>
                </a:lnTo>
                <a:lnTo>
                  <a:pt x="623642" y="6599363"/>
                </a:lnTo>
                <a:cubicBezTo>
                  <a:pt x="-67685" y="4563346"/>
                  <a:pt x="-206622" y="2355719"/>
                  <a:pt x="319533" y="193787"/>
                </a:cubicBezTo>
                <a:lnTo>
                  <a:pt x="371685" y="1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sr-Cyrl-BA" sz="2400" dirty="0" smtClean="0">
                <a:solidFill>
                  <a:srgbClr val="0C0C0C"/>
                </a:solidFill>
                <a:latin typeface="Times New Roman"/>
                <a:cs typeface="Times New Roman"/>
              </a:rPr>
              <a:t>Кроз изучавање живота и рада људи у мјесту живљења, ученик се оспособљава за активно учешће и живот у својој средини, развија самосталност и способност критичког промишљања. </a:t>
            </a:r>
          </a:p>
          <a:p>
            <a:pPr algn="just"/>
            <a:endParaRPr lang="sr-Cyrl-BA" sz="2400" dirty="0" smtClean="0">
              <a:solidFill>
                <a:srgbClr val="0C0C0C"/>
              </a:solidFill>
              <a:latin typeface="Times New Roman"/>
              <a:cs typeface="Times New Roman"/>
            </a:endParaRPr>
          </a:p>
          <a:p>
            <a:pPr algn="just"/>
            <a:r>
              <a:rPr lang="sr-Cyrl-BA" sz="2400" dirty="0" smtClean="0">
                <a:solidFill>
                  <a:srgbClr val="0C0C0C"/>
                </a:solidFill>
                <a:latin typeface="Times New Roman"/>
                <a:cs typeface="Times New Roman"/>
              </a:rPr>
              <a:t>Интересовања ученика везана за биљке и животиње, неживу природу и појаве, омогућавају развој научног погледа на свијет. Изучавање ових садржаја отвориће један нови свијет у којем ће ученик развијати правилан однос према околини. </a:t>
            </a:r>
          </a:p>
          <a:p>
            <a:pPr algn="just"/>
            <a:endParaRPr lang="sr-Cyrl-BA" sz="2400" dirty="0" smtClean="0">
              <a:solidFill>
                <a:srgbClr val="0C0C0C"/>
              </a:solidFill>
              <a:latin typeface="Times New Roman"/>
              <a:cs typeface="Times New Roman"/>
            </a:endParaRPr>
          </a:p>
          <a:p>
            <a:pPr algn="just"/>
            <a:r>
              <a:rPr lang="sr-Cyrl-BA" sz="2400" dirty="0" smtClean="0">
                <a:solidFill>
                  <a:srgbClr val="0C0C0C"/>
                </a:solidFill>
                <a:latin typeface="Times New Roman"/>
                <a:cs typeface="Times New Roman"/>
              </a:rPr>
              <a:t>Овако изграђеним односом, ученике уводимо у процес планирања, препознавања, разликовања, упоређивања стварајући добре основе за активно учествовање  у савременом друштву.</a:t>
            </a:r>
            <a:r>
              <a:rPr lang="sr-Latn-RS" sz="2400" dirty="0" smtClean="0">
                <a:solidFill>
                  <a:srgbClr val="0C0C0C"/>
                </a:solidFill>
                <a:latin typeface="Times New Roman"/>
                <a:cs typeface="Times New Roman"/>
              </a:rPr>
              <a:t> </a:t>
            </a:r>
            <a:endParaRPr lang="sr-Cyrl-RS" sz="2400" dirty="0" smtClean="0">
              <a:solidFill>
                <a:srgbClr val="0C0C0C"/>
              </a:solidFill>
              <a:latin typeface="Times New Roman"/>
              <a:cs typeface="Times New Roman"/>
            </a:endParaRPr>
          </a:p>
        </p:txBody>
      </p:sp>
      <p:sp>
        <p:nvSpPr>
          <p:cNvPr id="12" name="Naslov 1">
            <a:extLst>
              <a:ext uri="{FF2B5EF4-FFF2-40B4-BE49-F238E27FC236}">
                <a16:creationId xmlns:a16="http://schemas.microsoft.com/office/drawing/2014/main" xmlns="" id="{F603D4BC-5922-446B-B6A0-EBCCB6A0A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315" y="5487867"/>
            <a:ext cx="5586553" cy="954762"/>
          </a:xfrm>
        </p:spPr>
        <p:txBody>
          <a:bodyPr anchor="ctr">
            <a:normAutofit/>
          </a:bodyPr>
          <a:lstStyle/>
          <a:p>
            <a:r>
              <a:rPr lang="bs-Cyrl-BA" sz="2400" dirty="0">
                <a:latin typeface="Times New Roman"/>
                <a:ea typeface="+mj-lt"/>
                <a:cs typeface="Times New Roman"/>
              </a:rPr>
              <a:t> </a:t>
            </a:r>
            <a:r>
              <a:rPr lang="sr-Latn-RS" sz="2400" dirty="0">
                <a:latin typeface="Times New Roman"/>
                <a:ea typeface="+mj-lt"/>
                <a:cs typeface="Times New Roman"/>
              </a:rPr>
              <a:t> </a:t>
            </a:r>
            <a:endParaRPr lang="sr-Latn-RS" sz="2400" dirty="0">
              <a:solidFill>
                <a:schemeClr val="accent4">
                  <a:lumMod val="60000"/>
                  <a:lumOff val="40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2" name="Okvir za tekst 1">
            <a:extLst>
              <a:ext uri="{FF2B5EF4-FFF2-40B4-BE49-F238E27FC236}">
                <a16:creationId xmlns:a16="http://schemas.microsoft.com/office/drawing/2014/main" xmlns="" id="{C25CD787-94C1-4299-B8F8-745FCB9D0B83}"/>
              </a:ext>
            </a:extLst>
          </p:cNvPr>
          <p:cNvSpPr txBox="1"/>
          <p:nvPr/>
        </p:nvSpPr>
        <p:spPr>
          <a:xfrm>
            <a:off x="5446916" y="0"/>
            <a:ext cx="6193766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bs-Cyrl-BA" sz="2400" b="1" dirty="0" smtClean="0">
              <a:solidFill>
                <a:srgbClr val="0C0C0C"/>
              </a:solidFill>
              <a:latin typeface="Times New Roman"/>
            </a:endParaRPr>
          </a:p>
          <a:p>
            <a:pPr marL="342900" indent="-342900" algn="just">
              <a:buFont typeface="Arial"/>
              <a:buChar char="•"/>
            </a:pPr>
            <a:endParaRPr lang="bs-Cyrl-BA" sz="2000" dirty="0">
              <a:solidFill>
                <a:srgbClr val="0C0C0C"/>
              </a:solidFill>
              <a:latin typeface="Times New Roman"/>
              <a:cs typeface="Times New Roman"/>
            </a:endParaRPr>
          </a:p>
        </p:txBody>
      </p:sp>
      <p:sp>
        <p:nvSpPr>
          <p:cNvPr id="4" name="Okvir za tekst 3">
            <a:extLst>
              <a:ext uri="{FF2B5EF4-FFF2-40B4-BE49-F238E27FC236}">
                <a16:creationId xmlns:a16="http://schemas.microsoft.com/office/drawing/2014/main" xmlns="" id="{447B6FE1-62F0-4D78-AC3E-3706BD7AABDB}"/>
              </a:ext>
            </a:extLst>
          </p:cNvPr>
          <p:cNvSpPr txBox="1"/>
          <p:nvPr/>
        </p:nvSpPr>
        <p:spPr>
          <a:xfrm>
            <a:off x="289524" y="564491"/>
            <a:ext cx="3893928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bs-Cyrl-BA" dirty="0" smtClean="0">
                <a:latin typeface="Times New Roman"/>
                <a:cs typeface="Times New Roman"/>
              </a:rPr>
              <a:t>   </a:t>
            </a:r>
            <a:r>
              <a:rPr lang="bs-Cyrl-BA" dirty="0" smtClean="0">
                <a:solidFill>
                  <a:schemeClr val="bg1"/>
                </a:solidFill>
                <a:latin typeface="Times New Roman"/>
                <a:cs typeface="Times New Roman"/>
              </a:rPr>
              <a:t>НАСТАВНИ </a:t>
            </a:r>
            <a:r>
              <a:rPr lang="bs-Cyrl-BA" dirty="0">
                <a:solidFill>
                  <a:schemeClr val="bg1"/>
                </a:solidFill>
                <a:latin typeface="Times New Roman"/>
                <a:cs typeface="Times New Roman"/>
              </a:rPr>
              <a:t>ПЛАН И ПРОГРАМ </a:t>
            </a:r>
            <a:r>
              <a:rPr lang="bs-Cyrl-BA" dirty="0" smtClean="0">
                <a:solidFill>
                  <a:schemeClr val="bg1"/>
                </a:solidFill>
                <a:latin typeface="Times New Roman"/>
                <a:cs typeface="Times New Roman"/>
              </a:rPr>
              <a:t>  ЗА</a:t>
            </a:r>
            <a:r>
              <a:rPr lang="bs-Cyrl-BA" dirty="0">
                <a:solidFill>
                  <a:schemeClr val="bg1"/>
                </a:solidFill>
                <a:latin typeface="Times New Roman"/>
                <a:cs typeface="Times New Roman"/>
              </a:rPr>
              <a:t> ПРЕДМЕТНО ПОДРУЧЈЕ:</a:t>
            </a:r>
            <a:endParaRPr lang="sr-Latn-RS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7" name="Okvir za tekst 6">
            <a:extLst>
              <a:ext uri="{FF2B5EF4-FFF2-40B4-BE49-F238E27FC236}">
                <a16:creationId xmlns:a16="http://schemas.microsoft.com/office/drawing/2014/main" xmlns="" id="{81EBAF88-324C-4299-9020-86657ACE72E6}"/>
              </a:ext>
            </a:extLst>
          </p:cNvPr>
          <p:cNvSpPr txBox="1"/>
          <p:nvPr/>
        </p:nvSpPr>
        <p:spPr>
          <a:xfrm>
            <a:off x="459357" y="2414857"/>
            <a:ext cx="4353463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bs-Cyrl-BA" sz="3600" b="1" dirty="0">
                <a:solidFill>
                  <a:schemeClr val="bg1"/>
                </a:solidFill>
                <a:latin typeface="Times New Roman"/>
                <a:cs typeface="Times New Roman"/>
              </a:rPr>
              <a:t>МОЈА ОКОЛИНА</a:t>
            </a:r>
            <a:endParaRPr lang="sr-Latn-RS" sz="3600" b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pic>
        <p:nvPicPr>
          <p:cNvPr id="14" name="Slika 3" descr="Slika na kojoj se nalazi osoba, trava, otvoreni prostor, mladi&#10;&#10;Opis je automatski generisan">
            <a:extLst>
              <a:ext uri="{FF2B5EF4-FFF2-40B4-BE49-F238E27FC236}">
                <a16:creationId xmlns:a16="http://schemas.microsoft.com/office/drawing/2014/main" xmlns="" id="{D01D0289-437F-46AD-9F8C-BC588BCAD02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3331" y="3518758"/>
            <a:ext cx="3293703" cy="1959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65777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4144" y="836712"/>
            <a:ext cx="9997440" cy="5411688"/>
          </a:xfrm>
        </p:spPr>
        <p:txBody>
          <a:bodyPr/>
          <a:lstStyle/>
          <a:p>
            <a:pPr>
              <a:buNone/>
            </a:pPr>
            <a:endParaRPr lang="en-GB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GB" dirty="0"/>
          </a:p>
        </p:txBody>
      </p:sp>
      <p:sp>
        <p:nvSpPr>
          <p:cNvPr id="4" name="Horizontal Scroll 3"/>
          <p:cNvSpPr/>
          <p:nvPr/>
        </p:nvSpPr>
        <p:spPr>
          <a:xfrm>
            <a:off x="239351" y="188640"/>
            <a:ext cx="11643282" cy="6364088"/>
          </a:xfrm>
          <a:prstGeom prst="horizontalScroll">
            <a:avLst>
              <a:gd name="adj" fmla="val 8121"/>
            </a:avLst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endParaRPr lang="sr-Cyrl-RS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sr-Latn-BA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43340" y="116632"/>
            <a:ext cx="10849205" cy="504056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pPr algn="ctr"/>
            <a:r>
              <a:rPr lang="sr-Cyrl-RS" sz="2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RS" sz="2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sr-Cyrl-RS" sz="2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RS" sz="2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sr-Cyrl-RS" sz="2700" b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Реформски процеси у основном васпитању и образовању</a:t>
            </a:r>
            <a:r>
              <a:rPr lang="sr-Cyrl-RS" sz="2400" b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RS" sz="2400" b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2400" b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RS" sz="2400" b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sr-Cyrl-RS" sz="2400" b="1" dirty="0" smtClean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3200" y="6138333"/>
            <a:ext cx="508000" cy="508000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11201" y="6309320"/>
            <a:ext cx="356059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Иновирани НПП за основну школу</a:t>
            </a:r>
            <a:endParaRPr lang="en-US" sz="11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812800" y="6646333"/>
            <a:ext cx="1600201" cy="0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719404" y="908720"/>
            <a:ext cx="5952661" cy="266429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Планиране и дефинисане мјере</a:t>
            </a:r>
          </a:p>
          <a:p>
            <a:pPr algn="ctr"/>
            <a:endParaRPr lang="sr-Cyrl-RS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sr-Cyrl-R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Развијање и иновирање наставних планова и програма - исходи учења и цјеловит развој ученика.</a:t>
            </a:r>
          </a:p>
          <a:p>
            <a:pPr>
              <a:buFont typeface="Wingdings" pitchFamily="2" charset="2"/>
              <a:buChar char="q"/>
            </a:pPr>
            <a:r>
              <a:rPr lang="sr-Cyrl-R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Промјене у организацији наставе с циљем веће подршке развоју и учењу ученика.</a:t>
            </a:r>
          </a:p>
          <a:p>
            <a:pPr>
              <a:buFont typeface="Wingdings" pitchFamily="2" charset="2"/>
              <a:buChar char="q"/>
            </a:pPr>
            <a:r>
              <a:rPr lang="sr-Cyrl-R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Развијање компетенција ученика за живот у 21. вијеку.</a:t>
            </a:r>
          </a:p>
          <a:p>
            <a:pPr algn="ctr">
              <a:buFont typeface="Wingdings" pitchFamily="2" charset="2"/>
              <a:buChar char="q"/>
            </a:pPr>
            <a:endParaRPr lang="en-GB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384032" y="1316262"/>
            <a:ext cx="5184576" cy="208823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sr-Cyrl-RS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Наставни план за основну школу</a:t>
            </a:r>
          </a:p>
          <a:p>
            <a:pPr algn="ctr"/>
            <a:r>
              <a:rPr lang="sr-Cyrl-R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Наставни програми за прву тријаду</a:t>
            </a:r>
          </a:p>
          <a:p>
            <a:pPr algn="ctr"/>
            <a:r>
              <a:rPr lang="sr-Cyrl-R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Наставни програми за четврти и пети разред</a:t>
            </a:r>
          </a:p>
          <a:p>
            <a:pPr algn="ctr"/>
            <a:r>
              <a:rPr lang="sr-Cyrl-R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Наставни планови и програми за ученике са сметњама у развоју.</a:t>
            </a:r>
            <a:endParaRPr lang="en-GB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39349" y="3573016"/>
            <a:ext cx="5472608" cy="280831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sr-Cyrl-BA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sr-Cyrl-B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Фокус је на примјени савремених модела наставе</a:t>
            </a:r>
            <a:r>
              <a:rPr lang="sr-Cyrl-B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који се темеље на подстицању: </a:t>
            </a:r>
            <a:r>
              <a:rPr lang="sr-Cyrl-B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искуственог, интерактивног и истраживачког  учења;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B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развоја  кључних компетнција и животних вјештина</a:t>
            </a:r>
            <a:r>
              <a:rPr lang="sr-Cyrl-B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(критичко мишљење, комуникацијске вјештине, управљање емоцијама, друштвену одговорност, изградњу односа); </a:t>
            </a:r>
            <a:r>
              <a:rPr lang="sr-Cyrl-B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функционалног знања</a:t>
            </a:r>
            <a:r>
              <a:rPr lang="sr-Cyrl-B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 организације и реализације </a:t>
            </a:r>
            <a:r>
              <a:rPr lang="sr-Cyrl-B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интегрисане наставе и тематског приступа </a:t>
            </a:r>
            <a:r>
              <a:rPr lang="sr-Cyrl-B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др.</a:t>
            </a:r>
          </a:p>
          <a:p>
            <a:pPr algn="just"/>
            <a:endParaRPr lang="en-GB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519937" y="3501008"/>
            <a:ext cx="6240693" cy="302433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Cyrl-RS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r-Cyrl-R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Развијање </a:t>
            </a:r>
            <a:r>
              <a:rPr lang="sr-Cyrl-R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наставних програма </a:t>
            </a:r>
            <a:r>
              <a:rPr lang="sr-Cyrl-R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заснованих на </a:t>
            </a:r>
            <a:r>
              <a:rPr lang="sr-Cyrl-R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исходима учења и др.</a:t>
            </a:r>
            <a:endParaRPr lang="sr-Cyrl-RS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r-Cyrl-R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sr-Cyrl-R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првој тријади: </a:t>
            </a:r>
            <a:r>
              <a:rPr lang="sr-Cyrl-R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обавезно </a:t>
            </a:r>
            <a:r>
              <a:rPr lang="sr-Cyrl-R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петнаестоминутно </a:t>
            </a:r>
            <a:r>
              <a:rPr lang="sr-Cyrl-R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вјежбање; обезбјеђивање </a:t>
            </a:r>
            <a:r>
              <a:rPr lang="sr-Cyrl-R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стимулативног </a:t>
            </a:r>
            <a:r>
              <a:rPr lang="sr-Cyrl-R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окружења; </a:t>
            </a:r>
            <a:r>
              <a:rPr lang="sr-Cyrl-R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дан као организациона јединица </a:t>
            </a:r>
            <a:r>
              <a:rPr lang="sr-Cyrl-R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др.</a:t>
            </a:r>
          </a:p>
          <a:p>
            <a:pPr algn="ctr"/>
            <a:r>
              <a:rPr lang="sr-Cyrl-R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Развијање </a:t>
            </a:r>
            <a:r>
              <a:rPr lang="sr-Cyrl-R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факултативних програма </a:t>
            </a:r>
            <a:r>
              <a:rPr lang="sr-Cyrl-R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 циљем развијања и подржавања интересовања ученика.</a:t>
            </a:r>
          </a:p>
          <a:p>
            <a:pPr algn="ctr"/>
            <a:r>
              <a:rPr lang="sr-Cyrl-R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Организација </a:t>
            </a:r>
            <a:r>
              <a:rPr lang="sr-Cyrl-R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факултативне наставе </a:t>
            </a:r>
            <a:r>
              <a:rPr lang="sr-Cyrl-R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 ученике прве, друге и треће тријаде и др.</a:t>
            </a:r>
          </a:p>
          <a:p>
            <a:pPr algn="ctr"/>
            <a:endParaRPr lang="en-GB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Curved Left Arrow 19"/>
          <p:cNvSpPr/>
          <p:nvPr/>
        </p:nvSpPr>
        <p:spPr>
          <a:xfrm rot="16603647">
            <a:off x="6533625" y="230569"/>
            <a:ext cx="731520" cy="1621536"/>
          </a:xfrm>
          <a:prstGeom prst="curved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1" name="Curved Right Arrow 20"/>
          <p:cNvSpPr/>
          <p:nvPr/>
        </p:nvSpPr>
        <p:spPr>
          <a:xfrm rot="5400000">
            <a:off x="5483983" y="2367825"/>
            <a:ext cx="594527" cy="1959877"/>
          </a:xfrm>
          <a:prstGeom prst="curvedRightArrow">
            <a:avLst>
              <a:gd name="adj1" fmla="val 45726"/>
              <a:gd name="adj2" fmla="val 86940"/>
              <a:gd name="adj3" fmla="val 46746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6" name="Curved Left Arrow 15"/>
          <p:cNvSpPr/>
          <p:nvPr/>
        </p:nvSpPr>
        <p:spPr>
          <a:xfrm rot="20453402">
            <a:off x="11081524" y="2789794"/>
            <a:ext cx="975360" cy="1410628"/>
          </a:xfrm>
          <a:prstGeom prst="curved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0826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DFF2AC85-FAA0-4844-813F-83C04D7382E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07636" y="0"/>
            <a:ext cx="7281316" cy="6858000"/>
          </a:xfrm>
          <a:custGeom>
            <a:avLst/>
            <a:gdLst>
              <a:gd name="connsiteX0" fmla="*/ 361354 w 7281316"/>
              <a:gd name="connsiteY0" fmla="*/ 0 h 6858000"/>
              <a:gd name="connsiteX1" fmla="*/ 7281316 w 7281316"/>
              <a:gd name="connsiteY1" fmla="*/ 0 h 6858000"/>
              <a:gd name="connsiteX2" fmla="*/ 7281316 w 7281316"/>
              <a:gd name="connsiteY2" fmla="*/ 6858000 h 6858000"/>
              <a:gd name="connsiteX3" fmla="*/ 696735 w 7281316"/>
              <a:gd name="connsiteY3" fmla="*/ 6858000 h 6858000"/>
              <a:gd name="connsiteX4" fmla="*/ 690849 w 7281316"/>
              <a:gd name="connsiteY4" fmla="*/ 6842426 h 6858000"/>
              <a:gd name="connsiteX5" fmla="*/ 335637 w 7281316"/>
              <a:gd name="connsiteY5" fmla="*/ 9472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81316" h="6858000">
                <a:moveTo>
                  <a:pt x="361354" y="0"/>
                </a:moveTo>
                <a:lnTo>
                  <a:pt x="7281316" y="0"/>
                </a:lnTo>
                <a:lnTo>
                  <a:pt x="7281316" y="6858000"/>
                </a:lnTo>
                <a:lnTo>
                  <a:pt x="696735" y="6858000"/>
                </a:lnTo>
                <a:lnTo>
                  <a:pt x="690849" y="6842426"/>
                </a:lnTo>
                <a:cubicBezTo>
                  <a:pt x="-65870" y="4704140"/>
                  <a:pt x="-226206" y="2374054"/>
                  <a:pt x="335637" y="9472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89CC0F1E-BAA2-47B1-8F83-7ECB9FD9E0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189558" y="0"/>
            <a:ext cx="6999394" cy="6858000"/>
          </a:xfrm>
          <a:custGeom>
            <a:avLst/>
            <a:gdLst>
              <a:gd name="connsiteX0" fmla="*/ 6999394 w 6999394"/>
              <a:gd name="connsiteY0" fmla="*/ 0 h 6858000"/>
              <a:gd name="connsiteX1" fmla="*/ 6999394 w 6999394"/>
              <a:gd name="connsiteY1" fmla="*/ 6858000 h 6858000"/>
              <a:gd name="connsiteX2" fmla="*/ 717029 w 6999394"/>
              <a:gd name="connsiteY2" fmla="*/ 6858000 h 6858000"/>
              <a:gd name="connsiteX3" fmla="*/ 623642 w 6999394"/>
              <a:gd name="connsiteY3" fmla="*/ 6599363 h 6858000"/>
              <a:gd name="connsiteX4" fmla="*/ 319533 w 6999394"/>
              <a:gd name="connsiteY4" fmla="*/ 193787 h 6858000"/>
              <a:gd name="connsiteX5" fmla="*/ 371685 w 6999394"/>
              <a:gd name="connsiteY5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99394" h="6858000">
                <a:moveTo>
                  <a:pt x="6999394" y="0"/>
                </a:moveTo>
                <a:lnTo>
                  <a:pt x="6999394" y="6858000"/>
                </a:lnTo>
                <a:lnTo>
                  <a:pt x="717029" y="6858000"/>
                </a:lnTo>
                <a:lnTo>
                  <a:pt x="623642" y="6599363"/>
                </a:lnTo>
                <a:cubicBezTo>
                  <a:pt x="-67685" y="4563346"/>
                  <a:pt x="-206622" y="2355719"/>
                  <a:pt x="319533" y="193787"/>
                </a:cubicBezTo>
                <a:lnTo>
                  <a:pt x="371685" y="1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BA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Приручник са дидактичко-методичким препорукама за остваривање програма првог разреда</a:t>
            </a:r>
            <a:endParaRPr lang="en-GB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sr-Cyrl-BA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sr-Cyrl-BA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“Које теме и садржаје ће наставник планирати и у које вријеме, остављено је на процјену самом наставнику који реализује наставу. </a:t>
            </a:r>
            <a:r>
              <a:rPr lang="sr-Cyrl-R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sr-Cyrl-BA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репорука </a:t>
            </a:r>
            <a:r>
              <a:rPr lang="sr-Cyrl-R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је </a:t>
            </a:r>
            <a:r>
              <a:rPr lang="sr-Cyrl-BA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да се крене од теме </a:t>
            </a:r>
            <a:r>
              <a:rPr lang="sr-Cyrl-BA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Школа</a:t>
            </a:r>
            <a:r>
              <a:rPr lang="sr-Cyrl-R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sr-Cyrl-BA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јер је школа послије породице и евентуално вртића, нова социјална средина, заједница у коју дијете улази ...”</a:t>
            </a:r>
          </a:p>
          <a:p>
            <a:pPr algn="just"/>
            <a:endParaRPr lang="sr-Cyrl-BA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sr-Cyrl-BA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 сваку тему предметног подручја Моја околина у Приручнику наведена су упутства и смјернице како реализовати садржаје у циљу ефикаснијег остварења исхода учења.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Naslov 1">
            <a:extLst>
              <a:ext uri="{FF2B5EF4-FFF2-40B4-BE49-F238E27FC236}">
                <a16:creationId xmlns:a16="http://schemas.microsoft.com/office/drawing/2014/main" xmlns="" id="{F603D4BC-5922-446B-B6A0-EBCCB6A0A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315" y="5487867"/>
            <a:ext cx="5586553" cy="954762"/>
          </a:xfrm>
        </p:spPr>
        <p:txBody>
          <a:bodyPr anchor="ctr">
            <a:normAutofit/>
          </a:bodyPr>
          <a:lstStyle/>
          <a:p>
            <a:r>
              <a:rPr lang="bs-Cyrl-BA" sz="2400" dirty="0">
                <a:latin typeface="Times New Roman"/>
                <a:ea typeface="+mj-lt"/>
                <a:cs typeface="Times New Roman"/>
              </a:rPr>
              <a:t> </a:t>
            </a:r>
            <a:r>
              <a:rPr lang="sr-Latn-RS" sz="2400" dirty="0">
                <a:latin typeface="Times New Roman"/>
                <a:ea typeface="+mj-lt"/>
                <a:cs typeface="Times New Roman"/>
              </a:rPr>
              <a:t> </a:t>
            </a:r>
            <a:endParaRPr lang="sr-Latn-RS" sz="2400" dirty="0">
              <a:latin typeface="Times New Roman"/>
              <a:cs typeface="Times New Roman"/>
            </a:endParaRPr>
          </a:p>
        </p:txBody>
      </p:sp>
      <p:sp>
        <p:nvSpPr>
          <p:cNvPr id="4" name="Okvir za tekst 3">
            <a:extLst>
              <a:ext uri="{FF2B5EF4-FFF2-40B4-BE49-F238E27FC236}">
                <a16:creationId xmlns:a16="http://schemas.microsoft.com/office/drawing/2014/main" xmlns="" id="{35372F31-4AB5-4723-B6F2-3C676228D225}"/>
              </a:ext>
            </a:extLst>
          </p:cNvPr>
          <p:cNvSpPr txBox="1"/>
          <p:nvPr/>
        </p:nvSpPr>
        <p:spPr>
          <a:xfrm>
            <a:off x="289524" y="564491"/>
            <a:ext cx="3893928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bs-Cyrl-BA" dirty="0">
                <a:solidFill>
                  <a:schemeClr val="bg1"/>
                </a:solidFill>
                <a:latin typeface="Times New Roman"/>
                <a:cs typeface="Times New Roman"/>
              </a:rPr>
              <a:t>НАСТАВНИ ПЛАН И ПРОГРАМ ЗА ПРЕДМЕТНО ПОДРУЧЈЕ:</a:t>
            </a:r>
            <a:endParaRPr lang="sr-Latn-RS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7" name="Okvir za tekst 6">
            <a:extLst>
              <a:ext uri="{FF2B5EF4-FFF2-40B4-BE49-F238E27FC236}">
                <a16:creationId xmlns:a16="http://schemas.microsoft.com/office/drawing/2014/main" xmlns="" id="{6A92CB3B-B4FD-4AE5-81A9-6BB0D2E8191D}"/>
              </a:ext>
            </a:extLst>
          </p:cNvPr>
          <p:cNvSpPr txBox="1"/>
          <p:nvPr/>
        </p:nvSpPr>
        <p:spPr>
          <a:xfrm>
            <a:off x="473004" y="1855299"/>
            <a:ext cx="4353463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bs-Cyrl-BA" sz="3600" b="1" dirty="0">
                <a:solidFill>
                  <a:schemeClr val="bg1"/>
                </a:solidFill>
                <a:latin typeface="Times New Roman"/>
                <a:cs typeface="Times New Roman"/>
              </a:rPr>
              <a:t>МОЈА ОКОЛИНА</a:t>
            </a:r>
            <a:endParaRPr lang="sr-Latn-RS" sz="3600" b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pic>
        <p:nvPicPr>
          <p:cNvPr id="15" name="Slika 15" descr="Slika na kojoj se nalazi osoba, otvoreni prostor, priroda, crna tabla&#10;&#10;Opis je automatski generisan">
            <a:extLst>
              <a:ext uri="{FF2B5EF4-FFF2-40B4-BE49-F238E27FC236}">
                <a16:creationId xmlns:a16="http://schemas.microsoft.com/office/drawing/2014/main" xmlns="" id="{EC0AE5E6-567F-4752-8166-42973272DA8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7922" y="3170572"/>
            <a:ext cx="3124093" cy="2880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8647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6B61520C-277F-4F46-B8E6-951EACB6F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315" y="5487867"/>
            <a:ext cx="5586553" cy="954762"/>
          </a:xfrm>
        </p:spPr>
        <p:txBody>
          <a:bodyPr anchor="ctr">
            <a:normAutofit/>
          </a:bodyPr>
          <a:lstStyle/>
          <a:p>
            <a:r>
              <a:rPr lang="bs-Cyrl-BA" sz="2400" dirty="0">
                <a:latin typeface="Times New Roman"/>
                <a:ea typeface="+mj-lt"/>
                <a:cs typeface="Times New Roman"/>
              </a:rPr>
              <a:t> </a:t>
            </a:r>
            <a:r>
              <a:rPr lang="sr-Latn-RS" sz="2400" dirty="0">
                <a:latin typeface="Times New Roman"/>
                <a:ea typeface="+mj-lt"/>
                <a:cs typeface="Times New Roman"/>
              </a:rPr>
              <a:t> </a:t>
            </a:r>
            <a:endParaRPr lang="sr-Latn-RS" sz="2400" dirty="0">
              <a:latin typeface="Times New Roman"/>
              <a:cs typeface="Times New Roman"/>
            </a:endParaRPr>
          </a:p>
          <a:p>
            <a:r>
              <a:rPr lang="bs-Cyrl-BA" sz="2400" dirty="0">
                <a:solidFill>
                  <a:schemeClr val="bg1"/>
                </a:solidFill>
                <a:latin typeface="Times New Roman"/>
                <a:ea typeface="+mj-lt"/>
                <a:cs typeface="Times New Roman"/>
              </a:rPr>
              <a:t>(5 сати седмично, 180 сати годишње)</a:t>
            </a:r>
            <a:endParaRPr lang="sr-Latn-RS" sz="24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5" name="Freeform: Shape 7">
            <a:extLst>
              <a:ext uri="{FF2B5EF4-FFF2-40B4-BE49-F238E27FC236}">
                <a16:creationId xmlns:a16="http://schemas.microsoft.com/office/drawing/2014/main" xmlns="" id="{DFF2AC85-FAA0-4844-813F-83C04D7382E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07636" y="0"/>
            <a:ext cx="7281316" cy="6858000"/>
          </a:xfrm>
          <a:custGeom>
            <a:avLst/>
            <a:gdLst>
              <a:gd name="connsiteX0" fmla="*/ 361354 w 7281316"/>
              <a:gd name="connsiteY0" fmla="*/ 0 h 6858000"/>
              <a:gd name="connsiteX1" fmla="*/ 7281316 w 7281316"/>
              <a:gd name="connsiteY1" fmla="*/ 0 h 6858000"/>
              <a:gd name="connsiteX2" fmla="*/ 7281316 w 7281316"/>
              <a:gd name="connsiteY2" fmla="*/ 6858000 h 6858000"/>
              <a:gd name="connsiteX3" fmla="*/ 696735 w 7281316"/>
              <a:gd name="connsiteY3" fmla="*/ 6858000 h 6858000"/>
              <a:gd name="connsiteX4" fmla="*/ 690849 w 7281316"/>
              <a:gd name="connsiteY4" fmla="*/ 6842426 h 6858000"/>
              <a:gd name="connsiteX5" fmla="*/ 335637 w 7281316"/>
              <a:gd name="connsiteY5" fmla="*/ 9472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81316" h="6858000">
                <a:moveTo>
                  <a:pt x="361354" y="0"/>
                </a:moveTo>
                <a:lnTo>
                  <a:pt x="7281316" y="0"/>
                </a:lnTo>
                <a:lnTo>
                  <a:pt x="7281316" y="6858000"/>
                </a:lnTo>
                <a:lnTo>
                  <a:pt x="696735" y="6858000"/>
                </a:lnTo>
                <a:lnTo>
                  <a:pt x="690849" y="6842426"/>
                </a:lnTo>
                <a:cubicBezTo>
                  <a:pt x="-65870" y="4704140"/>
                  <a:pt x="-226206" y="2374054"/>
                  <a:pt x="335637" y="9472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9">
            <a:extLst>
              <a:ext uri="{FF2B5EF4-FFF2-40B4-BE49-F238E27FC236}">
                <a16:creationId xmlns:a16="http://schemas.microsoft.com/office/drawing/2014/main" xmlns="" id="{89CC0F1E-BAA2-47B1-8F83-7ECB9FD9E0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189558" y="0"/>
            <a:ext cx="6999394" cy="6858000"/>
          </a:xfrm>
          <a:custGeom>
            <a:avLst/>
            <a:gdLst>
              <a:gd name="connsiteX0" fmla="*/ 6999394 w 6999394"/>
              <a:gd name="connsiteY0" fmla="*/ 0 h 6858000"/>
              <a:gd name="connsiteX1" fmla="*/ 6999394 w 6999394"/>
              <a:gd name="connsiteY1" fmla="*/ 6858000 h 6858000"/>
              <a:gd name="connsiteX2" fmla="*/ 717029 w 6999394"/>
              <a:gd name="connsiteY2" fmla="*/ 6858000 h 6858000"/>
              <a:gd name="connsiteX3" fmla="*/ 623642 w 6999394"/>
              <a:gd name="connsiteY3" fmla="*/ 6599363 h 6858000"/>
              <a:gd name="connsiteX4" fmla="*/ 319533 w 6999394"/>
              <a:gd name="connsiteY4" fmla="*/ 193787 h 6858000"/>
              <a:gd name="connsiteX5" fmla="*/ 371685 w 6999394"/>
              <a:gd name="connsiteY5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99394" h="6858000">
                <a:moveTo>
                  <a:pt x="6999394" y="0"/>
                </a:moveTo>
                <a:lnTo>
                  <a:pt x="6999394" y="6858000"/>
                </a:lnTo>
                <a:lnTo>
                  <a:pt x="717029" y="6858000"/>
                </a:lnTo>
                <a:lnTo>
                  <a:pt x="623642" y="6599363"/>
                </a:lnTo>
                <a:cubicBezTo>
                  <a:pt x="-67685" y="4563346"/>
                  <a:pt x="-206622" y="2355719"/>
                  <a:pt x="319533" y="193787"/>
                </a:cubicBezTo>
                <a:lnTo>
                  <a:pt x="371685" y="1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kvir za tekst 2">
            <a:extLst>
              <a:ext uri="{FF2B5EF4-FFF2-40B4-BE49-F238E27FC236}">
                <a16:creationId xmlns:a16="http://schemas.microsoft.com/office/drawing/2014/main" xmlns="" id="{4A00ED8E-6FFA-49B1-9AE9-A6F93B1ED893}"/>
              </a:ext>
            </a:extLst>
          </p:cNvPr>
          <p:cNvSpPr txBox="1"/>
          <p:nvPr/>
        </p:nvSpPr>
        <p:spPr>
          <a:xfrm>
            <a:off x="521535" y="591787"/>
            <a:ext cx="3893928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bs-Cyrl-BA" dirty="0">
                <a:solidFill>
                  <a:schemeClr val="bg1"/>
                </a:solidFill>
                <a:latin typeface="Times New Roman"/>
                <a:cs typeface="Times New Roman"/>
              </a:rPr>
              <a:t>НАСТАВНИ ПЛАН И ПРОГРАМ ЗА ПРЕДМЕТНО ПОДРУЧЈЕ:</a:t>
            </a:r>
            <a:endParaRPr lang="sr-Latn-RS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11" name="Okvir za tekst 10">
            <a:extLst>
              <a:ext uri="{FF2B5EF4-FFF2-40B4-BE49-F238E27FC236}">
                <a16:creationId xmlns:a16="http://schemas.microsoft.com/office/drawing/2014/main" xmlns="" id="{0C225A20-45FD-45A9-8BBA-A923118EC637}"/>
              </a:ext>
            </a:extLst>
          </p:cNvPr>
          <p:cNvSpPr txBox="1"/>
          <p:nvPr/>
        </p:nvSpPr>
        <p:spPr>
          <a:xfrm>
            <a:off x="459357" y="1480329"/>
            <a:ext cx="4353463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bs-Cyrl-BA" sz="3600" b="1" dirty="0">
                <a:solidFill>
                  <a:schemeClr val="bg1"/>
                </a:solidFill>
                <a:latin typeface="Times New Roman"/>
                <a:cs typeface="Times New Roman"/>
              </a:rPr>
              <a:t>ГОВОР, ИЗРАЖАВАЊЕ И СТВАРАЊЕ</a:t>
            </a:r>
            <a:endParaRPr lang="sr-Latn-RS" sz="3600" b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pic>
        <p:nvPicPr>
          <p:cNvPr id="13" name="Slika 10" descr="Slika na kojoj se nalazi osoba, zatvoreni prostor&#10;&#10;Opis je automatski generisan">
            <a:extLst>
              <a:ext uri="{FF2B5EF4-FFF2-40B4-BE49-F238E27FC236}">
                <a16:creationId xmlns:a16="http://schemas.microsoft.com/office/drawing/2014/main" xmlns="" id="{796F5CF1-6412-4F37-BDCB-D301A618FF5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8615" y="3539901"/>
            <a:ext cx="3354646" cy="2155074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5459105" y="154379"/>
          <a:ext cx="6496334" cy="6314657"/>
        </p:xfrm>
        <a:graphic>
          <a:graphicData uri="http://schemas.openxmlformats.org/drawingml/2006/table">
            <a:tbl>
              <a:tblPr/>
              <a:tblGrid>
                <a:gridCol w="1009934"/>
                <a:gridCol w="3991955"/>
                <a:gridCol w="1494445"/>
              </a:tblGrid>
              <a:tr h="8011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Cyrl-BA" sz="2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Редни број</a:t>
                      </a:r>
                      <a:endParaRPr lang="en-GB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Cyrl-BA" sz="20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Теме (Садржаји програма)</a:t>
                      </a:r>
                      <a:endParaRPr lang="en-GB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Cyrl-BA" sz="2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Оквирни број сати</a:t>
                      </a:r>
                      <a:endParaRPr lang="en-GB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594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Cyrl-BA" sz="2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</a:t>
                      </a:r>
                      <a:endParaRPr lang="en-GB" sz="2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Cyrl-BA" sz="2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Култура изражавања</a:t>
                      </a:r>
                      <a:endParaRPr lang="en-GB" sz="2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Cyrl-BA" sz="2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en-GB" sz="2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594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Cyrl-BA" sz="2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</a:t>
                      </a:r>
                      <a:endParaRPr lang="en-GB" sz="2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Cyrl-BA" sz="2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Ортоепија</a:t>
                      </a:r>
                      <a:endParaRPr lang="en-GB" sz="2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Cyrl-BA" sz="2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en-GB" sz="2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594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Cyrl-BA" sz="2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3.</a:t>
                      </a:r>
                      <a:endParaRPr lang="en-GB" sz="2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Cyrl-BA" sz="2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Граматика</a:t>
                      </a:r>
                      <a:endParaRPr lang="en-GB" sz="2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Cyrl-BA" sz="2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n-GB" sz="2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594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Cyrl-BA" sz="2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4.</a:t>
                      </a:r>
                      <a:endParaRPr lang="en-GB" sz="2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Cyrl-BA" sz="2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Правопис</a:t>
                      </a:r>
                      <a:endParaRPr lang="en-GB" sz="2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Cyrl-BA" sz="2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en-GB" sz="2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594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Cyrl-BA" sz="2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5.</a:t>
                      </a:r>
                      <a:endParaRPr lang="en-GB" sz="2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Cyrl-BA" sz="24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Књижевност</a:t>
                      </a:r>
                      <a:endParaRPr lang="en-GB" sz="2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Cyrl-BA" sz="2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en-GB" sz="2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594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Cyrl-BA" sz="2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6.</a:t>
                      </a:r>
                      <a:endParaRPr lang="en-GB" sz="2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Cyrl-BA" sz="2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Читање и писање</a:t>
                      </a:r>
                      <a:endParaRPr lang="en-GB" sz="2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Cyrl-BA" sz="2400" b="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50</a:t>
                      </a:r>
                      <a:endParaRPr lang="en-GB" sz="2400" b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594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Cyrl-BA" sz="2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7.</a:t>
                      </a:r>
                      <a:endParaRPr lang="en-GB" sz="2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Cyrl-BA" sz="24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Позориште и филм</a:t>
                      </a:r>
                      <a:endParaRPr lang="en-GB" sz="2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Cyrl-BA" sz="24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en-GB" sz="2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594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Cyrl-BA" sz="2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8.</a:t>
                      </a:r>
                      <a:endParaRPr lang="en-GB" sz="2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Cyrl-BA" sz="2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Цртање</a:t>
                      </a:r>
                      <a:endParaRPr lang="en-GB" sz="2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Cyrl-BA" sz="2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en-GB" sz="2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594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Cyrl-BA" sz="2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9.</a:t>
                      </a:r>
                      <a:endParaRPr lang="en-GB" sz="2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Cyrl-BA" sz="2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Сликање</a:t>
                      </a:r>
                      <a:endParaRPr lang="en-GB" sz="2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Cyrl-BA" sz="2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en-GB" sz="2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594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Cyrl-BA" sz="2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10.</a:t>
                      </a:r>
                      <a:endParaRPr lang="en-GB" sz="2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Cyrl-BA" sz="2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Вајање</a:t>
                      </a:r>
                      <a:endParaRPr lang="en-GB" sz="2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Cyrl-BA" sz="2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en-GB" sz="2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594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Cyrl-BA" sz="2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11.</a:t>
                      </a:r>
                      <a:endParaRPr lang="en-GB" sz="2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Cyrl-BA" sz="2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Примијењена умјетност</a:t>
                      </a:r>
                      <a:endParaRPr lang="en-GB" sz="2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Cyrl-BA" sz="2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en-GB" sz="2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59459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Cyrl-BA" sz="2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УКУПНО</a:t>
                      </a:r>
                      <a:endParaRPr lang="en-GB" sz="2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Cyrl-BA" sz="2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180</a:t>
                      </a:r>
                      <a:endParaRPr lang="en-GB" sz="2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686077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7">
            <a:extLst>
              <a:ext uri="{FF2B5EF4-FFF2-40B4-BE49-F238E27FC236}">
                <a16:creationId xmlns:a16="http://schemas.microsoft.com/office/drawing/2014/main" xmlns="" id="{DFF2AC85-FAA0-4844-813F-83C04D7382E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07636" y="0"/>
            <a:ext cx="7281316" cy="6858000"/>
          </a:xfrm>
          <a:custGeom>
            <a:avLst/>
            <a:gdLst>
              <a:gd name="connsiteX0" fmla="*/ 361354 w 7281316"/>
              <a:gd name="connsiteY0" fmla="*/ 0 h 6858000"/>
              <a:gd name="connsiteX1" fmla="*/ 7281316 w 7281316"/>
              <a:gd name="connsiteY1" fmla="*/ 0 h 6858000"/>
              <a:gd name="connsiteX2" fmla="*/ 7281316 w 7281316"/>
              <a:gd name="connsiteY2" fmla="*/ 6858000 h 6858000"/>
              <a:gd name="connsiteX3" fmla="*/ 696735 w 7281316"/>
              <a:gd name="connsiteY3" fmla="*/ 6858000 h 6858000"/>
              <a:gd name="connsiteX4" fmla="*/ 690849 w 7281316"/>
              <a:gd name="connsiteY4" fmla="*/ 6842426 h 6858000"/>
              <a:gd name="connsiteX5" fmla="*/ 335637 w 7281316"/>
              <a:gd name="connsiteY5" fmla="*/ 9472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81316" h="6858000">
                <a:moveTo>
                  <a:pt x="361354" y="0"/>
                </a:moveTo>
                <a:lnTo>
                  <a:pt x="7281316" y="0"/>
                </a:lnTo>
                <a:lnTo>
                  <a:pt x="7281316" y="6858000"/>
                </a:lnTo>
                <a:lnTo>
                  <a:pt x="696735" y="6858000"/>
                </a:lnTo>
                <a:lnTo>
                  <a:pt x="690849" y="6842426"/>
                </a:lnTo>
                <a:cubicBezTo>
                  <a:pt x="-65870" y="4704140"/>
                  <a:pt x="-226206" y="2374054"/>
                  <a:pt x="335637" y="9472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9">
            <a:extLst>
              <a:ext uri="{FF2B5EF4-FFF2-40B4-BE49-F238E27FC236}">
                <a16:creationId xmlns:a16="http://schemas.microsoft.com/office/drawing/2014/main" xmlns="" id="{89CC0F1E-BAA2-47B1-8F83-7ECB9FD9E0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189558" y="0"/>
            <a:ext cx="6999394" cy="6858000"/>
          </a:xfrm>
          <a:custGeom>
            <a:avLst/>
            <a:gdLst>
              <a:gd name="connsiteX0" fmla="*/ 6999394 w 6999394"/>
              <a:gd name="connsiteY0" fmla="*/ 0 h 6858000"/>
              <a:gd name="connsiteX1" fmla="*/ 6999394 w 6999394"/>
              <a:gd name="connsiteY1" fmla="*/ 6858000 h 6858000"/>
              <a:gd name="connsiteX2" fmla="*/ 717029 w 6999394"/>
              <a:gd name="connsiteY2" fmla="*/ 6858000 h 6858000"/>
              <a:gd name="connsiteX3" fmla="*/ 623642 w 6999394"/>
              <a:gd name="connsiteY3" fmla="*/ 6599363 h 6858000"/>
              <a:gd name="connsiteX4" fmla="*/ 319533 w 6999394"/>
              <a:gd name="connsiteY4" fmla="*/ 193787 h 6858000"/>
              <a:gd name="connsiteX5" fmla="*/ 371685 w 6999394"/>
              <a:gd name="connsiteY5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99394" h="6858000">
                <a:moveTo>
                  <a:pt x="6999394" y="0"/>
                </a:moveTo>
                <a:lnTo>
                  <a:pt x="6999394" y="6858000"/>
                </a:lnTo>
                <a:lnTo>
                  <a:pt x="717029" y="6858000"/>
                </a:lnTo>
                <a:lnTo>
                  <a:pt x="623642" y="6599363"/>
                </a:lnTo>
                <a:cubicBezTo>
                  <a:pt x="-67685" y="4563346"/>
                  <a:pt x="-206622" y="2355719"/>
                  <a:pt x="319533" y="193787"/>
                </a:cubicBezTo>
                <a:lnTo>
                  <a:pt x="371685" y="1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  <a:alpha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Наставни</a:t>
            </a:r>
            <a:r>
              <a:rPr lang="en-US" sz="2400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план</a:t>
            </a:r>
            <a:r>
              <a:rPr lang="en-US" sz="2400" dirty="0" smtClean="0">
                <a:solidFill>
                  <a:schemeClr val="bg1"/>
                </a:solidFill>
                <a:latin typeface="Times New Roman"/>
                <a:cs typeface="Times New Roman"/>
              </a:rPr>
              <a:t> и </a:t>
            </a:r>
            <a:r>
              <a:rPr lang="en-US" sz="2400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програм</a:t>
            </a:r>
            <a:r>
              <a:rPr lang="en-US" sz="2400" dirty="0" smtClean="0">
                <a:solidFill>
                  <a:schemeClr val="bg1"/>
                </a:solidFill>
                <a:latin typeface="Times New Roman"/>
                <a:cs typeface="Times New Roman"/>
              </a:rPr>
              <a:t> </a:t>
            </a:r>
            <a:r>
              <a:rPr lang="en-US" sz="2400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за</a:t>
            </a:r>
            <a:r>
              <a:rPr lang="en-US" sz="2400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предметно</a:t>
            </a:r>
            <a:r>
              <a:rPr lang="en-US" sz="2400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подручје</a:t>
            </a:r>
            <a:r>
              <a:rPr lang="en-US" sz="2400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Говор</a:t>
            </a:r>
            <a:r>
              <a:rPr lang="en-US" sz="2400" dirty="0" smtClean="0">
                <a:solidFill>
                  <a:schemeClr val="bg1"/>
                </a:solidFill>
                <a:latin typeface="Times New Roman"/>
                <a:cs typeface="Times New Roman"/>
              </a:rPr>
              <a:t>, </a:t>
            </a:r>
            <a:r>
              <a:rPr lang="en-US" sz="2400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изражавање</a:t>
            </a:r>
            <a:r>
              <a:rPr lang="en-US" sz="2400" dirty="0" smtClean="0">
                <a:solidFill>
                  <a:schemeClr val="bg1"/>
                </a:solidFill>
                <a:latin typeface="Times New Roman"/>
                <a:cs typeface="Times New Roman"/>
              </a:rPr>
              <a:t> и </a:t>
            </a:r>
            <a:r>
              <a:rPr lang="en-US" sz="2400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стварање</a:t>
            </a:r>
            <a:r>
              <a:rPr lang="en-US" sz="2400" dirty="0" smtClean="0">
                <a:solidFill>
                  <a:schemeClr val="bg1"/>
                </a:solidFill>
                <a:latin typeface="Times New Roman"/>
                <a:cs typeface="Times New Roman"/>
              </a:rPr>
              <a:t>,</a:t>
            </a:r>
            <a:r>
              <a:rPr lang="sr-Cyrl-RS" sz="2400" dirty="0" smtClean="0">
                <a:solidFill>
                  <a:schemeClr val="bg1"/>
                </a:solidFill>
                <a:latin typeface="Times New Roman"/>
                <a:cs typeface="Times New Roman"/>
              </a:rPr>
              <a:t> садржи </a:t>
            </a:r>
            <a:r>
              <a:rPr lang="en-US" sz="2400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настав</a:t>
            </a:r>
            <a:r>
              <a:rPr lang="sr-Cyrl-RS" sz="2400" dirty="0" smtClean="0">
                <a:solidFill>
                  <a:schemeClr val="bg1"/>
                </a:solidFill>
                <a:latin typeface="Times New Roman"/>
                <a:cs typeface="Times New Roman"/>
              </a:rPr>
              <a:t>не</a:t>
            </a:r>
            <a:r>
              <a:rPr lang="en-US" sz="2400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тем</a:t>
            </a:r>
            <a:r>
              <a:rPr lang="sr-Cyrl-RS" sz="2400" dirty="0" smtClean="0">
                <a:solidFill>
                  <a:schemeClr val="bg1"/>
                </a:solidFill>
                <a:latin typeface="Times New Roman"/>
                <a:cs typeface="Times New Roman"/>
              </a:rPr>
              <a:t>е</a:t>
            </a:r>
            <a:r>
              <a:rPr lang="en-US" sz="2400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sr-Cyrl-RS" sz="2400" dirty="0" smtClean="0">
                <a:solidFill>
                  <a:schemeClr val="bg1"/>
                </a:solidFill>
                <a:latin typeface="Times New Roman"/>
                <a:cs typeface="Times New Roman"/>
              </a:rPr>
              <a:t>у оквиру којих су дефинисани исходи учења и програмски</a:t>
            </a:r>
            <a:r>
              <a:rPr lang="en-US" sz="2400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садржаји</a:t>
            </a:r>
            <a:r>
              <a:rPr lang="sr-Cyrl-RS" sz="2400" dirty="0" smtClean="0">
                <a:solidFill>
                  <a:schemeClr val="bg1"/>
                </a:solidFill>
                <a:latin typeface="Times New Roman"/>
                <a:cs typeface="Times New Roman"/>
              </a:rPr>
              <a:t>. </a:t>
            </a:r>
          </a:p>
          <a:p>
            <a:pPr algn="just"/>
            <a:endParaRPr lang="sr-Cyrl-RS" sz="2400" dirty="0" smtClean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algn="just"/>
            <a:r>
              <a:rPr lang="sr-Cyrl-RS" sz="2400" dirty="0" smtClean="0">
                <a:solidFill>
                  <a:schemeClr val="bg1"/>
                </a:solidFill>
                <a:latin typeface="Times New Roman"/>
                <a:cs typeface="Times New Roman"/>
              </a:rPr>
              <a:t>Иновирани програм предметног подручја Говор, изражавање и стварање, садржи 11 тема од којих се њих 7 односи  на садржаје српског језика (оквирно 130 сати) а 4 на садржаје из ликовне културе (оквирно 50 сати).</a:t>
            </a:r>
          </a:p>
          <a:p>
            <a:pPr algn="just"/>
            <a:r>
              <a:rPr lang="en-US" sz="2400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endParaRPr lang="sr-Cyrl-RS" sz="2400" dirty="0" smtClean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algn="just"/>
            <a:r>
              <a:rPr lang="en-US" sz="2400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За</a:t>
            </a:r>
            <a:r>
              <a:rPr lang="en-US" sz="2400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реализацију</a:t>
            </a:r>
            <a:r>
              <a:rPr lang="sr-Cyrl-RS" sz="2400" dirty="0" smtClean="0">
                <a:solidFill>
                  <a:schemeClr val="bg1"/>
                </a:solidFill>
                <a:latin typeface="Times New Roman"/>
                <a:cs typeface="Times New Roman"/>
              </a:rPr>
              <a:t> исхода и садржаја учења</a:t>
            </a:r>
            <a:r>
              <a:rPr lang="en-US" sz="2400" dirty="0" smtClean="0">
                <a:solidFill>
                  <a:schemeClr val="bg1"/>
                </a:solidFill>
                <a:latin typeface="Times New Roman"/>
                <a:cs typeface="Times New Roman"/>
              </a:rPr>
              <a:t>, </a:t>
            </a:r>
            <a:r>
              <a:rPr lang="en-US" sz="2400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наставник</a:t>
            </a:r>
            <a:r>
              <a:rPr lang="en-US" sz="2400" dirty="0" smtClean="0">
                <a:solidFill>
                  <a:schemeClr val="bg1"/>
                </a:solidFill>
                <a:latin typeface="Times New Roman"/>
                <a:cs typeface="Times New Roman"/>
              </a:rPr>
              <a:t> </a:t>
            </a:r>
            <a:r>
              <a:rPr lang="en-US" sz="2400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ће</a:t>
            </a:r>
            <a:r>
              <a:rPr lang="en-US" sz="2400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бирати</a:t>
            </a:r>
            <a:r>
              <a:rPr lang="en-US" sz="2400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адекватне</a:t>
            </a:r>
            <a:r>
              <a:rPr lang="en-US" sz="2400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методе</a:t>
            </a:r>
            <a:r>
              <a:rPr lang="en-US" sz="2400" dirty="0" smtClean="0">
                <a:solidFill>
                  <a:schemeClr val="bg1"/>
                </a:solidFill>
                <a:latin typeface="Times New Roman"/>
                <a:cs typeface="Times New Roman"/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технике</a:t>
            </a:r>
            <a:r>
              <a:rPr lang="en-US" sz="2400" dirty="0" smtClean="0">
                <a:solidFill>
                  <a:schemeClr val="bg1"/>
                </a:solidFill>
                <a:latin typeface="Times New Roman"/>
                <a:cs typeface="Times New Roman"/>
              </a:rPr>
              <a:t> и </a:t>
            </a:r>
            <a:r>
              <a:rPr lang="en-US" sz="2400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облике</a:t>
            </a:r>
            <a:r>
              <a:rPr lang="en-US" sz="2400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рада</a:t>
            </a:r>
            <a:r>
              <a:rPr lang="en-US" sz="2400" dirty="0" smtClean="0">
                <a:solidFill>
                  <a:schemeClr val="bg1"/>
                </a:solidFill>
                <a:latin typeface="Times New Roman"/>
                <a:cs typeface="Times New Roman"/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као</a:t>
            </a:r>
            <a:r>
              <a:rPr lang="en-US" sz="2400" dirty="0" smtClean="0">
                <a:solidFill>
                  <a:schemeClr val="bg1"/>
                </a:solidFill>
                <a:latin typeface="Times New Roman"/>
                <a:cs typeface="Times New Roman"/>
              </a:rPr>
              <a:t> и </a:t>
            </a:r>
            <a:r>
              <a:rPr lang="en-US" sz="2400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наставна</a:t>
            </a:r>
            <a:r>
              <a:rPr lang="en-US" sz="2400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средства</a:t>
            </a:r>
            <a:r>
              <a:rPr lang="en-US" sz="2400" dirty="0" smtClean="0">
                <a:solidFill>
                  <a:schemeClr val="bg1"/>
                </a:solidFill>
                <a:latin typeface="Times New Roman"/>
                <a:cs typeface="Times New Roman"/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уређаје</a:t>
            </a:r>
            <a:r>
              <a:rPr lang="en-US" sz="2400" dirty="0" smtClean="0">
                <a:solidFill>
                  <a:schemeClr val="bg1"/>
                </a:solidFill>
                <a:latin typeface="Times New Roman"/>
                <a:cs typeface="Times New Roman"/>
              </a:rPr>
              <a:t> и </a:t>
            </a:r>
            <a:r>
              <a:rPr lang="en-US" sz="2400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помагала</a:t>
            </a:r>
            <a:r>
              <a:rPr lang="en-US" sz="2400" dirty="0" smtClean="0">
                <a:solidFill>
                  <a:schemeClr val="bg1"/>
                </a:solidFill>
                <a:latin typeface="Times New Roman"/>
                <a:cs typeface="Times New Roman"/>
              </a:rPr>
              <a:t>.</a:t>
            </a:r>
            <a:endParaRPr lang="sr-Cyrl-RS" sz="2400" dirty="0" smtClean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7" name="Okvir za tekst 6">
            <a:extLst>
              <a:ext uri="{FF2B5EF4-FFF2-40B4-BE49-F238E27FC236}">
                <a16:creationId xmlns:a16="http://schemas.microsoft.com/office/drawing/2014/main" xmlns="" id="{CE0C11D3-3E6A-412C-92C4-DCB0BFB729B2}"/>
              </a:ext>
            </a:extLst>
          </p:cNvPr>
          <p:cNvSpPr txBox="1"/>
          <p:nvPr/>
        </p:nvSpPr>
        <p:spPr>
          <a:xfrm>
            <a:off x="459357" y="1480329"/>
            <a:ext cx="4353463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bs-Cyrl-BA" sz="3600" b="1" dirty="0">
                <a:solidFill>
                  <a:schemeClr val="bg1"/>
                </a:solidFill>
                <a:latin typeface="Times New Roman"/>
                <a:cs typeface="Times New Roman"/>
              </a:rPr>
              <a:t>ГОВОР, ИЗРАЖАВАЊЕ И СТВАРАЊЕ</a:t>
            </a:r>
            <a:endParaRPr lang="sr-Latn-RS" sz="3600" b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pic>
        <p:nvPicPr>
          <p:cNvPr id="10" name="Slika 10" descr="Slika na kojoj se nalazi osoba, zatvoreni prostor&#10;&#10;Opis je automatski generisan">
            <a:extLst>
              <a:ext uri="{FF2B5EF4-FFF2-40B4-BE49-F238E27FC236}">
                <a16:creationId xmlns:a16="http://schemas.microsoft.com/office/drawing/2014/main" xmlns="" id="{3C84007F-C459-4F73-8981-BA553E7D689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8355" y="3539901"/>
            <a:ext cx="3284906" cy="2110272"/>
          </a:xfrm>
          <a:prstGeom prst="rect">
            <a:avLst/>
          </a:prstGeom>
        </p:spPr>
      </p:pic>
      <p:sp>
        <p:nvSpPr>
          <p:cNvPr id="3" name="Okvir za tekst 2">
            <a:extLst>
              <a:ext uri="{FF2B5EF4-FFF2-40B4-BE49-F238E27FC236}">
                <a16:creationId xmlns:a16="http://schemas.microsoft.com/office/drawing/2014/main" xmlns="" id="{61644512-DCAB-4A0D-B28D-3555F73EB42D}"/>
              </a:ext>
            </a:extLst>
          </p:cNvPr>
          <p:cNvSpPr txBox="1"/>
          <p:nvPr/>
        </p:nvSpPr>
        <p:spPr>
          <a:xfrm>
            <a:off x="739900" y="591787"/>
            <a:ext cx="3893928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bs-Cyrl-BA" dirty="0">
                <a:solidFill>
                  <a:schemeClr val="bg1"/>
                </a:solidFill>
                <a:latin typeface="Times New Roman"/>
                <a:cs typeface="Times New Roman"/>
              </a:rPr>
              <a:t>НАСТАВНИ ПЛАН И ПРОГРАМ ЗА ПРЕДМЕТНО ПОДРУЧЈЕ:</a:t>
            </a:r>
            <a:endParaRPr lang="sr-Latn-RS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745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6B61520C-277F-4F46-B8E6-951EACB6F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315" y="5487867"/>
            <a:ext cx="5586553" cy="954762"/>
          </a:xfrm>
        </p:spPr>
        <p:txBody>
          <a:bodyPr anchor="ctr">
            <a:normAutofit/>
          </a:bodyPr>
          <a:lstStyle/>
          <a:p>
            <a:r>
              <a:rPr lang="bs-Cyrl-BA" sz="24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/>
                <a:ea typeface="+mj-lt"/>
                <a:cs typeface="Times New Roman"/>
              </a:rPr>
              <a:t> </a:t>
            </a:r>
            <a:r>
              <a:rPr lang="sr-Latn-RS" sz="24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/>
                <a:ea typeface="+mj-lt"/>
                <a:cs typeface="Times New Roman"/>
              </a:rPr>
              <a:t> </a:t>
            </a:r>
            <a:endParaRPr lang="sr-Latn-RS" sz="2400" dirty="0">
              <a:solidFill>
                <a:schemeClr val="accent4">
                  <a:lumMod val="60000"/>
                  <a:lumOff val="40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5" name="Freeform: Shape 7">
            <a:extLst>
              <a:ext uri="{FF2B5EF4-FFF2-40B4-BE49-F238E27FC236}">
                <a16:creationId xmlns:a16="http://schemas.microsoft.com/office/drawing/2014/main" xmlns="" id="{DFF2AC85-FAA0-4844-813F-83C04D7382E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07636" y="0"/>
            <a:ext cx="7281316" cy="6858000"/>
          </a:xfrm>
          <a:custGeom>
            <a:avLst/>
            <a:gdLst>
              <a:gd name="connsiteX0" fmla="*/ 361354 w 7281316"/>
              <a:gd name="connsiteY0" fmla="*/ 0 h 6858000"/>
              <a:gd name="connsiteX1" fmla="*/ 7281316 w 7281316"/>
              <a:gd name="connsiteY1" fmla="*/ 0 h 6858000"/>
              <a:gd name="connsiteX2" fmla="*/ 7281316 w 7281316"/>
              <a:gd name="connsiteY2" fmla="*/ 6858000 h 6858000"/>
              <a:gd name="connsiteX3" fmla="*/ 696735 w 7281316"/>
              <a:gd name="connsiteY3" fmla="*/ 6858000 h 6858000"/>
              <a:gd name="connsiteX4" fmla="*/ 690849 w 7281316"/>
              <a:gd name="connsiteY4" fmla="*/ 6842426 h 6858000"/>
              <a:gd name="connsiteX5" fmla="*/ 335637 w 7281316"/>
              <a:gd name="connsiteY5" fmla="*/ 9472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81316" h="6858000">
                <a:moveTo>
                  <a:pt x="361354" y="0"/>
                </a:moveTo>
                <a:lnTo>
                  <a:pt x="7281316" y="0"/>
                </a:lnTo>
                <a:lnTo>
                  <a:pt x="7281316" y="6858000"/>
                </a:lnTo>
                <a:lnTo>
                  <a:pt x="696735" y="6858000"/>
                </a:lnTo>
                <a:lnTo>
                  <a:pt x="690849" y="6842426"/>
                </a:lnTo>
                <a:cubicBezTo>
                  <a:pt x="-65870" y="4704140"/>
                  <a:pt x="-226206" y="2374054"/>
                  <a:pt x="335637" y="9472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9">
            <a:extLst>
              <a:ext uri="{FF2B5EF4-FFF2-40B4-BE49-F238E27FC236}">
                <a16:creationId xmlns:a16="http://schemas.microsoft.com/office/drawing/2014/main" xmlns="" id="{89CC0F1E-BAA2-47B1-8F83-7ECB9FD9E0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189558" y="0"/>
            <a:ext cx="6999394" cy="6858000"/>
          </a:xfrm>
          <a:custGeom>
            <a:avLst/>
            <a:gdLst>
              <a:gd name="connsiteX0" fmla="*/ 6999394 w 6999394"/>
              <a:gd name="connsiteY0" fmla="*/ 0 h 6858000"/>
              <a:gd name="connsiteX1" fmla="*/ 6999394 w 6999394"/>
              <a:gd name="connsiteY1" fmla="*/ 6858000 h 6858000"/>
              <a:gd name="connsiteX2" fmla="*/ 717029 w 6999394"/>
              <a:gd name="connsiteY2" fmla="*/ 6858000 h 6858000"/>
              <a:gd name="connsiteX3" fmla="*/ 623642 w 6999394"/>
              <a:gd name="connsiteY3" fmla="*/ 6599363 h 6858000"/>
              <a:gd name="connsiteX4" fmla="*/ 319533 w 6999394"/>
              <a:gd name="connsiteY4" fmla="*/ 193787 h 6858000"/>
              <a:gd name="connsiteX5" fmla="*/ 371685 w 6999394"/>
              <a:gd name="connsiteY5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99394" h="6858000">
                <a:moveTo>
                  <a:pt x="6999394" y="0"/>
                </a:moveTo>
                <a:lnTo>
                  <a:pt x="6999394" y="6858000"/>
                </a:lnTo>
                <a:lnTo>
                  <a:pt x="717029" y="6858000"/>
                </a:lnTo>
                <a:lnTo>
                  <a:pt x="623642" y="6599363"/>
                </a:lnTo>
                <a:cubicBezTo>
                  <a:pt x="-67685" y="4563346"/>
                  <a:pt x="-206622" y="2355719"/>
                  <a:pt x="319533" y="193787"/>
                </a:cubicBezTo>
                <a:lnTo>
                  <a:pt x="371685" y="1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sr-Cyrl-BA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Предметно подручје </a:t>
            </a:r>
            <a:r>
              <a:rPr lang="sr-Cyrl-BA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Говор, изражавање и стварање </a:t>
            </a:r>
            <a:r>
              <a:rPr lang="sr-Cyrl-BA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омогућава остваривање потребе ученика да у складу са индивидуалним могућностима и способостима савлада читање и писање како би се на вишем нивоу споразумијевао са околином, упознавао свијет око себе и сигурније се сналазио у њему.</a:t>
            </a:r>
          </a:p>
          <a:p>
            <a:pPr algn="just"/>
            <a:r>
              <a:rPr lang="sr-Cyrl-BA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sr-Cyrl-BA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Користећи штампана слова првог писма ученика, у складу са његовим индивидуалним могућностима и способостима, треба оспособити да самостално повезује слова и ријечи, ријечи и реченице, у складу са правописним нормама, тако да учећи читање развија и осјећај за језик.</a:t>
            </a:r>
          </a:p>
          <a:p>
            <a:pPr algn="just"/>
            <a:endParaRPr lang="sr-Cyrl-BA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sr-Cyrl-BA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Предметно подручје </a:t>
            </a:r>
            <a:r>
              <a:rPr lang="sr-Cyrl-BA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Говор, изражавање и стварање</a:t>
            </a:r>
            <a:r>
              <a:rPr lang="sr-Cyrl-BA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нуди и садржаје цртања, сликања, вајања и примијењене умјетности који омогућавају богаћење личности ученика, кроз исказивање емоција и маште, испољавање слободног стваралаштва, као и развијања естетских вриједности.</a:t>
            </a:r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kvir za tekst 10">
            <a:extLst>
              <a:ext uri="{FF2B5EF4-FFF2-40B4-BE49-F238E27FC236}">
                <a16:creationId xmlns:a16="http://schemas.microsoft.com/office/drawing/2014/main" xmlns="" id="{00E13202-34EC-4A20-9477-611C1D476617}"/>
              </a:ext>
            </a:extLst>
          </p:cNvPr>
          <p:cNvSpPr txBox="1"/>
          <p:nvPr/>
        </p:nvSpPr>
        <p:spPr>
          <a:xfrm>
            <a:off x="617070" y="482604"/>
            <a:ext cx="3893928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bs-Cyrl-BA" dirty="0">
                <a:solidFill>
                  <a:schemeClr val="bg1"/>
                </a:solidFill>
                <a:latin typeface="Times New Roman"/>
                <a:cs typeface="Times New Roman"/>
              </a:rPr>
              <a:t>НАСТАВНИ ПЛАН И ПРОГРАМ ЗА ПРЕДМЕТНО ПОДРУЧЈЕ:</a:t>
            </a:r>
            <a:endParaRPr lang="sr-Latn-RS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13" name="Okvir za tekst 12">
            <a:extLst>
              <a:ext uri="{FF2B5EF4-FFF2-40B4-BE49-F238E27FC236}">
                <a16:creationId xmlns:a16="http://schemas.microsoft.com/office/drawing/2014/main" xmlns="" id="{F1500324-FFB2-4797-86BA-A9A2D359E87A}"/>
              </a:ext>
            </a:extLst>
          </p:cNvPr>
          <p:cNvSpPr txBox="1"/>
          <p:nvPr/>
        </p:nvSpPr>
        <p:spPr>
          <a:xfrm>
            <a:off x="459357" y="1480329"/>
            <a:ext cx="4353463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bs-Cyrl-BA" sz="3600" b="1" dirty="0">
                <a:solidFill>
                  <a:schemeClr val="bg1"/>
                </a:solidFill>
                <a:latin typeface="Times New Roman"/>
                <a:cs typeface="Times New Roman"/>
              </a:rPr>
              <a:t>ГОВОР, ИЗРАЖАВАЊЕ И СТВАРАЊЕ</a:t>
            </a:r>
            <a:endParaRPr lang="sr-Latn-RS" sz="3600" b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pic>
        <p:nvPicPr>
          <p:cNvPr id="15" name="Slika 10" descr="Slika na kojoj se nalazi osoba, zatvoreni prostor&#10;&#10;Opis je automatski generisan">
            <a:extLst>
              <a:ext uri="{FF2B5EF4-FFF2-40B4-BE49-F238E27FC236}">
                <a16:creationId xmlns:a16="http://schemas.microsoft.com/office/drawing/2014/main" xmlns="" id="{08DD5A1C-D8D1-486B-BFE3-469A1754F1E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7154" y="3539901"/>
            <a:ext cx="3476107" cy="2233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7962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6B61520C-277F-4F46-B8E6-951EACB6F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315" y="5487867"/>
            <a:ext cx="5586553" cy="954762"/>
          </a:xfrm>
        </p:spPr>
        <p:txBody>
          <a:bodyPr anchor="ctr">
            <a:normAutofit/>
          </a:bodyPr>
          <a:lstStyle/>
          <a:p>
            <a:r>
              <a:rPr lang="bs-Cyrl-BA" sz="2400" dirty="0">
                <a:solidFill>
                  <a:schemeClr val="bg1"/>
                </a:solidFill>
                <a:latin typeface="Times New Roman"/>
                <a:ea typeface="+mj-lt"/>
                <a:cs typeface="Times New Roman"/>
              </a:rPr>
              <a:t> </a:t>
            </a:r>
            <a:r>
              <a:rPr lang="sr-Latn-RS" sz="2400" dirty="0">
                <a:solidFill>
                  <a:schemeClr val="bg1"/>
                </a:solidFill>
                <a:latin typeface="Times New Roman"/>
                <a:ea typeface="+mj-lt"/>
                <a:cs typeface="Times New Roman"/>
              </a:rPr>
              <a:t> </a:t>
            </a:r>
            <a:endParaRPr lang="sr-Latn-RS" sz="24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r>
              <a:rPr lang="bs-Cyrl-BA" sz="2400" dirty="0">
                <a:solidFill>
                  <a:schemeClr val="bg1"/>
                </a:solidFill>
                <a:latin typeface="Times New Roman"/>
                <a:ea typeface="+mj-lt"/>
                <a:cs typeface="Times New Roman"/>
              </a:rPr>
              <a:t>(5 сати седмично, 180 сати годишње)</a:t>
            </a:r>
            <a:endParaRPr lang="sr-Latn-RS" sz="24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5" name="Freeform: Shape 7">
            <a:extLst>
              <a:ext uri="{FF2B5EF4-FFF2-40B4-BE49-F238E27FC236}">
                <a16:creationId xmlns:a16="http://schemas.microsoft.com/office/drawing/2014/main" xmlns="" id="{DFF2AC85-FAA0-4844-813F-83C04D7382E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07636" y="0"/>
            <a:ext cx="7281316" cy="6858000"/>
          </a:xfrm>
          <a:custGeom>
            <a:avLst/>
            <a:gdLst>
              <a:gd name="connsiteX0" fmla="*/ 361354 w 7281316"/>
              <a:gd name="connsiteY0" fmla="*/ 0 h 6858000"/>
              <a:gd name="connsiteX1" fmla="*/ 7281316 w 7281316"/>
              <a:gd name="connsiteY1" fmla="*/ 0 h 6858000"/>
              <a:gd name="connsiteX2" fmla="*/ 7281316 w 7281316"/>
              <a:gd name="connsiteY2" fmla="*/ 6858000 h 6858000"/>
              <a:gd name="connsiteX3" fmla="*/ 696735 w 7281316"/>
              <a:gd name="connsiteY3" fmla="*/ 6858000 h 6858000"/>
              <a:gd name="connsiteX4" fmla="*/ 690849 w 7281316"/>
              <a:gd name="connsiteY4" fmla="*/ 6842426 h 6858000"/>
              <a:gd name="connsiteX5" fmla="*/ 335637 w 7281316"/>
              <a:gd name="connsiteY5" fmla="*/ 9472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81316" h="6858000">
                <a:moveTo>
                  <a:pt x="361354" y="0"/>
                </a:moveTo>
                <a:lnTo>
                  <a:pt x="7281316" y="0"/>
                </a:lnTo>
                <a:lnTo>
                  <a:pt x="7281316" y="6858000"/>
                </a:lnTo>
                <a:lnTo>
                  <a:pt x="696735" y="6858000"/>
                </a:lnTo>
                <a:lnTo>
                  <a:pt x="690849" y="6842426"/>
                </a:lnTo>
                <a:cubicBezTo>
                  <a:pt x="-65870" y="4704140"/>
                  <a:pt x="-226206" y="2374054"/>
                  <a:pt x="335637" y="9472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9">
            <a:extLst>
              <a:ext uri="{FF2B5EF4-FFF2-40B4-BE49-F238E27FC236}">
                <a16:creationId xmlns:a16="http://schemas.microsoft.com/office/drawing/2014/main" xmlns="" id="{89CC0F1E-BAA2-47B1-8F83-7ECB9FD9E0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189558" y="0"/>
            <a:ext cx="6999394" cy="6858000"/>
          </a:xfrm>
          <a:custGeom>
            <a:avLst/>
            <a:gdLst>
              <a:gd name="connsiteX0" fmla="*/ 6999394 w 6999394"/>
              <a:gd name="connsiteY0" fmla="*/ 0 h 6858000"/>
              <a:gd name="connsiteX1" fmla="*/ 6999394 w 6999394"/>
              <a:gd name="connsiteY1" fmla="*/ 6858000 h 6858000"/>
              <a:gd name="connsiteX2" fmla="*/ 717029 w 6999394"/>
              <a:gd name="connsiteY2" fmla="*/ 6858000 h 6858000"/>
              <a:gd name="connsiteX3" fmla="*/ 623642 w 6999394"/>
              <a:gd name="connsiteY3" fmla="*/ 6599363 h 6858000"/>
              <a:gd name="connsiteX4" fmla="*/ 319533 w 6999394"/>
              <a:gd name="connsiteY4" fmla="*/ 193787 h 6858000"/>
              <a:gd name="connsiteX5" fmla="*/ 371685 w 6999394"/>
              <a:gd name="connsiteY5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99394" h="6858000">
                <a:moveTo>
                  <a:pt x="6999394" y="0"/>
                </a:moveTo>
                <a:lnTo>
                  <a:pt x="6999394" y="6858000"/>
                </a:lnTo>
                <a:lnTo>
                  <a:pt x="717029" y="6858000"/>
                </a:lnTo>
                <a:lnTo>
                  <a:pt x="623642" y="6599363"/>
                </a:lnTo>
                <a:cubicBezTo>
                  <a:pt x="-67685" y="4563346"/>
                  <a:pt x="-206622" y="2355719"/>
                  <a:pt x="319533" y="193787"/>
                </a:cubicBezTo>
                <a:lnTo>
                  <a:pt x="371685" y="1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kvir za tekst 6">
            <a:extLst>
              <a:ext uri="{FF2B5EF4-FFF2-40B4-BE49-F238E27FC236}">
                <a16:creationId xmlns:a16="http://schemas.microsoft.com/office/drawing/2014/main" xmlns="" id="{CE0C11D3-3E6A-412C-92C4-DCB0BFB729B2}"/>
              </a:ext>
            </a:extLst>
          </p:cNvPr>
          <p:cNvSpPr txBox="1"/>
          <p:nvPr/>
        </p:nvSpPr>
        <p:spPr>
          <a:xfrm>
            <a:off x="545621" y="1264668"/>
            <a:ext cx="4353463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bs-Cyrl-BA" sz="3600" b="1" dirty="0">
                <a:solidFill>
                  <a:schemeClr val="bg1"/>
                </a:solidFill>
                <a:latin typeface="Times New Roman"/>
                <a:cs typeface="Times New Roman"/>
              </a:rPr>
              <a:t>СПОРТ, РИТМИКА И МУЗИКА</a:t>
            </a:r>
          </a:p>
        </p:txBody>
      </p:sp>
      <p:pic>
        <p:nvPicPr>
          <p:cNvPr id="3" name="Slika 8" descr="Slika na kojoj se nalazi trava, osoba, dete, malo&#10;&#10;Opis je automatski generisan">
            <a:extLst>
              <a:ext uri="{FF2B5EF4-FFF2-40B4-BE49-F238E27FC236}">
                <a16:creationId xmlns:a16="http://schemas.microsoft.com/office/drawing/2014/main" xmlns="" id="{6954F297-26AC-47C8-BA89-5CE9AF18EB5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3083" y="3367184"/>
            <a:ext cx="3165748" cy="2160158"/>
          </a:xfrm>
          <a:prstGeom prst="rect">
            <a:avLst/>
          </a:prstGeom>
        </p:spPr>
      </p:pic>
      <p:sp>
        <p:nvSpPr>
          <p:cNvPr id="10" name="Okvir za tekst 9">
            <a:extLst>
              <a:ext uri="{FF2B5EF4-FFF2-40B4-BE49-F238E27FC236}">
                <a16:creationId xmlns:a16="http://schemas.microsoft.com/office/drawing/2014/main" xmlns="" id="{53D09345-A99D-426C-AA5C-C4E993DAF50A}"/>
              </a:ext>
            </a:extLst>
          </p:cNvPr>
          <p:cNvSpPr txBox="1"/>
          <p:nvPr/>
        </p:nvSpPr>
        <p:spPr>
          <a:xfrm>
            <a:off x="685309" y="605435"/>
            <a:ext cx="3893928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bs-Cyrl-BA" dirty="0">
                <a:solidFill>
                  <a:schemeClr val="bg1"/>
                </a:solidFill>
                <a:latin typeface="Times New Roman"/>
                <a:cs typeface="Times New Roman"/>
              </a:rPr>
              <a:t>НАСТАВНИ ПЛАН И ПРОГРАМ ЗА ПРЕДМЕТНО ПОДРУЧЈЕ</a:t>
            </a:r>
            <a:r>
              <a:rPr lang="bs-Cyrl-BA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:</a:t>
            </a:r>
            <a:endParaRPr lang="sr-Latn-RS" dirty="0">
              <a:solidFill>
                <a:schemeClr val="accent4">
                  <a:lumMod val="60000"/>
                  <a:lumOff val="40000"/>
                </a:schemeClr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5431808" y="313899"/>
          <a:ext cx="6523630" cy="6228166"/>
        </p:xfrm>
        <a:graphic>
          <a:graphicData uri="http://schemas.openxmlformats.org/drawingml/2006/table">
            <a:tbl>
              <a:tblPr/>
              <a:tblGrid>
                <a:gridCol w="791570"/>
                <a:gridCol w="4231336"/>
                <a:gridCol w="1500724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bs-Cyrl-BA" sz="2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Редни број</a:t>
                      </a:r>
                      <a:endParaRPr lang="en-GB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bs-Cyrl-BA" sz="2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Садржаји програма</a:t>
                      </a:r>
                      <a:endParaRPr lang="en-GB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bs-Cyrl-BA" sz="2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Оквирни број сати</a:t>
                      </a:r>
                      <a:endParaRPr lang="en-GB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Cyrl-BA" sz="2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</a:t>
                      </a:r>
                      <a:endParaRPr lang="en-GB" sz="2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Cyrl-BA" sz="2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Праћење раста и развоја </a:t>
                      </a:r>
                      <a:endParaRPr lang="en-GB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Cyrl-BA" sz="2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en-GB" sz="2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6137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Cyrl-BA" sz="2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</a:t>
                      </a:r>
                      <a:endParaRPr lang="en-GB" sz="2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bs-Cyrl-BA" sz="2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Природни облици кретања и превентивно корективно вјежбање</a:t>
                      </a:r>
                      <a:endParaRPr lang="en-GB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Cyrl-BA" sz="2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en-GB" sz="2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644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Cyrl-BA" sz="2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3.</a:t>
                      </a:r>
                      <a:endParaRPr lang="en-GB" sz="2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bs-Cyrl-BA" sz="2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Елементарне игре и превентивно корективно вјежбање</a:t>
                      </a:r>
                      <a:endParaRPr lang="en-GB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Cyrl-BA" sz="2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en-GB" sz="2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8507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Cyrl-BA" sz="2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4.</a:t>
                      </a:r>
                      <a:endParaRPr lang="en-GB" sz="2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bs-Cyrl-BA" sz="2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Базичне спортске активности из гимнастике и превентивно корективно вјежбање</a:t>
                      </a:r>
                      <a:endParaRPr lang="en-GB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Cyrl-BA" sz="2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  <a:endParaRPr lang="en-GB" sz="2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7415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Cyrl-BA" sz="2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5.</a:t>
                      </a:r>
                      <a:endParaRPr lang="en-GB" sz="2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bs-Cyrl-BA" sz="2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Базичне спортске активности из атлетике и превентивно корективно вјежбање</a:t>
                      </a:r>
                      <a:endParaRPr lang="en-GB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Cyrl-BA" sz="2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  <a:endParaRPr lang="en-GB" sz="2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Cyrl-BA" sz="2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6.</a:t>
                      </a:r>
                      <a:endParaRPr lang="en-GB" sz="2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Cyrl-BA" sz="2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Игре на отвореном</a:t>
                      </a:r>
                      <a:endParaRPr lang="en-GB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Cyrl-BA" sz="2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en-GB" sz="2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974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Cyrl-BA" sz="2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7.</a:t>
                      </a:r>
                      <a:endParaRPr lang="en-GB" sz="2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Cyrl-BA" sz="20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Ритмика и плесови </a:t>
                      </a:r>
                      <a:endParaRPr lang="en-GB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Cyrl-BA" sz="2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en-GB" sz="2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532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Cyrl-BA" sz="2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8.</a:t>
                      </a:r>
                      <a:endParaRPr lang="en-GB" sz="2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bs-Cyrl-BA" sz="2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Музичко извођење: пјевање, свирање, говор, покрет </a:t>
                      </a:r>
                      <a:endParaRPr lang="en-GB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bs-Cyrl-BA" sz="2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en-GB" sz="2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Cyrl-BA" sz="2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9.</a:t>
                      </a:r>
                      <a:endParaRPr lang="en-GB" sz="2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bs-Cyrl-BA" sz="2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Слушање музике</a:t>
                      </a:r>
                      <a:endParaRPr lang="en-GB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bs-Cyrl-BA" sz="2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en-GB" sz="2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Cyrl-BA" sz="2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10.</a:t>
                      </a:r>
                      <a:endParaRPr lang="en-GB" sz="2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bs-Cyrl-BA" sz="2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Музичко стваралаштво</a:t>
                      </a:r>
                      <a:endParaRPr lang="en-GB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bs-Cyrl-BA" sz="2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en-GB" sz="2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bs-Cyrl-BA" sz="20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bs-Cyrl-BA" sz="2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УКУПНО:</a:t>
                      </a:r>
                      <a:endParaRPr lang="en-GB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bs-Cyrl-BA" sz="2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180</a:t>
                      </a:r>
                      <a:endParaRPr lang="en-GB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088514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6B61520C-277F-4F46-B8E6-951EACB6F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315" y="5487867"/>
            <a:ext cx="5586553" cy="954762"/>
          </a:xfrm>
        </p:spPr>
        <p:txBody>
          <a:bodyPr anchor="ctr">
            <a:normAutofit/>
          </a:bodyPr>
          <a:lstStyle/>
          <a:p>
            <a:r>
              <a:rPr lang="bs-Cyrl-BA" sz="2400" dirty="0">
                <a:latin typeface="Times New Roman"/>
                <a:ea typeface="+mj-lt"/>
                <a:cs typeface="Times New Roman"/>
              </a:rPr>
              <a:t> </a:t>
            </a:r>
            <a:r>
              <a:rPr lang="sr-Latn-RS" sz="2400" dirty="0">
                <a:latin typeface="Times New Roman"/>
                <a:ea typeface="+mj-lt"/>
                <a:cs typeface="Times New Roman"/>
              </a:rPr>
              <a:t> </a:t>
            </a:r>
            <a:endParaRPr lang="sr-Latn-RS" sz="2400" dirty="0">
              <a:latin typeface="Times New Roman"/>
              <a:cs typeface="Times New Roman"/>
            </a:endParaRPr>
          </a:p>
        </p:txBody>
      </p:sp>
      <p:sp>
        <p:nvSpPr>
          <p:cNvPr id="5" name="Freeform: Shape 7">
            <a:extLst>
              <a:ext uri="{FF2B5EF4-FFF2-40B4-BE49-F238E27FC236}">
                <a16:creationId xmlns:a16="http://schemas.microsoft.com/office/drawing/2014/main" xmlns="" id="{DFF2AC85-FAA0-4844-813F-83C04D7382E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07636" y="0"/>
            <a:ext cx="7281316" cy="6858000"/>
          </a:xfrm>
          <a:custGeom>
            <a:avLst/>
            <a:gdLst>
              <a:gd name="connsiteX0" fmla="*/ 361354 w 7281316"/>
              <a:gd name="connsiteY0" fmla="*/ 0 h 6858000"/>
              <a:gd name="connsiteX1" fmla="*/ 7281316 w 7281316"/>
              <a:gd name="connsiteY1" fmla="*/ 0 h 6858000"/>
              <a:gd name="connsiteX2" fmla="*/ 7281316 w 7281316"/>
              <a:gd name="connsiteY2" fmla="*/ 6858000 h 6858000"/>
              <a:gd name="connsiteX3" fmla="*/ 696735 w 7281316"/>
              <a:gd name="connsiteY3" fmla="*/ 6858000 h 6858000"/>
              <a:gd name="connsiteX4" fmla="*/ 690849 w 7281316"/>
              <a:gd name="connsiteY4" fmla="*/ 6842426 h 6858000"/>
              <a:gd name="connsiteX5" fmla="*/ 335637 w 7281316"/>
              <a:gd name="connsiteY5" fmla="*/ 9472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81316" h="6858000">
                <a:moveTo>
                  <a:pt x="361354" y="0"/>
                </a:moveTo>
                <a:lnTo>
                  <a:pt x="7281316" y="0"/>
                </a:lnTo>
                <a:lnTo>
                  <a:pt x="7281316" y="6858000"/>
                </a:lnTo>
                <a:lnTo>
                  <a:pt x="696735" y="6858000"/>
                </a:lnTo>
                <a:lnTo>
                  <a:pt x="690849" y="6842426"/>
                </a:lnTo>
                <a:cubicBezTo>
                  <a:pt x="-65870" y="4704140"/>
                  <a:pt x="-226206" y="2374054"/>
                  <a:pt x="335637" y="9472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9">
            <a:extLst>
              <a:ext uri="{FF2B5EF4-FFF2-40B4-BE49-F238E27FC236}">
                <a16:creationId xmlns:a16="http://schemas.microsoft.com/office/drawing/2014/main" xmlns="" id="{89CC0F1E-BAA2-47B1-8F83-7ECB9FD9E0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189558" y="0"/>
            <a:ext cx="6999394" cy="6858000"/>
          </a:xfrm>
          <a:custGeom>
            <a:avLst/>
            <a:gdLst>
              <a:gd name="connsiteX0" fmla="*/ 6999394 w 6999394"/>
              <a:gd name="connsiteY0" fmla="*/ 0 h 6858000"/>
              <a:gd name="connsiteX1" fmla="*/ 6999394 w 6999394"/>
              <a:gd name="connsiteY1" fmla="*/ 6858000 h 6858000"/>
              <a:gd name="connsiteX2" fmla="*/ 717029 w 6999394"/>
              <a:gd name="connsiteY2" fmla="*/ 6858000 h 6858000"/>
              <a:gd name="connsiteX3" fmla="*/ 623642 w 6999394"/>
              <a:gd name="connsiteY3" fmla="*/ 6599363 h 6858000"/>
              <a:gd name="connsiteX4" fmla="*/ 319533 w 6999394"/>
              <a:gd name="connsiteY4" fmla="*/ 193787 h 6858000"/>
              <a:gd name="connsiteX5" fmla="*/ 371685 w 6999394"/>
              <a:gd name="connsiteY5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99394" h="6858000">
                <a:moveTo>
                  <a:pt x="6999394" y="0"/>
                </a:moveTo>
                <a:lnTo>
                  <a:pt x="6999394" y="6858000"/>
                </a:lnTo>
                <a:lnTo>
                  <a:pt x="717029" y="6858000"/>
                </a:lnTo>
                <a:lnTo>
                  <a:pt x="623642" y="6599363"/>
                </a:lnTo>
                <a:cubicBezTo>
                  <a:pt x="-67685" y="4563346"/>
                  <a:pt x="-206622" y="2355719"/>
                  <a:pt x="319533" y="193787"/>
                </a:cubicBezTo>
                <a:lnTo>
                  <a:pt x="371685" y="1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  <a:alpha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sr-Cyrl-BA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Предметно подручје </a:t>
            </a:r>
            <a:r>
              <a:rPr lang="sr-Cyrl-BA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Спорт, ритмика и музика</a:t>
            </a:r>
            <a:r>
              <a:rPr lang="sr-Cyrl-BA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омогућава остваривање природне потребе дјетета за кретањем, игром као начином изражавања али и стварања, за социјализацијом и доказивањем својих физичких и умних домета. </a:t>
            </a:r>
          </a:p>
          <a:p>
            <a:pPr algn="just"/>
            <a:endParaRPr lang="sr-Cyrl-BA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sr-Cyrl-BA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Неопходно је пружити прилику сваком ученику да испољи своју индивидуалност.</a:t>
            </a:r>
          </a:p>
          <a:p>
            <a:pPr algn="just"/>
            <a:endParaRPr lang="sr-Cyrl-BA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sr-Cyrl-BA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Иновирани програм предметног подручја Спорт, ритмика и музика садржи 10 тема од којих се њих 7 односе на садржаје физичког и здравственог васпитања (оквирно 120 сати) а 3 на садржаје музичке културе (оквирно 60 сати).</a:t>
            </a:r>
          </a:p>
          <a:p>
            <a:pPr algn="just"/>
            <a:r>
              <a:rPr lang="sr-Cyrl-BA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sr-Cyrl-BA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Уз добро и квалитетно осмишљене активности у области Спорта, ритмике и музике код ученика се успјешно развија способност изражавања гласом или тијелом, инструментима и реквизитима, упознају се вриједна дјела музичке умјетности, развија тијело и дух. </a:t>
            </a:r>
          </a:p>
        </p:txBody>
      </p:sp>
      <p:pic>
        <p:nvPicPr>
          <p:cNvPr id="8" name="Slika 8" descr="Slika na kojoj se nalazi osoba, devojka, zatvoreni prostor, dete&#10;&#10;Opis je automatski generisan">
            <a:extLst>
              <a:ext uri="{FF2B5EF4-FFF2-40B4-BE49-F238E27FC236}">
                <a16:creationId xmlns:a16="http://schemas.microsoft.com/office/drawing/2014/main" xmlns="" id="{7FA8F79C-FEB1-499D-9736-0CE67310BE0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796" y="3397219"/>
            <a:ext cx="3309840" cy="2505294"/>
          </a:xfrm>
          <a:prstGeom prst="rect">
            <a:avLst/>
          </a:prstGeom>
        </p:spPr>
      </p:pic>
      <p:sp>
        <p:nvSpPr>
          <p:cNvPr id="10" name="Okvir za tekst 9">
            <a:extLst>
              <a:ext uri="{FF2B5EF4-FFF2-40B4-BE49-F238E27FC236}">
                <a16:creationId xmlns:a16="http://schemas.microsoft.com/office/drawing/2014/main" xmlns="" id="{5A05BA03-E464-403F-925A-F31D740518B8}"/>
              </a:ext>
            </a:extLst>
          </p:cNvPr>
          <p:cNvSpPr txBox="1"/>
          <p:nvPr/>
        </p:nvSpPr>
        <p:spPr>
          <a:xfrm>
            <a:off x="658013" y="605435"/>
            <a:ext cx="3893928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bs-Cyrl-BA" dirty="0">
                <a:solidFill>
                  <a:schemeClr val="bg1"/>
                </a:solidFill>
                <a:latin typeface="Times New Roman"/>
                <a:cs typeface="Times New Roman"/>
              </a:rPr>
              <a:t>НАСТАВНИ ПЛАН И ПРОГРАМ ЗА ПРЕДМЕТНО ПОДРУЧЈЕ</a:t>
            </a:r>
            <a:r>
              <a:rPr lang="bs-Cyrl-BA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:</a:t>
            </a:r>
            <a:endParaRPr lang="sr-Latn-RS" dirty="0">
              <a:solidFill>
                <a:schemeClr val="accent4">
                  <a:lumMod val="60000"/>
                  <a:lumOff val="40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12" name="Okvir za tekst 11">
            <a:extLst>
              <a:ext uri="{FF2B5EF4-FFF2-40B4-BE49-F238E27FC236}">
                <a16:creationId xmlns:a16="http://schemas.microsoft.com/office/drawing/2014/main" xmlns="" id="{753A6FD5-415B-4BA0-B3DC-F6CDAB2EFA81}"/>
              </a:ext>
            </a:extLst>
          </p:cNvPr>
          <p:cNvSpPr txBox="1"/>
          <p:nvPr/>
        </p:nvSpPr>
        <p:spPr>
          <a:xfrm>
            <a:off x="545621" y="1264668"/>
            <a:ext cx="4353463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bs-Cyrl-BA" sz="3600" b="1" dirty="0">
                <a:solidFill>
                  <a:schemeClr val="bg1"/>
                </a:solidFill>
                <a:latin typeface="Times New Roman"/>
                <a:cs typeface="Times New Roman"/>
              </a:rPr>
              <a:t>СПОРТ, РИТМИКА И МУЗИКА</a:t>
            </a:r>
          </a:p>
        </p:txBody>
      </p:sp>
    </p:spTree>
    <p:extLst>
      <p:ext uri="{BB962C8B-B14F-4D97-AF65-F5344CB8AC3E}">
        <p14:creationId xmlns:p14="http://schemas.microsoft.com/office/powerpoint/2010/main" xmlns="" val="1574586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: Shape 20">
            <a:extLst>
              <a:ext uri="{FF2B5EF4-FFF2-40B4-BE49-F238E27FC236}">
                <a16:creationId xmlns:a16="http://schemas.microsoft.com/office/drawing/2014/main" xmlns="" id="{DFF2AC85-FAA0-4844-813F-83C04D7382E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07636" y="0"/>
            <a:ext cx="7281316" cy="6858000"/>
          </a:xfrm>
          <a:custGeom>
            <a:avLst/>
            <a:gdLst>
              <a:gd name="connsiteX0" fmla="*/ 361354 w 7281316"/>
              <a:gd name="connsiteY0" fmla="*/ 0 h 6858000"/>
              <a:gd name="connsiteX1" fmla="*/ 7281316 w 7281316"/>
              <a:gd name="connsiteY1" fmla="*/ 0 h 6858000"/>
              <a:gd name="connsiteX2" fmla="*/ 7281316 w 7281316"/>
              <a:gd name="connsiteY2" fmla="*/ 6858000 h 6858000"/>
              <a:gd name="connsiteX3" fmla="*/ 696735 w 7281316"/>
              <a:gd name="connsiteY3" fmla="*/ 6858000 h 6858000"/>
              <a:gd name="connsiteX4" fmla="*/ 690849 w 7281316"/>
              <a:gd name="connsiteY4" fmla="*/ 6842426 h 6858000"/>
              <a:gd name="connsiteX5" fmla="*/ 335637 w 7281316"/>
              <a:gd name="connsiteY5" fmla="*/ 9472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81316" h="6858000">
                <a:moveTo>
                  <a:pt x="361354" y="0"/>
                </a:moveTo>
                <a:lnTo>
                  <a:pt x="7281316" y="0"/>
                </a:lnTo>
                <a:lnTo>
                  <a:pt x="7281316" y="6858000"/>
                </a:lnTo>
                <a:lnTo>
                  <a:pt x="696735" y="6858000"/>
                </a:lnTo>
                <a:lnTo>
                  <a:pt x="690849" y="6842426"/>
                </a:lnTo>
                <a:cubicBezTo>
                  <a:pt x="-65870" y="4704140"/>
                  <a:pt x="-226206" y="2374054"/>
                  <a:pt x="335637" y="9472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xmlns="" id="{89CC0F1E-BAA2-47B1-8F83-7ECB9FD9E0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189558" y="0"/>
            <a:ext cx="6999394" cy="6858000"/>
          </a:xfrm>
          <a:custGeom>
            <a:avLst/>
            <a:gdLst>
              <a:gd name="connsiteX0" fmla="*/ 6999394 w 6999394"/>
              <a:gd name="connsiteY0" fmla="*/ 0 h 6858000"/>
              <a:gd name="connsiteX1" fmla="*/ 6999394 w 6999394"/>
              <a:gd name="connsiteY1" fmla="*/ 6858000 h 6858000"/>
              <a:gd name="connsiteX2" fmla="*/ 717029 w 6999394"/>
              <a:gd name="connsiteY2" fmla="*/ 6858000 h 6858000"/>
              <a:gd name="connsiteX3" fmla="*/ 623642 w 6999394"/>
              <a:gd name="connsiteY3" fmla="*/ 6599363 h 6858000"/>
              <a:gd name="connsiteX4" fmla="*/ 319533 w 6999394"/>
              <a:gd name="connsiteY4" fmla="*/ 193787 h 6858000"/>
              <a:gd name="connsiteX5" fmla="*/ 371685 w 6999394"/>
              <a:gd name="connsiteY5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99394" h="6858000">
                <a:moveTo>
                  <a:pt x="6999394" y="0"/>
                </a:moveTo>
                <a:lnTo>
                  <a:pt x="6999394" y="6858000"/>
                </a:lnTo>
                <a:lnTo>
                  <a:pt x="717029" y="6858000"/>
                </a:lnTo>
                <a:lnTo>
                  <a:pt x="623642" y="6599363"/>
                </a:lnTo>
                <a:cubicBezTo>
                  <a:pt x="-67685" y="4563346"/>
                  <a:pt x="-206622" y="2355719"/>
                  <a:pt x="319533" y="193787"/>
                </a:cubicBezTo>
                <a:lnTo>
                  <a:pt x="371685" y="1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B7D05CA-93D4-4F59-9428-1FE934941DDC}"/>
              </a:ext>
            </a:extLst>
          </p:cNvPr>
          <p:cNvSpPr txBox="1"/>
          <p:nvPr/>
        </p:nvSpPr>
        <p:spPr>
          <a:xfrm>
            <a:off x="6122351" y="1897039"/>
            <a:ext cx="5300551" cy="290278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457200" indent="-342900">
              <a:lnSpc>
                <a:spcPct val="90000"/>
              </a:lnSpc>
              <a:spcAft>
                <a:spcPts val="600"/>
              </a:spcAft>
              <a:buFont typeface="Wingdings" panose="020B0604020202020204" pitchFamily="34" charset="0"/>
              <a:buChar char="q"/>
            </a:pPr>
            <a:r>
              <a:rPr lang="en-US" sz="2400" dirty="0" err="1">
                <a:solidFill>
                  <a:schemeClr val="bg1"/>
                </a:solidFill>
                <a:latin typeface="Times New Roman"/>
                <a:cs typeface="Times New Roman"/>
              </a:rPr>
              <a:t>Базичне</a:t>
            </a:r>
            <a:r>
              <a:rPr lang="en-US" sz="24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/>
                <a:cs typeface="Times New Roman"/>
              </a:rPr>
              <a:t>спортске</a:t>
            </a:r>
            <a:r>
              <a:rPr lang="en-US" sz="24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/>
                <a:cs typeface="Times New Roman"/>
              </a:rPr>
              <a:t>активности</a:t>
            </a:r>
            <a:r>
              <a:rPr lang="en-US" sz="2400" dirty="0">
                <a:solidFill>
                  <a:schemeClr val="bg1"/>
                </a:solidFill>
                <a:latin typeface="Times New Roman"/>
                <a:cs typeface="Times New Roman"/>
              </a:rPr>
              <a:t> </a:t>
            </a:r>
            <a:r>
              <a:rPr lang="en-US" sz="2400" dirty="0" err="1">
                <a:solidFill>
                  <a:schemeClr val="bg1"/>
                </a:solidFill>
                <a:latin typeface="Times New Roman"/>
                <a:cs typeface="Times New Roman"/>
              </a:rPr>
              <a:t>из</a:t>
            </a:r>
            <a:r>
              <a:rPr lang="en-US" sz="24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/>
                <a:cs typeface="Times New Roman"/>
              </a:rPr>
              <a:t>гимнастике</a:t>
            </a:r>
            <a:r>
              <a:rPr lang="en-US" sz="2400" dirty="0">
                <a:solidFill>
                  <a:schemeClr val="bg1"/>
                </a:solidFill>
                <a:latin typeface="Times New Roman"/>
                <a:cs typeface="Times New Roman"/>
              </a:rPr>
              <a:t> и </a:t>
            </a:r>
            <a:r>
              <a:rPr lang="en-US" sz="2400" dirty="0" err="1">
                <a:solidFill>
                  <a:schemeClr val="bg1"/>
                </a:solidFill>
                <a:latin typeface="Times New Roman"/>
                <a:cs typeface="Times New Roman"/>
              </a:rPr>
              <a:t>превентивно</a:t>
            </a:r>
            <a:r>
              <a:rPr lang="en-US" sz="24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/>
                <a:cs typeface="Times New Roman"/>
              </a:rPr>
              <a:t>корективно</a:t>
            </a:r>
            <a:r>
              <a:rPr lang="en-US" sz="24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вјежбање</a:t>
            </a:r>
            <a:endParaRPr lang="sr-Cyrl-RS" sz="2400" dirty="0" smtClean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457200" indent="-342900">
              <a:lnSpc>
                <a:spcPct val="90000"/>
              </a:lnSpc>
              <a:spcAft>
                <a:spcPts val="600"/>
              </a:spcAft>
            </a:pPr>
            <a:endParaRPr lang="en-US" sz="24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457200" indent="-342900">
              <a:lnSpc>
                <a:spcPct val="90000"/>
              </a:lnSpc>
              <a:spcAft>
                <a:spcPts val="600"/>
              </a:spcAft>
              <a:buFont typeface="Wingdings" panose="020B0604020202020204" pitchFamily="34" charset="0"/>
              <a:buChar char="q"/>
            </a:pPr>
            <a:r>
              <a:rPr lang="en-US" sz="2400" dirty="0" err="1">
                <a:solidFill>
                  <a:schemeClr val="bg1"/>
                </a:solidFill>
                <a:latin typeface="Times New Roman"/>
                <a:cs typeface="Times New Roman"/>
              </a:rPr>
              <a:t>Базичне</a:t>
            </a:r>
            <a:r>
              <a:rPr lang="en-US" sz="24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/>
                <a:cs typeface="Times New Roman"/>
              </a:rPr>
              <a:t>спортске</a:t>
            </a:r>
            <a:r>
              <a:rPr lang="en-US" sz="24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/>
                <a:cs typeface="Times New Roman"/>
              </a:rPr>
              <a:t>активности</a:t>
            </a:r>
            <a:r>
              <a:rPr lang="en-US" sz="24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/>
                <a:cs typeface="Times New Roman"/>
              </a:rPr>
              <a:t>из</a:t>
            </a:r>
            <a:r>
              <a:rPr lang="en-US" sz="24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/>
                <a:cs typeface="Times New Roman"/>
              </a:rPr>
              <a:t>атлетике</a:t>
            </a:r>
            <a:r>
              <a:rPr lang="en-US" sz="2400" dirty="0">
                <a:solidFill>
                  <a:schemeClr val="bg1"/>
                </a:solidFill>
                <a:latin typeface="Times New Roman"/>
                <a:cs typeface="Times New Roman"/>
              </a:rPr>
              <a:t> и </a:t>
            </a:r>
            <a:r>
              <a:rPr lang="en-US" sz="2400" dirty="0" err="1">
                <a:solidFill>
                  <a:schemeClr val="bg1"/>
                </a:solidFill>
                <a:latin typeface="Times New Roman"/>
                <a:cs typeface="Times New Roman"/>
              </a:rPr>
              <a:t>превентивно</a:t>
            </a:r>
            <a:r>
              <a:rPr lang="en-US" sz="24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/>
                <a:cs typeface="Times New Roman"/>
              </a:rPr>
              <a:t>корективно</a:t>
            </a:r>
            <a:r>
              <a:rPr lang="en-US" sz="24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/>
                <a:cs typeface="Times New Roman"/>
              </a:rPr>
              <a:t>вјежбање</a:t>
            </a:r>
            <a:endParaRPr lang="en-US" sz="24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B9E960F-54B8-4BA1-9B0A-EEA6D59E870F}"/>
              </a:ext>
            </a:extLst>
          </p:cNvPr>
          <p:cNvSpPr txBox="1"/>
          <p:nvPr/>
        </p:nvSpPr>
        <p:spPr>
          <a:xfrm>
            <a:off x="5616312" y="5651072"/>
            <a:ext cx="6323160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cs typeface="Calibri"/>
              </a:rPr>
              <a:t>Предвиђени</a:t>
            </a:r>
            <a:r>
              <a:rPr lang="en-US" sz="24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cs typeface="Calibri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cs typeface="Calibri"/>
              </a:rPr>
              <a:t>фонд</a:t>
            </a:r>
            <a:r>
              <a:rPr lang="en-US" sz="24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cs typeface="Calibri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cs typeface="Calibri"/>
              </a:rPr>
              <a:t>за</a:t>
            </a:r>
            <a:r>
              <a:rPr lang="en-US" sz="24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cs typeface="Calibri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cs typeface="Calibri"/>
              </a:rPr>
              <a:t>реализацију</a:t>
            </a:r>
            <a:r>
              <a:rPr lang="en-US" sz="24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cs typeface="Calibri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cs typeface="Calibri"/>
              </a:rPr>
              <a:t>активности</a:t>
            </a:r>
            <a:r>
              <a:rPr lang="en-US" sz="24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cs typeface="Calibri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cs typeface="Calibri"/>
              </a:rPr>
              <a:t>је</a:t>
            </a:r>
            <a:r>
              <a:rPr lang="en-US" sz="24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cs typeface="Calibri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cs typeface="Calibri"/>
              </a:rPr>
              <a:t>по</a:t>
            </a:r>
            <a:r>
              <a:rPr lang="en-US" sz="24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cs typeface="Calibri"/>
              </a:rPr>
              <a:t> 25 </a:t>
            </a:r>
            <a:r>
              <a:rPr lang="en-US" sz="24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cs typeface="Calibri"/>
              </a:rPr>
              <a:t>сати</a:t>
            </a:r>
            <a:r>
              <a:rPr lang="en-US" sz="24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cs typeface="Calibri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B611DC0-5883-455F-A744-E835B64C2801}"/>
              </a:ext>
            </a:extLst>
          </p:cNvPr>
          <p:cNvSpPr txBox="1"/>
          <p:nvPr/>
        </p:nvSpPr>
        <p:spPr>
          <a:xfrm>
            <a:off x="5637815" y="427590"/>
            <a:ext cx="6099259" cy="11079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Нове</a:t>
            </a:r>
            <a:r>
              <a:rPr lang="sr-Cyrl-RS" sz="24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4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теме</a:t>
            </a:r>
            <a:r>
              <a:rPr lang="en-US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 у </a:t>
            </a:r>
            <a:r>
              <a:rPr lang="en-US" sz="24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оквиру</a:t>
            </a:r>
            <a:r>
              <a:rPr lang="en-US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sr-Cyrl-RS" sz="24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предметног</a:t>
            </a:r>
            <a:r>
              <a:rPr lang="en-US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4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подручја</a:t>
            </a:r>
            <a:r>
              <a:rPr lang="en-US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sr-Cyrl-RS" sz="24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Спорт, ритмика и музика</a:t>
            </a:r>
            <a:endParaRPr lang="en-US" sz="24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ea typeface="+mn-lt"/>
              <a:cs typeface="Times New Roman" pitchFamily="18" charset="0"/>
            </a:endParaRPr>
          </a:p>
          <a:p>
            <a:pPr algn="l"/>
            <a:endParaRPr lang="en-US" dirty="0">
              <a:cs typeface="Calibri"/>
            </a:endParaRPr>
          </a:p>
        </p:txBody>
      </p:sp>
      <p:pic>
        <p:nvPicPr>
          <p:cNvPr id="8" name="Slika 9" descr="Slika na kojoj se nalazi osoba, sport, klizanje&#10;&#10;Opis je automatski generisan">
            <a:extLst>
              <a:ext uri="{FF2B5EF4-FFF2-40B4-BE49-F238E27FC236}">
                <a16:creationId xmlns:a16="http://schemas.microsoft.com/office/drawing/2014/main" xmlns="" id="{9609663B-BED8-4E80-891D-89BCC4D94E7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33642" y="3489293"/>
            <a:ext cx="3074333" cy="2891261"/>
          </a:xfrm>
          <a:prstGeom prst="rect">
            <a:avLst/>
          </a:prstGeom>
        </p:spPr>
      </p:pic>
      <p:sp>
        <p:nvSpPr>
          <p:cNvPr id="10" name="Okvir za tekst 9">
            <a:extLst>
              <a:ext uri="{FF2B5EF4-FFF2-40B4-BE49-F238E27FC236}">
                <a16:creationId xmlns:a16="http://schemas.microsoft.com/office/drawing/2014/main" xmlns="" id="{756B33AE-7BEB-4506-A443-979AF9B7CE44}"/>
              </a:ext>
            </a:extLst>
          </p:cNvPr>
          <p:cNvSpPr txBox="1"/>
          <p:nvPr/>
        </p:nvSpPr>
        <p:spPr>
          <a:xfrm>
            <a:off x="712604" y="578139"/>
            <a:ext cx="3893928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bs-Cyrl-BA" dirty="0">
                <a:solidFill>
                  <a:schemeClr val="bg1"/>
                </a:solidFill>
                <a:latin typeface="Times New Roman"/>
                <a:cs typeface="Times New Roman"/>
              </a:rPr>
              <a:t>НАСТАВНИ ПЛАН И ПРОГРАМ ЗА ПРЕДМЕТНО ПОДРУЧЈЕ:</a:t>
            </a:r>
            <a:endParaRPr lang="sr-Latn-RS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11" name="Okvir za tekst 10">
            <a:extLst>
              <a:ext uri="{FF2B5EF4-FFF2-40B4-BE49-F238E27FC236}">
                <a16:creationId xmlns:a16="http://schemas.microsoft.com/office/drawing/2014/main" xmlns="" id="{3044B6DE-4F04-4B8A-B7B4-9D6CE3B57CDA}"/>
              </a:ext>
            </a:extLst>
          </p:cNvPr>
          <p:cNvSpPr txBox="1"/>
          <p:nvPr/>
        </p:nvSpPr>
        <p:spPr>
          <a:xfrm>
            <a:off x="545621" y="1264668"/>
            <a:ext cx="4353463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bs-Cyrl-BA" sz="3600" b="1" dirty="0">
                <a:solidFill>
                  <a:schemeClr val="bg1"/>
                </a:solidFill>
                <a:latin typeface="Times New Roman"/>
                <a:cs typeface="Times New Roman"/>
              </a:rPr>
              <a:t>СПОРТ, РИТМИКА И МУЗИКА</a:t>
            </a:r>
          </a:p>
        </p:txBody>
      </p:sp>
    </p:spTree>
    <p:extLst>
      <p:ext uri="{BB962C8B-B14F-4D97-AF65-F5344CB8AC3E}">
        <p14:creationId xmlns:p14="http://schemas.microsoft.com/office/powerpoint/2010/main" xmlns="" val="583530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6">
            <a:extLst>
              <a:ext uri="{FF2B5EF4-FFF2-40B4-BE49-F238E27FC236}">
                <a16:creationId xmlns:a16="http://schemas.microsoft.com/office/drawing/2014/main" xmlns="" id="{DFF2AC85-FAA0-4844-813F-83C04D7382E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07636" y="0"/>
            <a:ext cx="7281316" cy="6858000"/>
          </a:xfrm>
          <a:custGeom>
            <a:avLst/>
            <a:gdLst>
              <a:gd name="connsiteX0" fmla="*/ 361354 w 7281316"/>
              <a:gd name="connsiteY0" fmla="*/ 0 h 6858000"/>
              <a:gd name="connsiteX1" fmla="*/ 7281316 w 7281316"/>
              <a:gd name="connsiteY1" fmla="*/ 0 h 6858000"/>
              <a:gd name="connsiteX2" fmla="*/ 7281316 w 7281316"/>
              <a:gd name="connsiteY2" fmla="*/ 6858000 h 6858000"/>
              <a:gd name="connsiteX3" fmla="*/ 696735 w 7281316"/>
              <a:gd name="connsiteY3" fmla="*/ 6858000 h 6858000"/>
              <a:gd name="connsiteX4" fmla="*/ 690849 w 7281316"/>
              <a:gd name="connsiteY4" fmla="*/ 6842426 h 6858000"/>
              <a:gd name="connsiteX5" fmla="*/ 335637 w 7281316"/>
              <a:gd name="connsiteY5" fmla="*/ 9472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81316" h="6858000">
                <a:moveTo>
                  <a:pt x="361354" y="0"/>
                </a:moveTo>
                <a:lnTo>
                  <a:pt x="7281316" y="0"/>
                </a:lnTo>
                <a:lnTo>
                  <a:pt x="7281316" y="6858000"/>
                </a:lnTo>
                <a:lnTo>
                  <a:pt x="696735" y="6858000"/>
                </a:lnTo>
                <a:lnTo>
                  <a:pt x="690849" y="6842426"/>
                </a:lnTo>
                <a:cubicBezTo>
                  <a:pt x="-65870" y="4704140"/>
                  <a:pt x="-226206" y="2374054"/>
                  <a:pt x="335637" y="9472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: Shape 8">
            <a:extLst>
              <a:ext uri="{FF2B5EF4-FFF2-40B4-BE49-F238E27FC236}">
                <a16:creationId xmlns:a16="http://schemas.microsoft.com/office/drawing/2014/main" xmlns="" id="{89CC0F1E-BAA2-47B1-8F83-7ECB9FD9E0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189558" y="0"/>
            <a:ext cx="6999394" cy="6858000"/>
          </a:xfrm>
          <a:custGeom>
            <a:avLst/>
            <a:gdLst>
              <a:gd name="connsiteX0" fmla="*/ 6999394 w 6999394"/>
              <a:gd name="connsiteY0" fmla="*/ 0 h 6858000"/>
              <a:gd name="connsiteX1" fmla="*/ 6999394 w 6999394"/>
              <a:gd name="connsiteY1" fmla="*/ 6858000 h 6858000"/>
              <a:gd name="connsiteX2" fmla="*/ 717029 w 6999394"/>
              <a:gd name="connsiteY2" fmla="*/ 6858000 h 6858000"/>
              <a:gd name="connsiteX3" fmla="*/ 623642 w 6999394"/>
              <a:gd name="connsiteY3" fmla="*/ 6599363 h 6858000"/>
              <a:gd name="connsiteX4" fmla="*/ 319533 w 6999394"/>
              <a:gd name="connsiteY4" fmla="*/ 193787 h 6858000"/>
              <a:gd name="connsiteX5" fmla="*/ 371685 w 6999394"/>
              <a:gd name="connsiteY5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99394" h="6858000">
                <a:moveTo>
                  <a:pt x="6999394" y="0"/>
                </a:moveTo>
                <a:lnTo>
                  <a:pt x="6999394" y="6858000"/>
                </a:lnTo>
                <a:lnTo>
                  <a:pt x="717029" y="6858000"/>
                </a:lnTo>
                <a:lnTo>
                  <a:pt x="623642" y="6599363"/>
                </a:lnTo>
                <a:cubicBezTo>
                  <a:pt x="-67685" y="4563346"/>
                  <a:pt x="-206622" y="2355719"/>
                  <a:pt x="319533" y="193787"/>
                </a:cubicBezTo>
                <a:lnTo>
                  <a:pt x="371685" y="1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ea typeface="+mn-lt"/>
                <a:cs typeface="+mn-lt"/>
              </a:rPr>
              <a:t>Гимнастика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ea typeface="+mn-lt"/>
                <a:cs typeface="+mn-lt"/>
              </a:rPr>
              <a:t>је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ea typeface="+mn-lt"/>
                <a:cs typeface="+mn-lt"/>
              </a:rPr>
              <a:t>вид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ea typeface="+mn-lt"/>
                <a:cs typeface="+mn-lt"/>
              </a:rPr>
              <a:t>рационалне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ea typeface="+mn-lt"/>
                <a:cs typeface="+mn-lt"/>
              </a:rPr>
              <a:t>моторне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ea typeface="+mn-lt"/>
                <a:cs typeface="+mn-lt"/>
              </a:rPr>
              <a:t> (</a:t>
            </a:r>
            <a:r>
              <a:rPr lang="en-US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ea typeface="+mn-lt"/>
                <a:cs typeface="+mn-lt"/>
              </a:rPr>
              <a:t>кретне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ea typeface="+mn-lt"/>
                <a:cs typeface="+mn-lt"/>
              </a:rPr>
              <a:t>) </a:t>
            </a:r>
            <a:r>
              <a:rPr lang="en-US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ea typeface="+mn-lt"/>
                <a:cs typeface="+mn-lt"/>
              </a:rPr>
              <a:t>активности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ea typeface="+mn-lt"/>
                <a:cs typeface="+mn-lt"/>
              </a:rPr>
              <a:t>усмјерене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ea typeface="+mn-lt"/>
                <a:cs typeface="+mn-lt"/>
              </a:rPr>
              <a:t>првенствено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ea typeface="+mn-lt"/>
                <a:cs typeface="+mn-lt"/>
              </a:rPr>
              <a:t>на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ea typeface="+mn-lt"/>
                <a:cs typeface="+mn-lt"/>
              </a:rPr>
              <a:t>тјелесни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ea typeface="+mn-lt"/>
                <a:cs typeface="+mn-lt"/>
              </a:rPr>
              <a:t>развој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ea typeface="+mn-lt"/>
                <a:cs typeface="+mn-lt"/>
              </a:rPr>
              <a:t>, </a:t>
            </a:r>
            <a:r>
              <a:rPr lang="en-US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ea typeface="+mn-lt"/>
                <a:cs typeface="+mn-lt"/>
              </a:rPr>
              <a:t>усавршавање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ea typeface="+mn-lt"/>
                <a:cs typeface="+mn-lt"/>
              </a:rPr>
              <a:t>моторних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ea typeface="+mn-lt"/>
                <a:cs typeface="+mn-lt"/>
              </a:rPr>
              <a:t> и </a:t>
            </a:r>
            <a:r>
              <a:rPr lang="en-US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ea typeface="+mn-lt"/>
                <a:cs typeface="+mn-lt"/>
              </a:rPr>
              <a:t>физичких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ea typeface="+mn-lt"/>
                <a:cs typeface="+mn-lt"/>
              </a:rPr>
              <a:t>способности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ea typeface="+mn-lt"/>
                <a:cs typeface="+mn-lt"/>
              </a:rPr>
              <a:t>. </a:t>
            </a:r>
            <a:endParaRPr lang="sr-Cyrl-RS" sz="2400" dirty="0" smtClean="0">
              <a:solidFill>
                <a:schemeClr val="bg1">
                  <a:lumMod val="95000"/>
                  <a:lumOff val="5000"/>
                </a:schemeClr>
              </a:solidFill>
              <a:latin typeface="Times New Roman"/>
              <a:ea typeface="+mn-lt"/>
              <a:cs typeface="+mn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CC36CB2-2B32-4123-803E-D78FF25B86E1}"/>
              </a:ext>
            </a:extLst>
          </p:cNvPr>
          <p:cNvSpPr txBox="1"/>
          <p:nvPr/>
        </p:nvSpPr>
        <p:spPr>
          <a:xfrm>
            <a:off x="6096000" y="1399032"/>
            <a:ext cx="5501834" cy="4471416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200">
              <a:solidFill>
                <a:schemeClr val="bg1"/>
              </a:solidFill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5DF1206-02A3-4910-9011-9910255722A0}"/>
              </a:ext>
            </a:extLst>
          </p:cNvPr>
          <p:cNvSpPr txBox="1"/>
          <p:nvPr/>
        </p:nvSpPr>
        <p:spPr>
          <a:xfrm>
            <a:off x="4867275" y="3343275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>
              <a:cs typeface="Calibri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F8E0A32F-1F3F-4C90-B49B-A81EE6C1F66F}"/>
              </a:ext>
            </a:extLst>
          </p:cNvPr>
          <p:cNvSpPr txBox="1"/>
          <p:nvPr/>
        </p:nvSpPr>
        <p:spPr>
          <a:xfrm>
            <a:off x="1847131" y="1703357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>
              <a:cs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E5D9E8E-4735-4922-96CA-E2A142D597BC}"/>
              </a:ext>
            </a:extLst>
          </p:cNvPr>
          <p:cNvSpPr txBox="1"/>
          <p:nvPr/>
        </p:nvSpPr>
        <p:spPr>
          <a:xfrm>
            <a:off x="5295332" y="3056625"/>
            <a:ext cx="6896668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3200">
              <a:solidFill>
                <a:schemeClr val="bg1">
                  <a:lumMod val="95000"/>
                  <a:lumOff val="5000"/>
                </a:schemeClr>
              </a:solidFill>
              <a:cs typeface="Calibri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663FD641-2663-4056-A03D-D97CBF9167EB}"/>
              </a:ext>
            </a:extLst>
          </p:cNvPr>
          <p:cNvSpPr txBox="1"/>
          <p:nvPr/>
        </p:nvSpPr>
        <p:spPr>
          <a:xfrm>
            <a:off x="0" y="914400"/>
            <a:ext cx="5663821" cy="13849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 err="1">
                <a:solidFill>
                  <a:schemeClr val="bg1"/>
                </a:solidFill>
                <a:latin typeface="Times New Roman"/>
                <a:cs typeface="Calibri"/>
              </a:rPr>
              <a:t>Базичне</a:t>
            </a:r>
            <a:r>
              <a:rPr lang="en-US" sz="2800" b="1" dirty="0">
                <a:solidFill>
                  <a:schemeClr val="bg1"/>
                </a:solidFill>
                <a:latin typeface="Times New Roman"/>
                <a:cs typeface="Calibri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/>
                <a:cs typeface="Calibri"/>
              </a:rPr>
              <a:t>спортске</a:t>
            </a:r>
            <a:r>
              <a:rPr lang="sr-Cyrl-RS" sz="2800" b="1" dirty="0" smtClean="0">
                <a:solidFill>
                  <a:schemeClr val="bg1"/>
                </a:solidFill>
                <a:latin typeface="Times New Roman"/>
                <a:cs typeface="Calibri"/>
              </a:rPr>
              <a:t> а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/>
                <a:cs typeface="Calibri"/>
              </a:rPr>
              <a:t>ктивности</a:t>
            </a:r>
            <a:r>
              <a:rPr lang="sr-Cyrl-RS" sz="2800" b="1" dirty="0" smtClean="0">
                <a:solidFill>
                  <a:schemeClr val="bg1"/>
                </a:solidFill>
                <a:latin typeface="Times New Roman"/>
                <a:cs typeface="Calibri"/>
              </a:rPr>
              <a:t> </a:t>
            </a:r>
          </a:p>
          <a:p>
            <a:r>
              <a:rPr lang="en-US" sz="2800" b="1" dirty="0" err="1" smtClean="0">
                <a:solidFill>
                  <a:schemeClr val="bg1"/>
                </a:solidFill>
                <a:latin typeface="Times New Roman"/>
                <a:cs typeface="Calibri"/>
              </a:rPr>
              <a:t>из</a:t>
            </a:r>
            <a:r>
              <a:rPr lang="sr-Cyrl-RS" sz="2800" b="1" dirty="0" smtClean="0">
                <a:solidFill>
                  <a:schemeClr val="bg1"/>
                </a:solidFill>
                <a:latin typeface="Times New Roman"/>
                <a:cs typeface="Calibri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/>
                <a:cs typeface="Calibri"/>
              </a:rPr>
              <a:t>гимнастике</a:t>
            </a:r>
            <a:r>
              <a:rPr lang="sr-Cyrl-RS" sz="2800" b="1" dirty="0" smtClean="0">
                <a:solidFill>
                  <a:schemeClr val="bg1"/>
                </a:solidFill>
                <a:latin typeface="Times New Roman"/>
                <a:cs typeface="Calibri"/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  <a:latin typeface="Times New Roman"/>
                <a:cs typeface="Calibri"/>
              </a:rPr>
              <a:t>и</a:t>
            </a:r>
            <a:r>
              <a:rPr lang="sr-Cyrl-RS" sz="2800" b="1" dirty="0" smtClean="0">
                <a:solidFill>
                  <a:schemeClr val="bg1"/>
                </a:solidFill>
                <a:latin typeface="Times New Roman"/>
                <a:cs typeface="Calibri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/>
                <a:cs typeface="Calibri"/>
              </a:rPr>
              <a:t>превентивно</a:t>
            </a:r>
            <a:r>
              <a:rPr lang="en-US" sz="2800" b="1" dirty="0">
                <a:solidFill>
                  <a:schemeClr val="bg1"/>
                </a:solidFill>
                <a:latin typeface="Times New Roman"/>
                <a:cs typeface="Calibri"/>
              </a:rPr>
              <a:t> </a:t>
            </a:r>
            <a:endParaRPr lang="sr-Cyrl-RS" sz="2800" b="1" dirty="0" smtClean="0">
              <a:solidFill>
                <a:schemeClr val="bg1"/>
              </a:solidFill>
              <a:latin typeface="Times New Roman"/>
              <a:cs typeface="Calibri"/>
            </a:endParaRPr>
          </a:p>
          <a:p>
            <a:r>
              <a:rPr lang="en-US" sz="2800" b="1" dirty="0" err="1" smtClean="0">
                <a:solidFill>
                  <a:schemeClr val="bg1"/>
                </a:solidFill>
                <a:latin typeface="Times New Roman"/>
                <a:cs typeface="Calibri"/>
              </a:rPr>
              <a:t>корективно</a:t>
            </a:r>
            <a:r>
              <a:rPr lang="en-US" sz="2800" b="1" dirty="0">
                <a:solidFill>
                  <a:schemeClr val="bg1"/>
                </a:solidFill>
                <a:latin typeface="Times New Roman"/>
                <a:cs typeface="Calibri"/>
              </a:rPr>
              <a:t> 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/>
                <a:cs typeface="Calibri"/>
              </a:rPr>
              <a:t>вјежбање</a:t>
            </a:r>
            <a:endParaRPr lang="en-US" sz="2800" b="1" dirty="0">
              <a:solidFill>
                <a:schemeClr val="bg1"/>
              </a:solidFill>
              <a:latin typeface="Times New Roman"/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206784E-D163-4F73-8B7C-D0C24825968B}"/>
              </a:ext>
            </a:extLst>
          </p:cNvPr>
          <p:cNvSpPr txBox="1"/>
          <p:nvPr/>
        </p:nvSpPr>
        <p:spPr>
          <a:xfrm>
            <a:off x="5459103" y="1"/>
            <a:ext cx="6469039" cy="298543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sr-Cyrl-RS" sz="2400" b="1" dirty="0" smtClean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Посебни циљеви:</a:t>
            </a:r>
            <a:endParaRPr lang="en-US" sz="2400" b="1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342900" indent="-342900" algn="just">
              <a:buFont typeface="Wingdings"/>
              <a:buChar char="q"/>
            </a:pPr>
            <a:r>
              <a:rPr lang="en-US" sz="2400" dirty="0" err="1">
                <a:solidFill>
                  <a:schemeClr val="bg1"/>
                </a:solidFill>
                <a:latin typeface="Times New Roman"/>
                <a:cs typeface="Times New Roman"/>
              </a:rPr>
              <a:t>оспособљавање</a:t>
            </a:r>
            <a:r>
              <a:rPr lang="en-US" sz="2400" dirty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за</a:t>
            </a:r>
            <a:r>
              <a:rPr lang="en-US" sz="2400" dirty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правилно</a:t>
            </a:r>
            <a:r>
              <a:rPr lang="en-US" sz="2400" dirty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извођење</a:t>
            </a:r>
            <a:r>
              <a:rPr lang="en-US" sz="2400" dirty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заданих</a:t>
            </a:r>
            <a:r>
              <a:rPr lang="en-US" sz="2400" dirty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вјежби</a:t>
            </a:r>
            <a:r>
              <a:rPr lang="en-US" sz="2400" dirty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на</a:t>
            </a:r>
            <a:r>
              <a:rPr lang="en-US" sz="2400" dirty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тлу</a:t>
            </a:r>
            <a:r>
              <a:rPr lang="en-US" sz="2400" dirty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 и </a:t>
            </a:r>
            <a:r>
              <a:rPr lang="en-US" sz="2400" dirty="0" err="1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справама</a:t>
            </a:r>
            <a:r>
              <a:rPr lang="en-US" sz="2400" dirty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, </a:t>
            </a:r>
          </a:p>
          <a:p>
            <a:pPr marL="342900" indent="-342900" algn="just">
              <a:buFont typeface="Wingdings"/>
              <a:buChar char="q"/>
            </a:pPr>
            <a:r>
              <a:rPr lang="sr-Cyrl-RS" sz="2400" dirty="0" smtClean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развијање </a:t>
            </a:r>
            <a:r>
              <a:rPr lang="en-US" sz="2400" dirty="0" err="1" smtClean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апарата</a:t>
            </a:r>
            <a:r>
              <a:rPr lang="en-US" sz="2400" dirty="0" smtClean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за</a:t>
            </a:r>
            <a:r>
              <a:rPr lang="en-US" sz="2400" dirty="0" smtClean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кретање</a:t>
            </a:r>
            <a:r>
              <a:rPr lang="en-US" sz="2400" dirty="0" smtClean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, а </a:t>
            </a:r>
            <a:r>
              <a:rPr lang="en-US" sz="2400" dirty="0" err="1" smtClean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посебно</a:t>
            </a:r>
            <a:r>
              <a:rPr lang="en-US" sz="2400" dirty="0" smtClean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  </a:t>
            </a:r>
            <a:r>
              <a:rPr lang="en-US" sz="2400" dirty="0" err="1" smtClean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мускулатуре</a:t>
            </a:r>
            <a:r>
              <a:rPr lang="en-US" sz="2400" dirty="0" smtClean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одговорне</a:t>
            </a:r>
            <a:r>
              <a:rPr lang="en-US" sz="2400" dirty="0" smtClean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за</a:t>
            </a:r>
            <a:r>
              <a:rPr lang="en-US" sz="2400" dirty="0" smtClean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правилно</a:t>
            </a:r>
            <a:r>
              <a:rPr lang="en-US" sz="2400" dirty="0" smtClean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држање</a:t>
            </a:r>
            <a:r>
              <a:rPr lang="en-US" sz="2400" dirty="0" smtClean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тијела</a:t>
            </a:r>
            <a:r>
              <a:rPr lang="sr-Cyrl-RS" sz="2400" dirty="0" smtClean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,</a:t>
            </a:r>
            <a:r>
              <a:rPr lang="en-US" sz="2400" dirty="0" smtClean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кроз</a:t>
            </a:r>
            <a:r>
              <a:rPr lang="en-US" sz="2400" dirty="0" smtClean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примјену</a:t>
            </a:r>
            <a:r>
              <a:rPr lang="en-US" sz="2400" dirty="0" smtClean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гимнастичких</a:t>
            </a:r>
            <a:r>
              <a:rPr lang="en-US" sz="2400" dirty="0" smtClean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елемената</a:t>
            </a:r>
            <a:r>
              <a:rPr lang="en-US" sz="2400" dirty="0" smtClean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.</a:t>
            </a:r>
          </a:p>
          <a:p>
            <a:pPr marL="342900" indent="-342900" algn="just"/>
            <a:r>
              <a:rPr lang="en-US" sz="20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ea typeface="+mn-lt"/>
                <a:cs typeface="+mn-lt"/>
              </a:rPr>
              <a:t>  </a:t>
            </a:r>
            <a:endParaRPr lang="en-US" sz="2000" dirty="0">
              <a:solidFill>
                <a:schemeClr val="bg1">
                  <a:lumMod val="95000"/>
                  <a:lumOff val="5000"/>
                </a:schemeClr>
              </a:solidFill>
              <a:latin typeface="Times New Roman"/>
              <a:cs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0C405EA-9AD2-44CA-AA20-A176B3BB9950}"/>
              </a:ext>
            </a:extLst>
          </p:cNvPr>
          <p:cNvSpPr txBox="1"/>
          <p:nvPr/>
        </p:nvSpPr>
        <p:spPr>
          <a:xfrm>
            <a:off x="5076967" y="4549676"/>
            <a:ext cx="7115033" cy="23083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 </a:t>
            </a:r>
            <a:r>
              <a:rPr lang="en-US" sz="24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У</a:t>
            </a:r>
            <a:r>
              <a:rPr lang="en-US" sz="24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24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ea typeface="+mn-lt"/>
                <a:cs typeface="+mn-lt"/>
              </a:rPr>
              <a:t>оквиру</a:t>
            </a:r>
            <a:r>
              <a:rPr lang="en-US" sz="24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24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ea typeface="+mn-lt"/>
                <a:cs typeface="+mn-lt"/>
              </a:rPr>
              <a:t>ове</a:t>
            </a:r>
            <a:r>
              <a:rPr lang="en-US" sz="24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24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ea typeface="+mn-lt"/>
                <a:cs typeface="+mn-lt"/>
              </a:rPr>
              <a:t>теме</a:t>
            </a:r>
            <a:r>
              <a:rPr lang="en-US" sz="24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24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ea typeface="+mn-lt"/>
                <a:cs typeface="+mn-lt"/>
              </a:rPr>
              <a:t>ученик</a:t>
            </a:r>
            <a:r>
              <a:rPr lang="en-US" sz="24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24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ea typeface="+mn-lt"/>
                <a:cs typeface="+mn-lt"/>
              </a:rPr>
              <a:t>ће</a:t>
            </a:r>
            <a:r>
              <a:rPr lang="en-US" sz="24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24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ea typeface="+mn-lt"/>
                <a:cs typeface="+mn-lt"/>
              </a:rPr>
              <a:t>овладати</a:t>
            </a:r>
            <a:r>
              <a:rPr lang="en-US" sz="24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ea typeface="+mn-lt"/>
                <a:cs typeface="+mn-lt"/>
              </a:rPr>
              <a:t>:</a:t>
            </a:r>
            <a:endParaRPr lang="en-US" sz="24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/>
              <a:ea typeface="+mn-lt"/>
              <a:cs typeface="+mn-lt"/>
            </a:endParaRPr>
          </a:p>
          <a:p>
            <a:pPr marL="342900" indent="-342900" algn="just">
              <a:buFont typeface="Wingdings"/>
              <a:buChar char="q"/>
            </a:pP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основним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 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стројевим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радњама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,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ea typeface="+mn-lt"/>
              <a:cs typeface="Times New Roman" pitchFamily="18" charset="0"/>
            </a:endParaRPr>
          </a:p>
          <a:p>
            <a:pPr marL="342900" indent="-342900" algn="just">
              <a:buFont typeface="Wingdings"/>
              <a:buChar char="q"/>
            </a:pP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превентивним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корективним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вјежбама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,  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/>
              <a:buChar char="q"/>
            </a:pP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елементима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гимнастике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 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као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што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су</a:t>
            </a:r>
            <a:r>
              <a:rPr lang="sr-Cyrl-RS" sz="2400" dirty="0" smtClean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: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мост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,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 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поваљк</a:t>
            </a:r>
            <a:r>
              <a:rPr lang="sr-Cyrl-RS" sz="2400" dirty="0" smtClean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а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,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 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колут</a:t>
            </a:r>
            <a:r>
              <a:rPr lang="sr-Cyrl-RS" sz="2400" dirty="0" smtClean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(напријед – назад)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ваг</a:t>
            </a:r>
            <a:r>
              <a:rPr lang="sr-Cyrl-RS" sz="2400" dirty="0" smtClean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а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,</a:t>
            </a:r>
            <a:r>
              <a:rPr lang="sr-Cyrl-RS" sz="2400" dirty="0" smtClean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елемент</a:t>
            </a:r>
            <a:r>
              <a:rPr lang="sr-Cyrl-RS" sz="2400" dirty="0" smtClean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и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равнотеже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на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шведској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клупи</a:t>
            </a:r>
            <a:r>
              <a:rPr lang="sr-Cyrl-RS" sz="2400" dirty="0" smtClean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и др.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Slika 10" descr="Slika na kojoj se nalazi pod, osoba, zatvoreni prostor, spoljni objekat&#10;&#10;Opis je automatski generisan">
            <a:extLst>
              <a:ext uri="{FF2B5EF4-FFF2-40B4-BE49-F238E27FC236}">
                <a16:creationId xmlns:a16="http://schemas.microsoft.com/office/drawing/2014/main" xmlns="" id="{D46D055F-4C44-43F2-9C62-1C139421271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9382" y="2852382"/>
            <a:ext cx="3566959" cy="2947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97587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xmlns="" id="{DFF2AC85-FAA0-4844-813F-83C04D7382E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07636" y="0"/>
            <a:ext cx="7281316" cy="6858000"/>
          </a:xfrm>
          <a:custGeom>
            <a:avLst/>
            <a:gdLst>
              <a:gd name="connsiteX0" fmla="*/ 361354 w 7281316"/>
              <a:gd name="connsiteY0" fmla="*/ 0 h 6858000"/>
              <a:gd name="connsiteX1" fmla="*/ 7281316 w 7281316"/>
              <a:gd name="connsiteY1" fmla="*/ 0 h 6858000"/>
              <a:gd name="connsiteX2" fmla="*/ 7281316 w 7281316"/>
              <a:gd name="connsiteY2" fmla="*/ 6858000 h 6858000"/>
              <a:gd name="connsiteX3" fmla="*/ 696735 w 7281316"/>
              <a:gd name="connsiteY3" fmla="*/ 6858000 h 6858000"/>
              <a:gd name="connsiteX4" fmla="*/ 690849 w 7281316"/>
              <a:gd name="connsiteY4" fmla="*/ 6842426 h 6858000"/>
              <a:gd name="connsiteX5" fmla="*/ 335637 w 7281316"/>
              <a:gd name="connsiteY5" fmla="*/ 9472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81316" h="6858000">
                <a:moveTo>
                  <a:pt x="361354" y="0"/>
                </a:moveTo>
                <a:lnTo>
                  <a:pt x="7281316" y="0"/>
                </a:lnTo>
                <a:lnTo>
                  <a:pt x="7281316" y="6858000"/>
                </a:lnTo>
                <a:lnTo>
                  <a:pt x="696735" y="6858000"/>
                </a:lnTo>
                <a:lnTo>
                  <a:pt x="690849" y="6842426"/>
                </a:lnTo>
                <a:cubicBezTo>
                  <a:pt x="-65870" y="4704140"/>
                  <a:pt x="-226206" y="2374054"/>
                  <a:pt x="335637" y="9472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89CC0F1E-BAA2-47B1-8F83-7ECB9FD9E0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189558" y="0"/>
            <a:ext cx="6999394" cy="6858000"/>
          </a:xfrm>
          <a:custGeom>
            <a:avLst/>
            <a:gdLst>
              <a:gd name="connsiteX0" fmla="*/ 6999394 w 6999394"/>
              <a:gd name="connsiteY0" fmla="*/ 0 h 6858000"/>
              <a:gd name="connsiteX1" fmla="*/ 6999394 w 6999394"/>
              <a:gd name="connsiteY1" fmla="*/ 6858000 h 6858000"/>
              <a:gd name="connsiteX2" fmla="*/ 717029 w 6999394"/>
              <a:gd name="connsiteY2" fmla="*/ 6858000 h 6858000"/>
              <a:gd name="connsiteX3" fmla="*/ 623642 w 6999394"/>
              <a:gd name="connsiteY3" fmla="*/ 6599363 h 6858000"/>
              <a:gd name="connsiteX4" fmla="*/ 319533 w 6999394"/>
              <a:gd name="connsiteY4" fmla="*/ 193787 h 6858000"/>
              <a:gd name="connsiteX5" fmla="*/ 371685 w 6999394"/>
              <a:gd name="connsiteY5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99394" h="6858000">
                <a:moveTo>
                  <a:pt x="6999394" y="0"/>
                </a:moveTo>
                <a:lnTo>
                  <a:pt x="6999394" y="6858000"/>
                </a:lnTo>
                <a:lnTo>
                  <a:pt x="717029" y="6858000"/>
                </a:lnTo>
                <a:lnTo>
                  <a:pt x="623642" y="6599363"/>
                </a:lnTo>
                <a:cubicBezTo>
                  <a:pt x="-67685" y="4563346"/>
                  <a:pt x="-206622" y="2355719"/>
                  <a:pt x="319533" y="193787"/>
                </a:cubicBezTo>
                <a:lnTo>
                  <a:pt x="371685" y="1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920B7A9-08C3-4A42-ABAF-FC777EE3F63B}"/>
              </a:ext>
            </a:extLst>
          </p:cNvPr>
          <p:cNvSpPr txBox="1"/>
          <p:nvPr/>
        </p:nvSpPr>
        <p:spPr>
          <a:xfrm>
            <a:off x="6881003" y="2093343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Click to add text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A269E70-EB2E-4C8F-A37B-33DA2A498D15}"/>
              </a:ext>
            </a:extLst>
          </p:cNvPr>
          <p:cNvSpPr txBox="1"/>
          <p:nvPr/>
        </p:nvSpPr>
        <p:spPr>
          <a:xfrm>
            <a:off x="5322626" y="0"/>
            <a:ext cx="6869373" cy="34163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r-Cyrl-RS" sz="2400" b="1" dirty="0" smtClean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Посебни циљеви:</a:t>
            </a:r>
            <a:endParaRPr lang="en-US" sz="2400" b="1" dirty="0">
              <a:solidFill>
                <a:schemeClr val="bg1"/>
              </a:solidFill>
              <a:latin typeface="Times New Roman"/>
              <a:ea typeface="+mn-lt"/>
              <a:cs typeface="+mn-lt"/>
            </a:endParaRPr>
          </a:p>
          <a:p>
            <a:pPr marL="342900" indent="-342900">
              <a:buFont typeface="Wingdings"/>
              <a:buChar char="§"/>
            </a:pPr>
            <a:endParaRPr lang="en-US" sz="2400" dirty="0">
              <a:solidFill>
                <a:schemeClr val="bg1"/>
              </a:solidFill>
              <a:latin typeface="Times New Roman"/>
              <a:ea typeface="+mn-lt"/>
              <a:cs typeface="+mn-lt"/>
            </a:endParaRPr>
          </a:p>
          <a:p>
            <a:pPr marL="342900" indent="-342900">
              <a:buFont typeface="Wingdings"/>
              <a:buChar char="q"/>
            </a:pPr>
            <a:r>
              <a:rPr lang="en-US" sz="2400" dirty="0" err="1" smtClean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усавршавање</a:t>
            </a:r>
            <a:r>
              <a:rPr lang="en-US" sz="2400" dirty="0" smtClean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природних</a:t>
            </a:r>
            <a:r>
              <a:rPr lang="en-US" sz="2400" dirty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облика</a:t>
            </a:r>
            <a:r>
              <a:rPr lang="en-US" sz="2400" dirty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кретања</a:t>
            </a:r>
            <a:r>
              <a:rPr lang="en-US" sz="2400" dirty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кроз</a:t>
            </a:r>
            <a:r>
              <a:rPr lang="en-US" sz="2400" dirty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sr-Cyrl-RS" sz="2400" dirty="0" smtClean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  </a:t>
            </a:r>
            <a:r>
              <a:rPr lang="en-US" sz="2400" dirty="0" err="1" smtClean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атлетске</a:t>
            </a:r>
            <a:r>
              <a:rPr lang="en-US" sz="2400" dirty="0" smtClean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елементе</a:t>
            </a:r>
            <a:r>
              <a:rPr lang="en-US" sz="2400" dirty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,</a:t>
            </a:r>
          </a:p>
          <a:p>
            <a:pPr marL="342900" indent="-342900">
              <a:buFont typeface="Wingdings"/>
              <a:buChar char="q"/>
            </a:pPr>
            <a:r>
              <a:rPr lang="en-US" sz="2400" dirty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 </a:t>
            </a:r>
            <a:r>
              <a:rPr lang="en-US" sz="2400" dirty="0" err="1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развијање</a:t>
            </a:r>
            <a:r>
              <a:rPr lang="en-US" sz="2400" dirty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моторичких</a:t>
            </a:r>
            <a:r>
              <a:rPr lang="en-US" sz="2400" dirty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 и </a:t>
            </a:r>
            <a:r>
              <a:rPr lang="en-US" sz="2400" dirty="0" err="1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функционалних</a:t>
            </a:r>
            <a:r>
              <a:rPr lang="en-US" sz="2400" dirty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способности</a:t>
            </a:r>
            <a:r>
              <a:rPr lang="en-US" sz="2400" dirty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 </a:t>
            </a:r>
            <a:r>
              <a:rPr lang="en-US" sz="2400" dirty="0" err="1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локомоторног</a:t>
            </a:r>
            <a:r>
              <a:rPr lang="en-US" sz="2400" dirty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 </a:t>
            </a:r>
            <a:r>
              <a:rPr lang="en-US" sz="2400" dirty="0" err="1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апарата</a:t>
            </a:r>
            <a:r>
              <a:rPr lang="en-US" sz="2400" dirty="0" smtClean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,</a:t>
            </a:r>
            <a:r>
              <a:rPr lang="en-US" sz="2400" dirty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 а </a:t>
            </a:r>
            <a:r>
              <a:rPr lang="en-US" sz="2400" dirty="0" err="1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посебно</a:t>
            </a:r>
            <a:r>
              <a:rPr lang="en-US" sz="2400" dirty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мускулатуре</a:t>
            </a:r>
            <a:r>
              <a:rPr lang="en-US" sz="2400" dirty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одговорне</a:t>
            </a:r>
            <a:r>
              <a:rPr lang="en-US" sz="2400" dirty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за</a:t>
            </a:r>
            <a:r>
              <a:rPr lang="en-US" sz="2400" dirty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правилно</a:t>
            </a:r>
            <a:r>
              <a:rPr lang="en-US" sz="2400" dirty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држање</a:t>
            </a:r>
            <a:r>
              <a:rPr lang="en-US" sz="2400" dirty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тијела</a:t>
            </a:r>
            <a:r>
              <a:rPr lang="en-US" sz="2400" dirty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кроз</a:t>
            </a:r>
            <a:r>
              <a:rPr lang="en-US" sz="2400" dirty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примјену</a:t>
            </a:r>
            <a:r>
              <a:rPr lang="en-US" sz="2400" dirty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атлетских</a:t>
            </a:r>
            <a:r>
              <a:rPr lang="en-US" sz="2400" dirty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елемената</a:t>
            </a:r>
            <a:r>
              <a:rPr lang="en-US" sz="2400" dirty="0" smtClean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.</a:t>
            </a:r>
            <a:endParaRPr lang="sr-Cyrl-RS" sz="2400" dirty="0" smtClean="0">
              <a:solidFill>
                <a:schemeClr val="bg1"/>
              </a:solidFill>
              <a:latin typeface="Times New Roman"/>
              <a:ea typeface="+mn-lt"/>
              <a:cs typeface="+mn-lt"/>
            </a:endParaRPr>
          </a:p>
          <a:p>
            <a:pPr marL="342900" indent="-342900"/>
            <a:endParaRPr lang="en-US" sz="2400" dirty="0">
              <a:solidFill>
                <a:schemeClr val="bg1">
                  <a:lumMod val="95000"/>
                  <a:lumOff val="5000"/>
                </a:schemeClr>
              </a:solidFill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EA84B4B-3111-4308-9B46-D54218F36942}"/>
              </a:ext>
            </a:extLst>
          </p:cNvPr>
          <p:cNvSpPr txBox="1"/>
          <p:nvPr/>
        </p:nvSpPr>
        <p:spPr>
          <a:xfrm>
            <a:off x="5363570" y="3598224"/>
            <a:ext cx="6828430" cy="30469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У </a:t>
            </a:r>
            <a:r>
              <a:rPr lang="en-US" sz="24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оквиру</a:t>
            </a:r>
            <a:r>
              <a:rPr lang="en-US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 </a:t>
            </a:r>
            <a:r>
              <a:rPr lang="en-US" sz="24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ове</a:t>
            </a:r>
            <a:r>
              <a:rPr lang="en-US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 </a:t>
            </a:r>
            <a:r>
              <a:rPr lang="en-US" sz="24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теме</a:t>
            </a:r>
            <a:r>
              <a:rPr lang="en-US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 </a:t>
            </a:r>
            <a:r>
              <a:rPr lang="en-US" sz="24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ученик</a:t>
            </a:r>
            <a:r>
              <a:rPr lang="en-US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 </a:t>
            </a:r>
            <a:r>
              <a:rPr lang="en-US" sz="24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ће</a:t>
            </a:r>
            <a:r>
              <a:rPr lang="en-US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 </a:t>
            </a:r>
            <a:r>
              <a:rPr lang="en-US" sz="24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овладати</a:t>
            </a:r>
            <a:r>
              <a:rPr lang="sr-Cyrl-RS" sz="24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техником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: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ea typeface="+mn-lt"/>
              <a:cs typeface="Times New Roman" pitchFamily="18" charset="0"/>
            </a:endParaRPr>
          </a:p>
          <a:p>
            <a:pPr marL="285750" indent="-285750" algn="ctr">
              <a:buFont typeface="Wingdings"/>
              <a:buChar char="§"/>
            </a:pPr>
            <a:endParaRPr lang="en-US" sz="2400" dirty="0">
              <a:solidFill>
                <a:schemeClr val="bg1"/>
              </a:solidFill>
              <a:latin typeface="Times New Roman" pitchFamily="18" charset="0"/>
              <a:ea typeface="+mn-lt"/>
              <a:cs typeface="Times New Roman" pitchFamily="18" charset="0"/>
            </a:endParaRPr>
          </a:p>
          <a:p>
            <a:pPr marL="342900" indent="-342900" algn="ctr">
              <a:buFont typeface="Wingdings"/>
              <a:buChar char="q"/>
            </a:pPr>
            <a:r>
              <a:rPr lang="sr-Cyrl-R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одања</a:t>
            </a:r>
            <a:r>
              <a:rPr lang="sr-Cyrl-R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buFont typeface="Wingdings"/>
              <a:buChar char="q"/>
            </a:pPr>
            <a:r>
              <a:rPr lang="sr-Cyrl-R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рчања</a:t>
            </a:r>
            <a:r>
              <a:rPr lang="sr-Cyrl-R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buFont typeface="Wingdings"/>
              <a:buChar char="q"/>
            </a:pPr>
            <a:r>
              <a:rPr lang="sr-Cyrl-R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кокова</a:t>
            </a:r>
            <a:r>
              <a:rPr lang="sr-Cyrl-R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buFont typeface="Wingdings"/>
              <a:buChar char="q"/>
            </a:pPr>
            <a:r>
              <a:rPr lang="sr-Cyrl-R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ацања</a:t>
            </a:r>
            <a:r>
              <a:rPr lang="sr-Cyrl-R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sr-Cyrl-RS" sz="2400" dirty="0" smtClean="0">
              <a:solidFill>
                <a:schemeClr val="bg1">
                  <a:lumMod val="95000"/>
                  <a:lumOff val="5000"/>
                </a:schemeClr>
              </a:solidFill>
              <a:latin typeface="Times New Roman"/>
              <a:cs typeface="Calibri"/>
            </a:endParaRPr>
          </a:p>
          <a:p>
            <a:pPr marL="342900" indent="-342900"/>
            <a:endParaRPr lang="en-US" sz="2400" dirty="0">
              <a:solidFill>
                <a:schemeClr val="bg1">
                  <a:lumMod val="95000"/>
                  <a:lumOff val="5000"/>
                </a:schemeClr>
              </a:solidFill>
              <a:latin typeface="Times New Roman"/>
              <a:cs typeface="Calibri"/>
            </a:endParaRPr>
          </a:p>
        </p:txBody>
      </p:sp>
      <p:sp>
        <p:nvSpPr>
          <p:cNvPr id="2" name="TextBox 16">
            <a:extLst>
              <a:ext uri="{FF2B5EF4-FFF2-40B4-BE49-F238E27FC236}">
                <a16:creationId xmlns:a16="http://schemas.microsoft.com/office/drawing/2014/main" xmlns="" id="{BB3C1A63-4AD7-41B7-A555-F8952364F18E}"/>
              </a:ext>
            </a:extLst>
          </p:cNvPr>
          <p:cNvSpPr txBox="1"/>
          <p:nvPr/>
        </p:nvSpPr>
        <p:spPr>
          <a:xfrm>
            <a:off x="0" y="781533"/>
            <a:ext cx="5022376" cy="13849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 err="1">
                <a:solidFill>
                  <a:schemeClr val="bg1"/>
                </a:solidFill>
                <a:latin typeface="Times New Roman"/>
                <a:cs typeface="Calibri"/>
              </a:rPr>
              <a:t>Базичне</a:t>
            </a:r>
            <a:r>
              <a:rPr lang="en-US" sz="2800" b="1" dirty="0">
                <a:solidFill>
                  <a:schemeClr val="bg1"/>
                </a:solidFill>
                <a:latin typeface="Times New Roman"/>
                <a:cs typeface="Calibri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/>
                <a:cs typeface="Calibri"/>
              </a:rPr>
              <a:t>спортске</a:t>
            </a:r>
            <a:r>
              <a:rPr lang="sr-Cyrl-RS" sz="2800" b="1" dirty="0" smtClean="0">
                <a:solidFill>
                  <a:schemeClr val="bg1"/>
                </a:solidFill>
                <a:latin typeface="Times New Roman"/>
                <a:cs typeface="Calibri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/>
                <a:cs typeface="Calibri"/>
              </a:rPr>
              <a:t>активности</a:t>
            </a:r>
            <a:r>
              <a:rPr lang="en-US" sz="2800" b="1" dirty="0" smtClean="0">
                <a:solidFill>
                  <a:schemeClr val="bg1"/>
                </a:solidFill>
                <a:latin typeface="Times New Roman"/>
                <a:cs typeface="Calibri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/>
                <a:cs typeface="Calibri"/>
              </a:rPr>
              <a:t>из</a:t>
            </a:r>
            <a:r>
              <a:rPr lang="en-US" sz="2800" b="1" dirty="0">
                <a:solidFill>
                  <a:schemeClr val="bg1"/>
                </a:solidFill>
                <a:latin typeface="Times New Roman"/>
                <a:cs typeface="Calibri"/>
              </a:rPr>
              <a:t> </a:t>
            </a:r>
            <a:r>
              <a:rPr lang="sr-Cyrl-RS" sz="2800" b="1" dirty="0" smtClean="0">
                <a:solidFill>
                  <a:schemeClr val="bg1"/>
                </a:solidFill>
                <a:latin typeface="Times New Roman"/>
                <a:cs typeface="Calibri"/>
              </a:rPr>
              <a:t>атлетике</a:t>
            </a:r>
            <a:r>
              <a:rPr lang="en-US" sz="2800" b="1" dirty="0" smtClean="0">
                <a:solidFill>
                  <a:schemeClr val="bg1"/>
                </a:solidFill>
                <a:latin typeface="Times New Roman"/>
                <a:cs typeface="Calibri"/>
              </a:rPr>
              <a:t> </a:t>
            </a:r>
            <a:r>
              <a:rPr lang="en-US" sz="2800" b="1" dirty="0">
                <a:solidFill>
                  <a:schemeClr val="bg1"/>
                </a:solidFill>
                <a:latin typeface="Times New Roman"/>
                <a:cs typeface="Calibri"/>
              </a:rPr>
              <a:t>и 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/>
                <a:cs typeface="Calibri"/>
              </a:rPr>
              <a:t>превентивно</a:t>
            </a:r>
            <a:endParaRPr lang="sr-Cyrl-RS" sz="2800" b="1" dirty="0" smtClean="0">
              <a:solidFill>
                <a:schemeClr val="bg1"/>
              </a:solidFill>
              <a:latin typeface="Times New Roman"/>
              <a:cs typeface="Calibri"/>
            </a:endParaRPr>
          </a:p>
          <a:p>
            <a:r>
              <a:rPr lang="en-US" sz="2800" b="1" dirty="0" err="1" smtClean="0">
                <a:solidFill>
                  <a:schemeClr val="bg1"/>
                </a:solidFill>
                <a:latin typeface="Times New Roman"/>
                <a:cs typeface="Calibri"/>
              </a:rPr>
              <a:t>корективно</a:t>
            </a:r>
            <a:r>
              <a:rPr lang="en-US" sz="2800" b="1" dirty="0">
                <a:solidFill>
                  <a:schemeClr val="bg1"/>
                </a:solidFill>
                <a:latin typeface="Times New Roman"/>
                <a:cs typeface="Calibri"/>
              </a:rPr>
              <a:t> 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/>
                <a:cs typeface="Calibri"/>
              </a:rPr>
              <a:t>вјежбање</a:t>
            </a:r>
            <a:endParaRPr lang="en-US" sz="2800" b="1" dirty="0">
              <a:solidFill>
                <a:schemeClr val="bg1"/>
              </a:solidFill>
              <a:latin typeface="Times New Roman"/>
              <a:cs typeface="Calibri"/>
            </a:endParaRPr>
          </a:p>
        </p:txBody>
      </p:sp>
      <p:pic>
        <p:nvPicPr>
          <p:cNvPr id="11" name="Slika 10" descr="Slika na kojoj se nalazi pod, osoba, zatvoreni prostor, spoljni objekat&#10;&#10;Opis je automatski generisan">
            <a:extLst>
              <a:ext uri="{FF2B5EF4-FFF2-40B4-BE49-F238E27FC236}">
                <a16:creationId xmlns:a16="http://schemas.microsoft.com/office/drawing/2014/main" xmlns="" id="{7071D080-B633-46CD-9CE9-8990BB02BE4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0501" y="2947917"/>
            <a:ext cx="3889612" cy="2598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08299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7">
            <a:extLst>
              <a:ext uri="{FF2B5EF4-FFF2-40B4-BE49-F238E27FC236}">
                <a16:creationId xmlns:a16="http://schemas.microsoft.com/office/drawing/2014/main" xmlns="" id="{DFF2AC85-FAA0-4844-813F-83C04D7382E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07636" y="0"/>
            <a:ext cx="7281316" cy="6858000"/>
          </a:xfrm>
          <a:custGeom>
            <a:avLst/>
            <a:gdLst>
              <a:gd name="connsiteX0" fmla="*/ 361354 w 7281316"/>
              <a:gd name="connsiteY0" fmla="*/ 0 h 6858000"/>
              <a:gd name="connsiteX1" fmla="*/ 7281316 w 7281316"/>
              <a:gd name="connsiteY1" fmla="*/ 0 h 6858000"/>
              <a:gd name="connsiteX2" fmla="*/ 7281316 w 7281316"/>
              <a:gd name="connsiteY2" fmla="*/ 6858000 h 6858000"/>
              <a:gd name="connsiteX3" fmla="*/ 696735 w 7281316"/>
              <a:gd name="connsiteY3" fmla="*/ 6858000 h 6858000"/>
              <a:gd name="connsiteX4" fmla="*/ 690849 w 7281316"/>
              <a:gd name="connsiteY4" fmla="*/ 6842426 h 6858000"/>
              <a:gd name="connsiteX5" fmla="*/ 335637 w 7281316"/>
              <a:gd name="connsiteY5" fmla="*/ 9472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81316" h="6858000">
                <a:moveTo>
                  <a:pt x="361354" y="0"/>
                </a:moveTo>
                <a:lnTo>
                  <a:pt x="7281316" y="0"/>
                </a:lnTo>
                <a:lnTo>
                  <a:pt x="7281316" y="6858000"/>
                </a:lnTo>
                <a:lnTo>
                  <a:pt x="696735" y="6858000"/>
                </a:lnTo>
                <a:lnTo>
                  <a:pt x="690849" y="6842426"/>
                </a:lnTo>
                <a:cubicBezTo>
                  <a:pt x="-65870" y="4704140"/>
                  <a:pt x="-226206" y="2374054"/>
                  <a:pt x="335637" y="9472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9">
            <a:extLst>
              <a:ext uri="{FF2B5EF4-FFF2-40B4-BE49-F238E27FC236}">
                <a16:creationId xmlns:a16="http://schemas.microsoft.com/office/drawing/2014/main" xmlns="" id="{89CC0F1E-BAA2-47B1-8F83-7ECB9FD9E0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189558" y="0"/>
            <a:ext cx="6999394" cy="6858000"/>
          </a:xfrm>
          <a:custGeom>
            <a:avLst/>
            <a:gdLst>
              <a:gd name="connsiteX0" fmla="*/ 6999394 w 6999394"/>
              <a:gd name="connsiteY0" fmla="*/ 0 h 6858000"/>
              <a:gd name="connsiteX1" fmla="*/ 6999394 w 6999394"/>
              <a:gd name="connsiteY1" fmla="*/ 6858000 h 6858000"/>
              <a:gd name="connsiteX2" fmla="*/ 717029 w 6999394"/>
              <a:gd name="connsiteY2" fmla="*/ 6858000 h 6858000"/>
              <a:gd name="connsiteX3" fmla="*/ 623642 w 6999394"/>
              <a:gd name="connsiteY3" fmla="*/ 6599363 h 6858000"/>
              <a:gd name="connsiteX4" fmla="*/ 319533 w 6999394"/>
              <a:gd name="connsiteY4" fmla="*/ 193787 h 6858000"/>
              <a:gd name="connsiteX5" fmla="*/ 371685 w 6999394"/>
              <a:gd name="connsiteY5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99394" h="6858000">
                <a:moveTo>
                  <a:pt x="6999394" y="0"/>
                </a:moveTo>
                <a:lnTo>
                  <a:pt x="6999394" y="6858000"/>
                </a:lnTo>
                <a:lnTo>
                  <a:pt x="717029" y="6858000"/>
                </a:lnTo>
                <a:lnTo>
                  <a:pt x="623642" y="6599363"/>
                </a:lnTo>
                <a:cubicBezTo>
                  <a:pt x="-67685" y="4563346"/>
                  <a:pt x="-206622" y="2355719"/>
                  <a:pt x="319533" y="193787"/>
                </a:cubicBezTo>
                <a:lnTo>
                  <a:pt x="371685" y="1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kvir za tekst 3">
            <a:extLst>
              <a:ext uri="{FF2B5EF4-FFF2-40B4-BE49-F238E27FC236}">
                <a16:creationId xmlns:a16="http://schemas.microsoft.com/office/drawing/2014/main" xmlns="" id="{5939D3A4-8BA1-43BB-B18D-E5BFD3C15696}"/>
              </a:ext>
            </a:extLst>
          </p:cNvPr>
          <p:cNvSpPr txBox="1"/>
          <p:nvPr/>
        </p:nvSpPr>
        <p:spPr>
          <a:xfrm>
            <a:off x="399580" y="393823"/>
            <a:ext cx="3994290" cy="33239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r-Cyrl-BA" sz="3000" b="1" dirty="0">
                <a:solidFill>
                  <a:schemeClr val="bg1"/>
                </a:solidFill>
                <a:latin typeface="Times New Roman"/>
              </a:rPr>
              <a:t>Исходи усмјерени </a:t>
            </a:r>
            <a:r>
              <a:rPr lang="sr-Cyrl-BA" sz="3000" b="1" dirty="0" smtClean="0">
                <a:solidFill>
                  <a:schemeClr val="bg1"/>
                </a:solidFill>
                <a:latin typeface="Times New Roman"/>
              </a:rPr>
              <a:t>на упознавање</a:t>
            </a:r>
            <a:r>
              <a:rPr lang="sr-Cyrl-BA" sz="3000" b="1" dirty="0">
                <a:solidFill>
                  <a:schemeClr val="bg1"/>
                </a:solidFill>
                <a:latin typeface="Times New Roman"/>
              </a:rPr>
              <a:t> </a:t>
            </a:r>
            <a:r>
              <a:rPr lang="sr-Cyrl-BA" sz="3000" b="1" dirty="0" smtClean="0">
                <a:solidFill>
                  <a:schemeClr val="bg1"/>
                </a:solidFill>
                <a:latin typeface="Times New Roman"/>
              </a:rPr>
              <a:t>основних</a:t>
            </a:r>
          </a:p>
          <a:p>
            <a:r>
              <a:rPr lang="sr-Cyrl-BA" sz="3000" b="1" dirty="0" smtClean="0">
                <a:solidFill>
                  <a:schemeClr val="bg1"/>
                </a:solidFill>
                <a:latin typeface="Times New Roman"/>
              </a:rPr>
              <a:t>дигиталних</a:t>
            </a:r>
            <a:r>
              <a:rPr lang="sr-Cyrl-BA" sz="3000" b="1" dirty="0">
                <a:solidFill>
                  <a:schemeClr val="bg1"/>
                </a:solidFill>
                <a:latin typeface="Times New Roman"/>
              </a:rPr>
              <a:t> знања и  вјештина</a:t>
            </a:r>
            <a:r>
              <a:rPr lang="sr-Cyrl-BA" sz="3000" b="1" dirty="0">
                <a:solidFill>
                  <a:schemeClr val="bg1"/>
                </a:solidFill>
                <a:latin typeface="Times New Roman"/>
                <a:cs typeface="Times New Roman"/>
              </a:rPr>
              <a:t>​ </a:t>
            </a:r>
            <a:endParaRPr lang="sr-Cyrl-BA" sz="3000" b="1" dirty="0">
              <a:solidFill>
                <a:schemeClr val="bg1"/>
              </a:solidFill>
              <a:latin typeface="Calibri" panose="020F0502020204030204"/>
              <a:cs typeface="Calibri"/>
            </a:endParaRPr>
          </a:p>
          <a:p>
            <a:endParaRPr lang="sr-Cyrl-BA" sz="30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endParaRPr lang="sr-Cyrl-BA" sz="3000" dirty="0">
              <a:solidFill>
                <a:schemeClr val="bg1"/>
              </a:solidFill>
              <a:latin typeface="Calibri" panose="020F0502020204030204"/>
              <a:cs typeface="Calibri"/>
            </a:endParaRPr>
          </a:p>
          <a:p>
            <a:r>
              <a:rPr lang="sr-Cyrl-BA" sz="30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       Моја </a:t>
            </a:r>
            <a:r>
              <a:rPr lang="sr-Cyrl-BA" sz="3000" b="1" dirty="0">
                <a:solidFill>
                  <a:schemeClr val="bg1"/>
                </a:solidFill>
                <a:latin typeface="Times New Roman"/>
                <a:cs typeface="Times New Roman"/>
              </a:rPr>
              <a:t>околина</a:t>
            </a:r>
            <a:endParaRPr lang="sr-Cyrl-BA" sz="3000" b="1" dirty="0">
              <a:solidFill>
                <a:schemeClr val="bg1"/>
              </a:solidFill>
              <a:cs typeface="Calibri"/>
            </a:endParaRPr>
          </a:p>
        </p:txBody>
      </p:sp>
      <p:pic>
        <p:nvPicPr>
          <p:cNvPr id="2" name="Slika 6" descr="Slika na kojoj se nalazi osoba, zatvoreni prostor, mladi, momak&#10;&#10;Opis je automatski generisan">
            <a:extLst>
              <a:ext uri="{FF2B5EF4-FFF2-40B4-BE49-F238E27FC236}">
                <a16:creationId xmlns:a16="http://schemas.microsoft.com/office/drawing/2014/main" xmlns="" id="{B3186DD6-4C60-4C3C-BC75-9E23175E7E4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41696" y="4240977"/>
            <a:ext cx="3152632" cy="2337243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5237018" y="0"/>
          <a:ext cx="6954982" cy="6636180"/>
        </p:xfrm>
        <a:graphic>
          <a:graphicData uri="http://schemas.openxmlformats.org/drawingml/2006/table">
            <a:tbl>
              <a:tblPr/>
              <a:tblGrid>
                <a:gridCol w="4548250"/>
                <a:gridCol w="2406732"/>
              </a:tblGrid>
              <a:tr h="3344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600" b="1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ИСХОДИ УЧЕЊА</a:t>
                      </a:r>
                      <a:endParaRPr lang="en-GB" sz="16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154" marR="64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600" b="1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САДРЖАЈИ</a:t>
                      </a:r>
                      <a:endParaRPr lang="en-GB" sz="16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154" marR="64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610789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Symbol"/>
                        <a:buChar char="-"/>
                      </a:pP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уочи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уређаје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који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су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електрични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или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дигитални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;</a:t>
                      </a:r>
                      <a:endParaRPr lang="en-GB" sz="18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Symbol"/>
                        <a:buChar char="-"/>
                      </a:pP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препознаје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уређаје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који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уз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помоћ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струје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могу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да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грију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хладе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св</a:t>
                      </a:r>
                      <a:r>
                        <a:rPr lang="sr-Cyrl-BA" sz="18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јетле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преносе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звук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слику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или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информацију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;</a:t>
                      </a:r>
                      <a:endParaRPr lang="en-GB" sz="18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154" marR="64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Апарати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и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уређаји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у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кући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/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стану</a:t>
                      </a:r>
                      <a:endParaRPr lang="en-GB" sz="18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154" marR="64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879254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Symbol"/>
                        <a:buChar char="-"/>
                      </a:pP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наведе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играчке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које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се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могу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саме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покретати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и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кретати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(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опуштањем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увртањем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помоћу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опруге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играчке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батерије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или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струју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);</a:t>
                      </a:r>
                      <a:endParaRPr lang="en-GB" sz="18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Symbol"/>
                        <a:buChar char="-"/>
                      </a:pPr>
                      <a:r>
                        <a:rPr lang="en-US" sz="1800" dirty="0" err="1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објасни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начин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sr-Cyrl-BA" sz="18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чувања </a:t>
                      </a:r>
                      <a:r>
                        <a:rPr lang="sr-Cyrl-BA" sz="18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безбједног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руковања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играчкама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;</a:t>
                      </a:r>
                      <a:endParaRPr lang="en-GB" sz="18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154" marR="64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8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Моје играчке</a:t>
                      </a:r>
                      <a:endParaRPr lang="en-GB" sz="18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154" marR="64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961223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Symbol"/>
                        <a:buChar char="-"/>
                      </a:pPr>
                      <a:r>
                        <a:rPr lang="en-GB" sz="180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протумачи симболе договореног/познатог значења и спроведе поступак описан њима;</a:t>
                      </a:r>
                      <a:endParaRPr lang="en-GB" sz="180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154" marR="64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Медији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endParaRPr lang="en-GB" sz="18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154" marR="64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045028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Symbol"/>
                        <a:buChar char="-"/>
                      </a:pP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наведе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основна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правила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коришћења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дигиталних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уређаја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како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се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не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би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угрозило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здравље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;</a:t>
                      </a:r>
                      <a:endParaRPr lang="en-GB" sz="18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154" marR="64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Позитиван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и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негативан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утицај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медија</a:t>
                      </a:r>
                      <a:endParaRPr lang="en-GB" sz="18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8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154" marR="64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805396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/>
                        <a:buChar char="-"/>
                      </a:pPr>
                      <a:r>
                        <a:rPr lang="en-GB" sz="180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уочи дигиталне уређаје које људи употребаљавају у својим занимањима;</a:t>
                      </a:r>
                      <a:endParaRPr lang="en-GB" sz="180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154" marR="64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Занимања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људи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у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мом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мјесту</a:t>
                      </a:r>
                      <a:endParaRPr lang="en-GB" sz="18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154" marR="64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166624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58457"/>
          </a:xfrm>
          <a:solidFill>
            <a:schemeClr val="accent6">
              <a:lumMod val="20000"/>
              <a:lumOff val="8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sr-Cyrl-R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Резултати истраживања актуелног стања у настави 1. разреда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38200" y="1214650"/>
            <a:ext cx="10515600" cy="5308979"/>
          </a:xfr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indent="44450">
              <a:buNone/>
            </a:pPr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РПЗ је 2016. године, провео истраживање на узорку који обухвата 222 наставника разредне наставе: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sr-Cyrl-R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bs-Latn-BA" sz="2400" dirty="0" smtClean="0">
                <a:latin typeface="Times New Roman" pitchFamily="18" charset="0"/>
                <a:cs typeface="Times New Roman" pitchFamily="18" charset="0"/>
              </a:rPr>
              <a:t>Сви наставници првог разреда врше планирање и редовно се</a:t>
            </a:r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s-Latn-BA" sz="2400" dirty="0" smtClean="0">
                <a:latin typeface="Times New Roman" pitchFamily="18" charset="0"/>
                <a:cs typeface="Times New Roman" pitchFamily="18" charset="0"/>
              </a:rPr>
              <a:t>припремају за</a:t>
            </a:r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s-Latn-BA" sz="2400" dirty="0" smtClean="0">
                <a:latin typeface="Times New Roman" pitchFamily="18" charset="0"/>
                <a:cs typeface="Times New Roman" pitchFamily="18" charset="0"/>
              </a:rPr>
              <a:t>наставу, иако је приступ планирању и припремању</a:t>
            </a:r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s-Latn-BA" sz="2400" dirty="0" smtClean="0">
                <a:latin typeface="Times New Roman" pitchFamily="18" charset="0"/>
                <a:cs typeface="Times New Roman" pitchFamily="18" charset="0"/>
              </a:rPr>
              <a:t>различит.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sr-Cyrl-R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bs-Latn-BA" sz="2400" dirty="0" smtClean="0">
                <a:latin typeface="Times New Roman" pitchFamily="18" charset="0"/>
                <a:cs typeface="Times New Roman" pitchFamily="18" charset="0"/>
              </a:rPr>
              <a:t>Око 70% опсервираних наставника глобални план пише у облику пописа наставних </a:t>
            </a:r>
            <a:r>
              <a:rPr lang="bs-Latn-BA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активности за св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bs-Latn-BA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три предметна подручја, унапријед, за цијелу  наставну годину.</a:t>
            </a:r>
            <a:endParaRPr lang="en-US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sr-Cyrl-RS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bs-Latn-BA" sz="2400" dirty="0" smtClean="0">
                <a:latin typeface="Times New Roman" pitchFamily="18" charset="0"/>
                <a:cs typeface="Times New Roman" pitchFamily="18" charset="0"/>
              </a:rPr>
              <a:t>Око 30% наставника првог разреда</a:t>
            </a:r>
            <a:r>
              <a:rPr lang="sr-Cyrl-BA" sz="24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bs-Latn-BA" sz="2400" dirty="0" smtClean="0">
                <a:latin typeface="Times New Roman" pitchFamily="18" charset="0"/>
                <a:cs typeface="Times New Roman" pitchFamily="18" charset="0"/>
              </a:rPr>
              <a:t> као глобални план</a:t>
            </a:r>
            <a:r>
              <a:rPr lang="sr-Cyrl-BA" sz="24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bs-Latn-BA" sz="2400" dirty="0" smtClean="0">
                <a:latin typeface="Times New Roman" pitchFamily="18" charset="0"/>
                <a:cs typeface="Times New Roman" pitchFamily="18" charset="0"/>
              </a:rPr>
              <a:t> уписују</a:t>
            </a:r>
            <a:r>
              <a:rPr lang="sr-Cyrl-BA" sz="24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bs-Latn-BA" sz="2400" dirty="0" smtClean="0">
                <a:latin typeface="Times New Roman" pitchFamily="18" charset="0"/>
                <a:cs typeface="Times New Roman" pitchFamily="18" charset="0"/>
              </a:rPr>
              <a:t> за сваки</a:t>
            </a:r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s-Latn-BA" sz="2400" dirty="0" smtClean="0">
                <a:latin typeface="Times New Roman" pitchFamily="18" charset="0"/>
                <a:cs typeface="Times New Roman" pitchFamily="18" charset="0"/>
              </a:rPr>
              <a:t>мјесец</a:t>
            </a:r>
            <a:r>
              <a:rPr lang="sr-Cyrl-BA" sz="24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bs-Latn-BA" sz="2400" dirty="0" smtClean="0">
                <a:latin typeface="Times New Roman" pitchFamily="18" charset="0"/>
                <a:cs typeface="Times New Roman" pitchFamily="18" charset="0"/>
              </a:rPr>
              <a:t> наставну тему са ор</a:t>
            </a:r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bs-Latn-BA" sz="2400" dirty="0" smtClean="0">
                <a:latin typeface="Times New Roman" pitchFamily="18" charset="0"/>
                <a:cs typeface="Times New Roman" pitchFamily="18" charset="0"/>
              </a:rPr>
              <a:t>јентационим бројем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s-Latn-BA" sz="2400" dirty="0" smtClean="0">
                <a:latin typeface="Times New Roman" pitchFamily="18" charset="0"/>
                <a:cs typeface="Times New Roman" pitchFamily="18" charset="0"/>
              </a:rPr>
              <a:t>сати за реализацију.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7">
            <a:extLst>
              <a:ext uri="{FF2B5EF4-FFF2-40B4-BE49-F238E27FC236}">
                <a16:creationId xmlns:a16="http://schemas.microsoft.com/office/drawing/2014/main" xmlns="" id="{DFF2AC85-FAA0-4844-813F-83C04D7382E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07636" y="0"/>
            <a:ext cx="7281316" cy="6858000"/>
          </a:xfrm>
          <a:custGeom>
            <a:avLst/>
            <a:gdLst>
              <a:gd name="connsiteX0" fmla="*/ 361354 w 7281316"/>
              <a:gd name="connsiteY0" fmla="*/ 0 h 6858000"/>
              <a:gd name="connsiteX1" fmla="*/ 7281316 w 7281316"/>
              <a:gd name="connsiteY1" fmla="*/ 0 h 6858000"/>
              <a:gd name="connsiteX2" fmla="*/ 7281316 w 7281316"/>
              <a:gd name="connsiteY2" fmla="*/ 6858000 h 6858000"/>
              <a:gd name="connsiteX3" fmla="*/ 696735 w 7281316"/>
              <a:gd name="connsiteY3" fmla="*/ 6858000 h 6858000"/>
              <a:gd name="connsiteX4" fmla="*/ 690849 w 7281316"/>
              <a:gd name="connsiteY4" fmla="*/ 6842426 h 6858000"/>
              <a:gd name="connsiteX5" fmla="*/ 335637 w 7281316"/>
              <a:gd name="connsiteY5" fmla="*/ 9472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81316" h="6858000">
                <a:moveTo>
                  <a:pt x="361354" y="0"/>
                </a:moveTo>
                <a:lnTo>
                  <a:pt x="7281316" y="0"/>
                </a:lnTo>
                <a:lnTo>
                  <a:pt x="7281316" y="6858000"/>
                </a:lnTo>
                <a:lnTo>
                  <a:pt x="696735" y="6858000"/>
                </a:lnTo>
                <a:lnTo>
                  <a:pt x="690849" y="6842426"/>
                </a:lnTo>
                <a:cubicBezTo>
                  <a:pt x="-65870" y="4704140"/>
                  <a:pt x="-226206" y="2374054"/>
                  <a:pt x="335637" y="9472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9">
            <a:extLst>
              <a:ext uri="{FF2B5EF4-FFF2-40B4-BE49-F238E27FC236}">
                <a16:creationId xmlns:a16="http://schemas.microsoft.com/office/drawing/2014/main" xmlns="" id="{89CC0F1E-BAA2-47B1-8F83-7ECB9FD9E0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189558" y="0"/>
            <a:ext cx="6999394" cy="6858000"/>
          </a:xfrm>
          <a:custGeom>
            <a:avLst/>
            <a:gdLst>
              <a:gd name="connsiteX0" fmla="*/ 6999394 w 6999394"/>
              <a:gd name="connsiteY0" fmla="*/ 0 h 6858000"/>
              <a:gd name="connsiteX1" fmla="*/ 6999394 w 6999394"/>
              <a:gd name="connsiteY1" fmla="*/ 6858000 h 6858000"/>
              <a:gd name="connsiteX2" fmla="*/ 717029 w 6999394"/>
              <a:gd name="connsiteY2" fmla="*/ 6858000 h 6858000"/>
              <a:gd name="connsiteX3" fmla="*/ 623642 w 6999394"/>
              <a:gd name="connsiteY3" fmla="*/ 6599363 h 6858000"/>
              <a:gd name="connsiteX4" fmla="*/ 319533 w 6999394"/>
              <a:gd name="connsiteY4" fmla="*/ 193787 h 6858000"/>
              <a:gd name="connsiteX5" fmla="*/ 371685 w 6999394"/>
              <a:gd name="connsiteY5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99394" h="6858000">
                <a:moveTo>
                  <a:pt x="6999394" y="0"/>
                </a:moveTo>
                <a:lnTo>
                  <a:pt x="6999394" y="6858000"/>
                </a:lnTo>
                <a:lnTo>
                  <a:pt x="717029" y="6858000"/>
                </a:lnTo>
                <a:lnTo>
                  <a:pt x="623642" y="6599363"/>
                </a:lnTo>
                <a:cubicBezTo>
                  <a:pt x="-67685" y="4563346"/>
                  <a:pt x="-206622" y="2355719"/>
                  <a:pt x="319533" y="193787"/>
                </a:cubicBezTo>
                <a:lnTo>
                  <a:pt x="371685" y="1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kvir za tekst 2">
            <a:extLst>
              <a:ext uri="{FF2B5EF4-FFF2-40B4-BE49-F238E27FC236}">
                <a16:creationId xmlns:a16="http://schemas.microsoft.com/office/drawing/2014/main" xmlns="" id="{78C8872E-7E5F-439B-8B7D-7AEFAF7E8534}"/>
              </a:ext>
            </a:extLst>
          </p:cNvPr>
          <p:cNvSpPr txBox="1"/>
          <p:nvPr/>
        </p:nvSpPr>
        <p:spPr>
          <a:xfrm>
            <a:off x="5457645" y="396816"/>
            <a:ext cx="6208143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endParaRPr lang="bs-Cyrl-BA" sz="2000">
              <a:solidFill>
                <a:srgbClr val="0C0C0C"/>
              </a:solidFill>
              <a:latin typeface="Times New Roman"/>
              <a:cs typeface="Times New Roman"/>
            </a:endParaRPr>
          </a:p>
        </p:txBody>
      </p:sp>
      <p:sp>
        <p:nvSpPr>
          <p:cNvPr id="2" name="Okvir za tekst 1">
            <a:extLst>
              <a:ext uri="{FF2B5EF4-FFF2-40B4-BE49-F238E27FC236}">
                <a16:creationId xmlns:a16="http://schemas.microsoft.com/office/drawing/2014/main" xmlns="" id="{C2E6532C-3CDD-4AEC-8E4A-837315DA626B}"/>
              </a:ext>
            </a:extLst>
          </p:cNvPr>
          <p:cNvSpPr txBox="1"/>
          <p:nvPr/>
        </p:nvSpPr>
        <p:spPr>
          <a:xfrm>
            <a:off x="399580" y="393823"/>
            <a:ext cx="4124919" cy="33239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r-Cyrl-BA" sz="3000" b="1" dirty="0" smtClean="0">
                <a:solidFill>
                  <a:schemeClr val="bg1"/>
                </a:solidFill>
                <a:latin typeface="Times New Roman"/>
              </a:rPr>
              <a:t>Исходи усмјерени на упознавање основних</a:t>
            </a:r>
          </a:p>
          <a:p>
            <a:r>
              <a:rPr lang="sr-Cyrl-BA" sz="3000" b="1" dirty="0" smtClean="0">
                <a:solidFill>
                  <a:schemeClr val="bg1"/>
                </a:solidFill>
                <a:latin typeface="Times New Roman"/>
              </a:rPr>
              <a:t>дигиталних знања и  </a:t>
            </a:r>
          </a:p>
          <a:p>
            <a:r>
              <a:rPr lang="sr-Cyrl-BA" sz="3000" b="1" dirty="0" smtClean="0">
                <a:solidFill>
                  <a:schemeClr val="bg1"/>
                </a:solidFill>
                <a:latin typeface="Times New Roman"/>
              </a:rPr>
              <a:t>вјештина</a:t>
            </a:r>
            <a:r>
              <a:rPr lang="sr-Cyrl-BA" sz="30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​ </a:t>
            </a:r>
            <a:endParaRPr lang="sr-Cyrl-BA" sz="3000" b="1" dirty="0" smtClean="0">
              <a:solidFill>
                <a:schemeClr val="bg1"/>
              </a:solidFill>
              <a:cs typeface="Calibri"/>
            </a:endParaRPr>
          </a:p>
          <a:p>
            <a:endParaRPr lang="sr-Cyrl-BA" sz="3000" dirty="0" smtClean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endParaRPr lang="sr-Cyrl-BA" sz="3000" dirty="0" smtClean="0">
              <a:solidFill>
                <a:schemeClr val="bg1"/>
              </a:solidFill>
              <a:cs typeface="Calibri"/>
            </a:endParaRPr>
          </a:p>
          <a:p>
            <a:r>
              <a:rPr lang="sr-Cyrl-BA" sz="30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        Моја околина</a:t>
            </a:r>
            <a:endParaRPr lang="sr-Cyrl-BA" sz="3000" b="1" dirty="0">
              <a:solidFill>
                <a:schemeClr val="bg1"/>
              </a:solidFill>
              <a:cs typeface="Calibri"/>
            </a:endParaRPr>
          </a:p>
        </p:txBody>
      </p:sp>
      <p:pic>
        <p:nvPicPr>
          <p:cNvPr id="10" name="Slika 6" descr="Slika na kojoj se nalazi osoba, zatvoreni prostor, mladi, momak&#10;&#10;Opis je automatski generisan">
            <a:extLst>
              <a:ext uri="{FF2B5EF4-FFF2-40B4-BE49-F238E27FC236}">
                <a16:creationId xmlns:a16="http://schemas.microsoft.com/office/drawing/2014/main" xmlns="" id="{181F4044-C8B7-42DB-B2DB-64895C2EF65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30060" y="3957851"/>
            <a:ext cx="2743200" cy="2167247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5415149" y="260963"/>
          <a:ext cx="6776852" cy="6389218"/>
        </p:xfrm>
        <a:graphic>
          <a:graphicData uri="http://schemas.openxmlformats.org/drawingml/2006/table">
            <a:tbl>
              <a:tblPr/>
              <a:tblGrid>
                <a:gridCol w="3645423"/>
                <a:gridCol w="3131429"/>
              </a:tblGrid>
              <a:tr h="3342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8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ИСХОДИ УЧЕЊА</a:t>
                      </a:r>
                      <a:endParaRPr lang="en-GB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800" b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САДРЖАЈИ</a:t>
                      </a:r>
                      <a:endParaRPr lang="en-GB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002853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Times New Roman"/>
                        <a:buChar char="-"/>
                      </a:pP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именује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прибор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алат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материјал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и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поступак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израде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предмета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од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папирне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и ПЕТ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амбалаже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;</a:t>
                      </a:r>
                      <a:endParaRPr lang="en-GB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Рециклажа (израда предмета од папирне</a:t>
                      </a:r>
                      <a:br>
                        <a:rPr lang="en-GB" sz="18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GB" sz="18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 ПЕТ амбалаже)</a:t>
                      </a:r>
                      <a:endParaRPr lang="en-GB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005706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-"/>
                      </a:pPr>
                      <a:r>
                        <a:rPr lang="sr-Cyrl-BA" sz="18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изради илустративни низ догађаја/искустава након реализоване посјете/излета по моделу корак по корак.</a:t>
                      </a:r>
                      <a:endParaRPr lang="en-GB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Посјете и излети: упознавање околине школе, посјета позоришту, биоскопу, парку, животињској фарми, културно-историјском споменику и слично</a:t>
                      </a:r>
                      <a:endParaRPr lang="en-GB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34284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Times New Roman"/>
                        <a:buChar char="-"/>
                      </a:pPr>
                      <a:r>
                        <a:rPr lang="en-GB" sz="18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Разликује дијелове и цјелину;</a:t>
                      </a:r>
                      <a:endParaRPr lang="en-GB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Правимо слагалицу</a:t>
                      </a:r>
                      <a:endParaRPr lang="en-GB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712091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Times New Roman"/>
                        <a:buChar char="-"/>
                      </a:pPr>
                      <a:r>
                        <a:rPr lang="en-GB" sz="18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анализира једноставан познати поступак/активност и разлаже кораке за њихово спровођење;</a:t>
                      </a:r>
                      <a:endParaRPr lang="en-GB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-"/>
                      </a:pPr>
                      <a:r>
                        <a:rPr lang="en-GB" sz="18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издвоји елементе из скупа и упореди их по величини (нацрта скуп, нацрта елементе скупа, упоређује елементе по величини).</a:t>
                      </a:r>
                      <a:endParaRPr lang="en-GB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Придруживање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чланова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једног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скупа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члановима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другог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скупа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(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бројањем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10)</a:t>
                      </a:r>
                      <a:endParaRPr lang="en-GB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743176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7">
            <a:extLst>
              <a:ext uri="{FF2B5EF4-FFF2-40B4-BE49-F238E27FC236}">
                <a16:creationId xmlns:a16="http://schemas.microsoft.com/office/drawing/2014/main" xmlns="" id="{DFF2AC85-FAA0-4844-813F-83C04D7382E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07636" y="0"/>
            <a:ext cx="7281316" cy="6858000"/>
          </a:xfrm>
          <a:custGeom>
            <a:avLst/>
            <a:gdLst>
              <a:gd name="connsiteX0" fmla="*/ 361354 w 7281316"/>
              <a:gd name="connsiteY0" fmla="*/ 0 h 6858000"/>
              <a:gd name="connsiteX1" fmla="*/ 7281316 w 7281316"/>
              <a:gd name="connsiteY1" fmla="*/ 0 h 6858000"/>
              <a:gd name="connsiteX2" fmla="*/ 7281316 w 7281316"/>
              <a:gd name="connsiteY2" fmla="*/ 6858000 h 6858000"/>
              <a:gd name="connsiteX3" fmla="*/ 696735 w 7281316"/>
              <a:gd name="connsiteY3" fmla="*/ 6858000 h 6858000"/>
              <a:gd name="connsiteX4" fmla="*/ 690849 w 7281316"/>
              <a:gd name="connsiteY4" fmla="*/ 6842426 h 6858000"/>
              <a:gd name="connsiteX5" fmla="*/ 335637 w 7281316"/>
              <a:gd name="connsiteY5" fmla="*/ 9472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81316" h="6858000">
                <a:moveTo>
                  <a:pt x="361354" y="0"/>
                </a:moveTo>
                <a:lnTo>
                  <a:pt x="7281316" y="0"/>
                </a:lnTo>
                <a:lnTo>
                  <a:pt x="7281316" y="6858000"/>
                </a:lnTo>
                <a:lnTo>
                  <a:pt x="696735" y="6858000"/>
                </a:lnTo>
                <a:lnTo>
                  <a:pt x="690849" y="6842426"/>
                </a:lnTo>
                <a:cubicBezTo>
                  <a:pt x="-65870" y="4704140"/>
                  <a:pt x="-226206" y="2374054"/>
                  <a:pt x="335637" y="9472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9">
            <a:extLst>
              <a:ext uri="{FF2B5EF4-FFF2-40B4-BE49-F238E27FC236}">
                <a16:creationId xmlns:a16="http://schemas.microsoft.com/office/drawing/2014/main" xmlns="" id="{89CC0F1E-BAA2-47B1-8F83-7ECB9FD9E0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189558" y="0"/>
            <a:ext cx="6999394" cy="6858000"/>
          </a:xfrm>
          <a:custGeom>
            <a:avLst/>
            <a:gdLst>
              <a:gd name="connsiteX0" fmla="*/ 6999394 w 6999394"/>
              <a:gd name="connsiteY0" fmla="*/ 0 h 6858000"/>
              <a:gd name="connsiteX1" fmla="*/ 6999394 w 6999394"/>
              <a:gd name="connsiteY1" fmla="*/ 6858000 h 6858000"/>
              <a:gd name="connsiteX2" fmla="*/ 717029 w 6999394"/>
              <a:gd name="connsiteY2" fmla="*/ 6858000 h 6858000"/>
              <a:gd name="connsiteX3" fmla="*/ 623642 w 6999394"/>
              <a:gd name="connsiteY3" fmla="*/ 6599363 h 6858000"/>
              <a:gd name="connsiteX4" fmla="*/ 319533 w 6999394"/>
              <a:gd name="connsiteY4" fmla="*/ 193787 h 6858000"/>
              <a:gd name="connsiteX5" fmla="*/ 371685 w 6999394"/>
              <a:gd name="connsiteY5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99394" h="6858000">
                <a:moveTo>
                  <a:pt x="6999394" y="0"/>
                </a:moveTo>
                <a:lnTo>
                  <a:pt x="6999394" y="6858000"/>
                </a:lnTo>
                <a:lnTo>
                  <a:pt x="717029" y="6858000"/>
                </a:lnTo>
                <a:lnTo>
                  <a:pt x="623642" y="6599363"/>
                </a:lnTo>
                <a:cubicBezTo>
                  <a:pt x="-67685" y="4563346"/>
                  <a:pt x="-206622" y="2355719"/>
                  <a:pt x="319533" y="193787"/>
                </a:cubicBezTo>
                <a:lnTo>
                  <a:pt x="371685" y="1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kvir za tekst 2">
            <a:extLst>
              <a:ext uri="{FF2B5EF4-FFF2-40B4-BE49-F238E27FC236}">
                <a16:creationId xmlns:a16="http://schemas.microsoft.com/office/drawing/2014/main" xmlns="" id="{78C8872E-7E5F-439B-8B7D-7AEFAF7E8534}"/>
              </a:ext>
            </a:extLst>
          </p:cNvPr>
          <p:cNvSpPr txBox="1"/>
          <p:nvPr/>
        </p:nvSpPr>
        <p:spPr>
          <a:xfrm>
            <a:off x="5457645" y="396816"/>
            <a:ext cx="6208143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endParaRPr lang="bs-Cyrl-BA" sz="2000">
              <a:solidFill>
                <a:srgbClr val="0C0C0C"/>
              </a:solidFill>
              <a:latin typeface="Times New Roman"/>
              <a:cs typeface="Times New Roman"/>
            </a:endParaRPr>
          </a:p>
        </p:txBody>
      </p:sp>
      <p:sp>
        <p:nvSpPr>
          <p:cNvPr id="9" name="Okvir za tekst 8">
            <a:extLst>
              <a:ext uri="{FF2B5EF4-FFF2-40B4-BE49-F238E27FC236}">
                <a16:creationId xmlns:a16="http://schemas.microsoft.com/office/drawing/2014/main" xmlns="" id="{A1958013-670E-4480-87D5-F1483F4FB70A}"/>
              </a:ext>
            </a:extLst>
          </p:cNvPr>
          <p:cNvSpPr txBox="1"/>
          <p:nvPr/>
        </p:nvSpPr>
        <p:spPr>
          <a:xfrm>
            <a:off x="399580" y="393823"/>
            <a:ext cx="3970539" cy="37856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r-Cyrl-BA" sz="3000" b="1" dirty="0">
                <a:solidFill>
                  <a:schemeClr val="bg1"/>
                </a:solidFill>
                <a:latin typeface="Times New Roman"/>
              </a:rPr>
              <a:t>Исходи усмјерени </a:t>
            </a:r>
            <a:r>
              <a:rPr lang="sr-Cyrl-BA" sz="3000" b="1" dirty="0" smtClean="0">
                <a:solidFill>
                  <a:schemeClr val="bg1"/>
                </a:solidFill>
                <a:latin typeface="Times New Roman"/>
              </a:rPr>
              <a:t>на упознавање</a:t>
            </a:r>
            <a:r>
              <a:rPr lang="sr-Cyrl-BA" sz="3000" b="1" dirty="0">
                <a:solidFill>
                  <a:schemeClr val="bg1"/>
                </a:solidFill>
                <a:latin typeface="Times New Roman"/>
              </a:rPr>
              <a:t> </a:t>
            </a:r>
            <a:r>
              <a:rPr lang="sr-Cyrl-BA" sz="3000" b="1" dirty="0" smtClean="0">
                <a:solidFill>
                  <a:schemeClr val="bg1"/>
                </a:solidFill>
                <a:latin typeface="Times New Roman"/>
              </a:rPr>
              <a:t>основних</a:t>
            </a:r>
          </a:p>
          <a:p>
            <a:r>
              <a:rPr lang="sr-Cyrl-BA" sz="3000" b="1" dirty="0" smtClean="0">
                <a:solidFill>
                  <a:schemeClr val="bg1"/>
                </a:solidFill>
                <a:latin typeface="Times New Roman"/>
              </a:rPr>
              <a:t>дигиталних</a:t>
            </a:r>
            <a:r>
              <a:rPr lang="sr-Cyrl-BA" sz="3000" b="1" dirty="0">
                <a:solidFill>
                  <a:schemeClr val="bg1"/>
                </a:solidFill>
                <a:latin typeface="Times New Roman"/>
              </a:rPr>
              <a:t> </a:t>
            </a:r>
            <a:r>
              <a:rPr lang="sr-Cyrl-BA" sz="3000" b="1" dirty="0" smtClean="0">
                <a:solidFill>
                  <a:schemeClr val="bg1"/>
                </a:solidFill>
                <a:latin typeface="Times New Roman"/>
              </a:rPr>
              <a:t>знања и вјештина</a:t>
            </a:r>
            <a:r>
              <a:rPr lang="sr-Cyrl-BA" sz="3000" b="1" dirty="0">
                <a:solidFill>
                  <a:schemeClr val="bg1"/>
                </a:solidFill>
                <a:latin typeface="Times New Roman"/>
                <a:cs typeface="Times New Roman"/>
              </a:rPr>
              <a:t>​ </a:t>
            </a:r>
            <a:endParaRPr lang="sr-Cyrl-BA" sz="3000" b="1" dirty="0">
              <a:solidFill>
                <a:schemeClr val="bg1"/>
              </a:solidFill>
              <a:latin typeface="Calibri" panose="020F0502020204030204"/>
              <a:cs typeface="Calibri"/>
            </a:endParaRPr>
          </a:p>
          <a:p>
            <a:endParaRPr lang="sr-Cyrl-BA" sz="30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endParaRPr lang="sr-Cyrl-BA" sz="3000" dirty="0">
              <a:solidFill>
                <a:schemeClr val="bg1"/>
              </a:solidFill>
              <a:latin typeface="Calibri" panose="020F0502020204030204"/>
              <a:cs typeface="Calibri"/>
            </a:endParaRPr>
          </a:p>
          <a:p>
            <a:pPr algn="ctr"/>
            <a:r>
              <a:rPr lang="sr-Cyrl-BA" sz="3000" b="1" dirty="0">
                <a:solidFill>
                  <a:schemeClr val="bg1"/>
                </a:solidFill>
                <a:latin typeface="Times New Roman"/>
                <a:cs typeface="Times New Roman"/>
              </a:rPr>
              <a:t>Говор, изражавање и стварање</a:t>
            </a:r>
            <a:endParaRPr lang="sr-Cyrl-BA" sz="3000" b="1" dirty="0">
              <a:solidFill>
                <a:schemeClr val="bg1"/>
              </a:solidFill>
              <a:cs typeface="Calibri"/>
            </a:endParaRPr>
          </a:p>
        </p:txBody>
      </p:sp>
      <p:pic>
        <p:nvPicPr>
          <p:cNvPr id="10" name="Slika 10" descr="Slika na kojoj se nalazi trava, dete, igračka, malo&#10;&#10;Opis je automatski generisan">
            <a:extLst>
              <a:ext uri="{FF2B5EF4-FFF2-40B4-BE49-F238E27FC236}">
                <a16:creationId xmlns:a16="http://schemas.microsoft.com/office/drawing/2014/main" xmlns="" id="{537BE097-7FE0-4B3C-91BB-97092E12362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8764" y="4394579"/>
            <a:ext cx="3681350" cy="2142699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5522026" y="201879"/>
          <a:ext cx="6483927" cy="6353299"/>
        </p:xfrm>
        <a:graphic>
          <a:graphicData uri="http://schemas.openxmlformats.org/drawingml/2006/table">
            <a:tbl>
              <a:tblPr/>
              <a:tblGrid>
                <a:gridCol w="2470068"/>
                <a:gridCol w="4013859"/>
              </a:tblGrid>
              <a:tr h="3529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8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ИСХОДИ УЧЕЊА</a:t>
                      </a:r>
                      <a:endParaRPr lang="en-GB" sz="18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8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САДРЖАЈИ</a:t>
                      </a:r>
                      <a:endParaRPr lang="en-GB" sz="18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000337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Calibri"/>
                        <a:buChar char="-"/>
                      </a:pP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препознаје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и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разликује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појмове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прибор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материјал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и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поступак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израде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;</a:t>
                      </a:r>
                      <a:endParaRPr lang="en-GB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Упознавање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и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експериментисање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различитим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ликовним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материјалима</a:t>
                      </a:r>
                      <a:r>
                        <a:rPr lang="sr-Cyrl-RS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: </a:t>
                      </a:r>
                      <a:r>
                        <a:rPr lang="sr-Cyrl-RS" sz="1800" i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цртање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(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оловке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оловке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у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боји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фломастери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креда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у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боји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угљени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штапићи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...)</a:t>
                      </a:r>
                      <a:r>
                        <a:rPr lang="sr-Cyrl-RS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; </a:t>
                      </a:r>
                      <a:r>
                        <a:rPr lang="sr-Cyrl-RS" sz="1800" i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сликање</a:t>
                      </a:r>
                      <a:r>
                        <a:rPr lang="sr-Cyrl-RS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(воиштане боје, папир, сунђер, кликери,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четкица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водене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боје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кромпир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сламке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лишће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...)</a:t>
                      </a:r>
                      <a:r>
                        <a:rPr lang="sr-Cyrl-RS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 вајање (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кинетички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пијесак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тијесто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глина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глинамол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пластелин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и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други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материјали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обликовање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: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кутије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вуница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вата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платно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…)</a:t>
                      </a:r>
                      <a:r>
                        <a:rPr lang="sr-Cyrl-RS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; примијењена умјетност 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новине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картон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целофан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спужва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платно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пертле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разне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хартије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зрневље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тјестенина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кутије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филц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салвете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плодови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јесени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блазнице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чачкалице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стари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предмети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различите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18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намјене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...)</a:t>
                      </a:r>
                      <a:endParaRPr lang="en-GB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297962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E7CB119-293C-4CD9-961B-1D42CDA4D19E}"/>
              </a:ext>
            </a:extLst>
          </p:cNvPr>
          <p:cNvSpPr txBox="1"/>
          <p:nvPr/>
        </p:nvSpPr>
        <p:spPr>
          <a:xfrm>
            <a:off x="6714699" y="1610436"/>
            <a:ext cx="5477301" cy="2242644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Спорт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 у 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настави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 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физичког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 </a:t>
            </a:r>
            <a:endParaRPr lang="sr-Latn-RS" sz="2800" b="1" dirty="0">
              <a:solidFill>
                <a:schemeClr val="bg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и 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здравственог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 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васпитања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 </a:t>
            </a:r>
            <a:endParaRPr lang="sr-Latn-RS" sz="2800" b="1" dirty="0">
              <a:solidFill>
                <a:schemeClr val="bg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и 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петнаестоминутно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 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вјежбање</a:t>
            </a:r>
            <a:r>
              <a:rPr lang="en-US" sz="30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/>
                <a:ea typeface="+mj-ea"/>
                <a:cs typeface="Times New Roman"/>
              </a:rPr>
              <a:t> </a:t>
            </a:r>
            <a:endParaRPr lang="sr-Latn-RS" dirty="0">
              <a:solidFill>
                <a:schemeClr val="accent4">
                  <a:lumMod val="60000"/>
                  <a:lumOff val="40000"/>
                </a:schemeClr>
              </a:solidFill>
              <a:latin typeface="Calibri" panose="020F0502020204030204"/>
              <a:ea typeface="+mj-ea"/>
              <a:cs typeface="Calibri" panose="020F0502020204030204"/>
            </a:endParaRPr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xmlns="" id="{E49CC64F-7275-4E33-961B-0C5CDC4398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Slika 3" descr="Slika na kojoj se nalazi pod, zemlja&#10;&#10;Opis je automatski generisan">
            <a:extLst>
              <a:ext uri="{FF2B5EF4-FFF2-40B4-BE49-F238E27FC236}">
                <a16:creationId xmlns:a16="http://schemas.microsoft.com/office/drawing/2014/main" xmlns="" id="{6C9A9D41-AD5C-478A-A78D-04B8A085355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22802" r="334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77B789E-11C9-4EBD-A152-02241FE07804}"/>
              </a:ext>
            </a:extLst>
          </p:cNvPr>
          <p:cNvSpPr txBox="1"/>
          <p:nvPr/>
        </p:nvSpPr>
        <p:spPr>
          <a:xfrm>
            <a:off x="1408948" y="3872800"/>
            <a:ext cx="9367204" cy="4041648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206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xmlns="" id="{E91DC736-0EF8-4F87-9146-EBF1D2EE4D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lika 5" descr="Slika na kojoj se nalazi tekst, osoba, zatvoreni prostor, sto&#10;&#10;Opis je automatski generisan">
            <a:extLst>
              <a:ext uri="{FF2B5EF4-FFF2-40B4-BE49-F238E27FC236}">
                <a16:creationId xmlns:a16="http://schemas.microsoft.com/office/drawing/2014/main" xmlns="" id="{6329362B-909A-47B7-B468-BD44E692515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2660" t="6482" r="18733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097CD68E-23E3-4007-8847-CD0944C4F7B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kvir za tekst 2">
            <a:extLst>
              <a:ext uri="{FF2B5EF4-FFF2-40B4-BE49-F238E27FC236}">
                <a16:creationId xmlns:a16="http://schemas.microsoft.com/office/drawing/2014/main" xmlns="" id="{BBEE0482-B85B-4577-B182-BA0CEE5BA338}"/>
              </a:ext>
            </a:extLst>
          </p:cNvPr>
          <p:cNvSpPr txBox="1"/>
          <p:nvPr/>
        </p:nvSpPr>
        <p:spPr>
          <a:xfrm>
            <a:off x="1340623" y="177421"/>
            <a:ext cx="4023360" cy="49131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dirty="0" err="1">
                <a:solidFill>
                  <a:schemeClr val="tx1"/>
                </a:solidFill>
                <a:latin typeface="Times New Roman"/>
                <a:ea typeface="+mj-ea"/>
                <a:cs typeface="Times New Roman"/>
              </a:rPr>
              <a:t>Типичан</a:t>
            </a:r>
            <a:r>
              <a:rPr lang="en-US" sz="2800" b="1" dirty="0">
                <a:solidFill>
                  <a:schemeClr val="tx1"/>
                </a:solidFill>
                <a:latin typeface="Times New Roman"/>
                <a:ea typeface="+mj-ea"/>
                <a:cs typeface="Times New Roman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/>
                <a:ea typeface="+mj-ea"/>
                <a:cs typeface="Times New Roman"/>
              </a:rPr>
              <a:t>дан</a:t>
            </a:r>
            <a:r>
              <a:rPr lang="en-US" sz="2800" b="1" dirty="0">
                <a:solidFill>
                  <a:schemeClr val="tx1"/>
                </a:solidFill>
                <a:latin typeface="Times New Roman"/>
                <a:ea typeface="+mj-ea"/>
                <a:cs typeface="Times New Roman"/>
              </a:rPr>
              <a:t> у </a:t>
            </a:r>
            <a:r>
              <a:rPr lang="en-US" sz="2800" b="1" dirty="0" err="1">
                <a:solidFill>
                  <a:schemeClr val="tx1"/>
                </a:solidFill>
                <a:latin typeface="Times New Roman"/>
                <a:ea typeface="+mj-ea"/>
                <a:cs typeface="Times New Roman"/>
              </a:rPr>
              <a:t>школи</a:t>
            </a:r>
            <a:endParaRPr lang="en-US" sz="2800" dirty="0">
              <a:solidFill>
                <a:schemeClr val="tx1"/>
              </a:solidFill>
              <a:latin typeface="Times New Roman"/>
              <a:ea typeface="+mj-ea"/>
              <a:cs typeface="Times New Roman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08C9B587-E65E-4B52-B37C-ABEBB6E879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kvir za tekst 5">
            <a:extLst>
              <a:ext uri="{FF2B5EF4-FFF2-40B4-BE49-F238E27FC236}">
                <a16:creationId xmlns:a16="http://schemas.microsoft.com/office/drawing/2014/main" xmlns="" id="{97F9A90E-7C0C-442A-8174-5BFD454F856B}"/>
              </a:ext>
            </a:extLst>
          </p:cNvPr>
          <p:cNvSpPr txBox="1"/>
          <p:nvPr/>
        </p:nvSpPr>
        <p:spPr>
          <a:xfrm>
            <a:off x="272955" y="764275"/>
            <a:ext cx="6796585" cy="59400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bs-Cyrl-BA" sz="2000" dirty="0">
                <a:solidFill>
                  <a:schemeClr val="tx1"/>
                </a:solidFill>
                <a:latin typeface="Times New Roman"/>
              </a:rPr>
              <a:t>Ево једног типичног дана у нашој школи испричаног ријечима дјетета другог разреда: </a:t>
            </a:r>
          </a:p>
          <a:p>
            <a:pPr algn="just"/>
            <a:r>
              <a:rPr lang="bs-Cyrl-BA" sz="2000" dirty="0">
                <a:solidFill>
                  <a:schemeClr val="tx1"/>
                </a:solidFill>
                <a:latin typeface="Times New Roman"/>
              </a:rPr>
              <a:t>„Кад се дође у школу, прво морамо мирно стајати у реду, а затим сједнемо на своје мјесто у учионици. Дежурни ученик мора да записује ко није на свом мјесту. </a:t>
            </a:r>
          </a:p>
          <a:p>
            <a:pPr algn="just"/>
            <a:r>
              <a:rPr lang="bs-Cyrl-BA" sz="2000" dirty="0">
                <a:solidFill>
                  <a:schemeClr val="tx1"/>
                </a:solidFill>
                <a:latin typeface="Times New Roman"/>
              </a:rPr>
              <a:t>Одмор служи да се припреме ствари за сљедећи час и нема устајања, а ходање по разреду без дозволе је забрањено</a:t>
            </a:r>
            <a:r>
              <a:rPr lang="bs-Cyrl-BA" sz="2000" dirty="0" smtClean="0">
                <a:solidFill>
                  <a:schemeClr val="tx1"/>
                </a:solidFill>
                <a:latin typeface="Times New Roman"/>
              </a:rPr>
              <a:t>. Учитељица </a:t>
            </a:r>
            <a:r>
              <a:rPr lang="bs-Cyrl-BA" sz="2000" dirty="0">
                <a:solidFill>
                  <a:schemeClr val="tx1"/>
                </a:solidFill>
                <a:latin typeface="Times New Roman"/>
              </a:rPr>
              <a:t>увијек ружи дјецу која устају на одмору и трче по учионици. </a:t>
            </a:r>
          </a:p>
          <a:p>
            <a:pPr algn="just"/>
            <a:r>
              <a:rPr lang="bs-Cyrl-BA" sz="2000" dirty="0">
                <a:latin typeface="Times New Roman"/>
              </a:rPr>
              <a:t>На великом одмору трчање је дозвољено, али једино тада могу да поједем ужину па најчешће сједим и једем. А кад је ружно вријеме често и не излазимо на велики одмор, да се не упрљамо и не прехладимо. </a:t>
            </a:r>
          </a:p>
          <a:p>
            <a:pPr algn="just"/>
            <a:r>
              <a:rPr lang="bs-Cyrl-BA" sz="2000" dirty="0">
                <a:latin typeface="Times New Roman"/>
              </a:rPr>
              <a:t>Понекад, ако много дјеце трчи или излази из учионице, сви добијемо казну да не идемо напоље на велики одмор или да не идемо на физичко, а умјесто физичког некад имамо математику. Ја у школи некад осјетим неке чудне иглице у рукама и ногама, никако не могу да се намјестим и сваки положај ми некако смета.“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832513" y="1787857"/>
            <a:ext cx="1282890" cy="136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0809091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xmlns="" id="{8181FC64-B306-4821-98E2-780662EFC4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7" name="Slika 8" descr="Slika na kojoj se nalazi osoba, zemlja, klizanje, sport&#10;&#10;Opis je automatski generisan">
            <a:extLst>
              <a:ext uri="{FF2B5EF4-FFF2-40B4-BE49-F238E27FC236}">
                <a16:creationId xmlns:a16="http://schemas.microsoft.com/office/drawing/2014/main" xmlns="" id="{7D991AD5-475B-4E8C-A649-2AE1BFD80B7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9791" r="1" b="2938"/>
          <a:stretch/>
        </p:blipFill>
        <p:spPr>
          <a:xfrm>
            <a:off x="20" y="10"/>
            <a:ext cx="9947062" cy="6857990"/>
          </a:xfrm>
          <a:prstGeom prst="rect">
            <a:avLst/>
          </a:prstGeom>
        </p:spPr>
      </p:pic>
      <p:sp>
        <p:nvSpPr>
          <p:cNvPr id="40" name="Freeform: Shape 39">
            <a:extLst>
              <a:ext uri="{FF2B5EF4-FFF2-40B4-BE49-F238E27FC236}">
                <a16:creationId xmlns:a16="http://schemas.microsoft.com/office/drawing/2014/main" xmlns="" id="{5871FC61-DD4E-47D4-81FD-8A7E7D12B37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6986049" y="0"/>
            <a:ext cx="5205951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xmlns="" id="{F9EC3F91-A75C-4F74-867E-E4C28C13546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148226" y="0"/>
            <a:ext cx="5043774" cy="6858000"/>
          </a:xfrm>
          <a:custGeom>
            <a:avLst/>
            <a:gdLst>
              <a:gd name="connsiteX0" fmla="*/ 1648981 w 5043774"/>
              <a:gd name="connsiteY0" fmla="*/ 0 h 6858000"/>
              <a:gd name="connsiteX1" fmla="*/ 2759699 w 5043774"/>
              <a:gd name="connsiteY1" fmla="*/ 0 h 6858000"/>
              <a:gd name="connsiteX2" fmla="*/ 3379301 w 5043774"/>
              <a:gd name="connsiteY2" fmla="*/ 0 h 6858000"/>
              <a:gd name="connsiteX3" fmla="*/ 3552342 w 5043774"/>
              <a:gd name="connsiteY3" fmla="*/ 0 h 6858000"/>
              <a:gd name="connsiteX4" fmla="*/ 4617166 w 5043774"/>
              <a:gd name="connsiteY4" fmla="*/ 0 h 6858000"/>
              <a:gd name="connsiteX5" fmla="*/ 4786130 w 5043774"/>
              <a:gd name="connsiteY5" fmla="*/ 0 h 6858000"/>
              <a:gd name="connsiteX6" fmla="*/ 4980168 w 5043774"/>
              <a:gd name="connsiteY6" fmla="*/ 0 h 6858000"/>
              <a:gd name="connsiteX7" fmla="*/ 5043774 w 5043774"/>
              <a:gd name="connsiteY7" fmla="*/ 0 h 6858000"/>
              <a:gd name="connsiteX8" fmla="*/ 5043774 w 5043774"/>
              <a:gd name="connsiteY8" fmla="*/ 6858000 h 6858000"/>
              <a:gd name="connsiteX9" fmla="*/ 4980168 w 5043774"/>
              <a:gd name="connsiteY9" fmla="*/ 6858000 h 6858000"/>
              <a:gd name="connsiteX10" fmla="*/ 4786130 w 5043774"/>
              <a:gd name="connsiteY10" fmla="*/ 6858000 h 6858000"/>
              <a:gd name="connsiteX11" fmla="*/ 4617166 w 5043774"/>
              <a:gd name="connsiteY11" fmla="*/ 6858000 h 6858000"/>
              <a:gd name="connsiteX12" fmla="*/ 3552342 w 5043774"/>
              <a:gd name="connsiteY12" fmla="*/ 6858000 h 6858000"/>
              <a:gd name="connsiteX13" fmla="*/ 3379301 w 5043774"/>
              <a:gd name="connsiteY13" fmla="*/ 6858000 h 6858000"/>
              <a:gd name="connsiteX14" fmla="*/ 2759699 w 5043774"/>
              <a:gd name="connsiteY14" fmla="*/ 6858000 h 6858000"/>
              <a:gd name="connsiteX15" fmla="*/ 2542782 w 5043774"/>
              <a:gd name="connsiteY15" fmla="*/ 6858000 h 6858000"/>
              <a:gd name="connsiteX16" fmla="*/ 2429239 w 5043774"/>
              <a:gd name="connsiteY16" fmla="*/ 6780599 h 6858000"/>
              <a:gd name="connsiteX17" fmla="*/ 1904328 w 5043774"/>
              <a:gd name="connsiteY17" fmla="*/ 6374814 h 6858000"/>
              <a:gd name="connsiteX18" fmla="*/ 0 w 5043774"/>
              <a:gd name="connsiteY18" fmla="*/ 3621656 h 6858000"/>
              <a:gd name="connsiteX19" fmla="*/ 1626503 w 5043774"/>
              <a:gd name="connsiteY19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043774" h="6858000">
                <a:moveTo>
                  <a:pt x="1648981" y="0"/>
                </a:moveTo>
                <a:lnTo>
                  <a:pt x="2759699" y="0"/>
                </a:lnTo>
                <a:lnTo>
                  <a:pt x="3379301" y="0"/>
                </a:lnTo>
                <a:lnTo>
                  <a:pt x="3552342" y="0"/>
                </a:lnTo>
                <a:lnTo>
                  <a:pt x="4617166" y="0"/>
                </a:lnTo>
                <a:lnTo>
                  <a:pt x="4786130" y="0"/>
                </a:lnTo>
                <a:lnTo>
                  <a:pt x="4980168" y="0"/>
                </a:lnTo>
                <a:lnTo>
                  <a:pt x="5043774" y="0"/>
                </a:lnTo>
                <a:lnTo>
                  <a:pt x="5043774" y="6858000"/>
                </a:lnTo>
                <a:lnTo>
                  <a:pt x="4980168" y="6858000"/>
                </a:lnTo>
                <a:lnTo>
                  <a:pt x="4786130" y="6858000"/>
                </a:lnTo>
                <a:lnTo>
                  <a:pt x="4617166" y="6858000"/>
                </a:lnTo>
                <a:lnTo>
                  <a:pt x="3552342" y="6858000"/>
                </a:lnTo>
                <a:lnTo>
                  <a:pt x="3379301" y="6858000"/>
                </a:lnTo>
                <a:lnTo>
                  <a:pt x="2759699" y="6858000"/>
                </a:lnTo>
                <a:lnTo>
                  <a:pt x="2542782" y="6858000"/>
                </a:lnTo>
                <a:lnTo>
                  <a:pt x="2429239" y="6780599"/>
                </a:lnTo>
                <a:cubicBezTo>
                  <a:pt x="2252641" y="6653108"/>
                  <a:pt x="2079285" y="6515397"/>
                  <a:pt x="1904328" y="6374814"/>
                </a:cubicBezTo>
                <a:cubicBezTo>
                  <a:pt x="943579" y="5602839"/>
                  <a:pt x="0" y="4969131"/>
                  <a:pt x="0" y="3621656"/>
                </a:cubicBezTo>
                <a:cubicBezTo>
                  <a:pt x="0" y="2093192"/>
                  <a:pt x="582912" y="754641"/>
                  <a:pt x="1626503" y="14997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xmlns="" id="{829A1E2C-5AC8-40FC-99E9-832069D3979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6697013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1" name="TextBox 3">
            <a:extLst>
              <a:ext uri="{FF2B5EF4-FFF2-40B4-BE49-F238E27FC236}">
                <a16:creationId xmlns:a16="http://schemas.microsoft.com/office/drawing/2014/main" xmlns="" id="{4E50304F-1BDA-40DF-BDAF-4FC8A9BB1850}"/>
              </a:ext>
            </a:extLst>
          </p:cNvPr>
          <p:cNvSpPr txBox="1"/>
          <p:nvPr/>
        </p:nvSpPr>
        <p:spPr>
          <a:xfrm>
            <a:off x="5923128" y="232012"/>
            <a:ext cx="5991367" cy="313898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0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sr-Latn-R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Wingdings"/>
              <a:buChar char="q"/>
            </a:pPr>
            <a:r>
              <a:rPr lang="en-US" sz="2000" dirty="0">
                <a:solidFill>
                  <a:schemeClr val="bg1"/>
                </a:solidFill>
                <a:latin typeface="Times New Roman"/>
                <a:cs typeface="Times New Roman"/>
              </a:rPr>
              <a:t> </a:t>
            </a:r>
            <a:r>
              <a:rPr lang="sr-Cyrl-RS" sz="2400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В</a:t>
            </a:r>
            <a:r>
              <a:rPr lang="en-US" sz="2400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јежбање</a:t>
            </a:r>
            <a:r>
              <a:rPr lang="en-US" sz="2400" dirty="0">
                <a:solidFill>
                  <a:schemeClr val="bg1"/>
                </a:solidFill>
                <a:latin typeface="Times New Roman"/>
                <a:cs typeface="Times New Roman"/>
              </a:rPr>
              <a:t> у </a:t>
            </a:r>
            <a:r>
              <a:rPr lang="en-US" sz="2400" dirty="0" err="1">
                <a:solidFill>
                  <a:schemeClr val="bg1"/>
                </a:solidFill>
                <a:latin typeface="Times New Roman"/>
                <a:cs typeface="Times New Roman"/>
              </a:rPr>
              <a:t>првом</a:t>
            </a:r>
            <a:r>
              <a:rPr lang="en-US" sz="24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/>
                <a:cs typeface="Times New Roman"/>
              </a:rPr>
              <a:t>реду</a:t>
            </a:r>
            <a:r>
              <a:rPr lang="en-US" sz="24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/>
                <a:cs typeface="Times New Roman"/>
              </a:rPr>
              <a:t>оријентисано</a:t>
            </a:r>
            <a:r>
              <a:rPr lang="en-US" sz="24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/>
                <a:cs typeface="Times New Roman"/>
              </a:rPr>
              <a:t>је</a:t>
            </a:r>
            <a:r>
              <a:rPr lang="en-US" sz="24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/>
                <a:cs typeface="Times New Roman"/>
              </a:rPr>
              <a:t>на</a:t>
            </a:r>
            <a:r>
              <a:rPr lang="en-US" sz="24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/>
                <a:cs typeface="Times New Roman"/>
              </a:rPr>
              <a:t>оне</a:t>
            </a:r>
            <a:r>
              <a:rPr lang="en-US" sz="24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/>
                <a:cs typeface="Times New Roman"/>
              </a:rPr>
              <a:t>сегменте</a:t>
            </a:r>
            <a:r>
              <a:rPr lang="en-US" sz="24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/>
                <a:cs typeface="Times New Roman"/>
              </a:rPr>
              <a:t>развоја</a:t>
            </a:r>
            <a:r>
              <a:rPr lang="en-US" sz="2400" dirty="0">
                <a:solidFill>
                  <a:schemeClr val="bg1"/>
                </a:solidFill>
                <a:latin typeface="Times New Roman"/>
                <a:cs typeface="Times New Roman"/>
              </a:rPr>
              <a:t> и </a:t>
            </a:r>
            <a:r>
              <a:rPr lang="en-US" sz="2400" dirty="0" err="1">
                <a:solidFill>
                  <a:schemeClr val="bg1"/>
                </a:solidFill>
                <a:latin typeface="Times New Roman"/>
                <a:cs typeface="Times New Roman"/>
              </a:rPr>
              <a:t>компоненте</a:t>
            </a:r>
            <a:r>
              <a:rPr lang="en-US" sz="24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/>
                <a:cs typeface="Times New Roman"/>
              </a:rPr>
              <a:t>личности</a:t>
            </a:r>
            <a:r>
              <a:rPr lang="en-US" sz="24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/>
                <a:cs typeface="Times New Roman"/>
              </a:rPr>
              <a:t>на</a:t>
            </a:r>
            <a:r>
              <a:rPr lang="en-US" sz="24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/>
                <a:cs typeface="Times New Roman"/>
              </a:rPr>
              <a:t>које</a:t>
            </a:r>
            <a:r>
              <a:rPr lang="en-US" sz="24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/>
                <a:cs typeface="Times New Roman"/>
              </a:rPr>
              <a:t>по</a:t>
            </a:r>
            <a:r>
              <a:rPr lang="en-US" sz="24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/>
                <a:cs typeface="Times New Roman"/>
              </a:rPr>
              <a:t>својој</a:t>
            </a:r>
            <a:r>
              <a:rPr lang="en-US" sz="24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/>
                <a:cs typeface="Times New Roman"/>
              </a:rPr>
              <a:t>природи</a:t>
            </a:r>
            <a:r>
              <a:rPr lang="en-US" sz="24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/>
                <a:cs typeface="Times New Roman"/>
              </a:rPr>
              <a:t>може</a:t>
            </a:r>
            <a:r>
              <a:rPr lang="en-US" sz="24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/>
                <a:cs typeface="Times New Roman"/>
              </a:rPr>
              <a:t>ефикасно</a:t>
            </a:r>
            <a:r>
              <a:rPr lang="en-US" sz="24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/>
                <a:cs typeface="Times New Roman"/>
              </a:rPr>
              <a:t>да</a:t>
            </a:r>
            <a:r>
              <a:rPr lang="en-US" sz="24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/>
                <a:cs typeface="Times New Roman"/>
              </a:rPr>
              <a:t>дјелује</a:t>
            </a:r>
            <a:r>
              <a:rPr lang="en-US" sz="2400" dirty="0">
                <a:solidFill>
                  <a:schemeClr val="bg1"/>
                </a:solidFill>
                <a:latin typeface="Times New Roman"/>
                <a:cs typeface="Times New Roman"/>
              </a:rPr>
              <a:t>, а </a:t>
            </a:r>
            <a:r>
              <a:rPr lang="en-US" sz="2400" dirty="0" err="1">
                <a:solidFill>
                  <a:schemeClr val="bg1"/>
                </a:solidFill>
                <a:latin typeface="Times New Roman"/>
                <a:cs typeface="Times New Roman"/>
              </a:rPr>
              <a:t>то</a:t>
            </a:r>
            <a:r>
              <a:rPr lang="en-US" sz="24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/>
                <a:cs typeface="Times New Roman"/>
              </a:rPr>
              <a:t>су</a:t>
            </a:r>
            <a:r>
              <a:rPr lang="en-US" sz="2400" dirty="0">
                <a:solidFill>
                  <a:schemeClr val="bg1"/>
                </a:solidFill>
                <a:latin typeface="Times New Roman"/>
                <a:cs typeface="Times New Roman"/>
              </a:rPr>
              <a:t>:</a:t>
            </a:r>
            <a:endParaRPr lang="sr-Latn-RS" sz="24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457200" indent="-342900">
              <a:lnSpc>
                <a:spcPct val="90000"/>
              </a:lnSpc>
              <a:spcAft>
                <a:spcPts val="600"/>
              </a:spcAft>
              <a:buFont typeface="Wingdings" panose="020B0604020202020204" pitchFamily="34" charset="0"/>
              <a:buChar char="q"/>
            </a:pPr>
            <a:r>
              <a:rPr lang="en-US" sz="2400" dirty="0">
                <a:solidFill>
                  <a:schemeClr val="bg1"/>
                </a:solidFill>
                <a:latin typeface="Times New Roman"/>
                <a:cs typeface="Times New Roman"/>
              </a:rPr>
              <a:t> </a:t>
            </a:r>
            <a:r>
              <a:rPr lang="en-US" sz="2400" dirty="0" err="1">
                <a:solidFill>
                  <a:schemeClr val="bg1"/>
                </a:solidFill>
                <a:latin typeface="Times New Roman"/>
                <a:cs typeface="Times New Roman"/>
              </a:rPr>
              <a:t>здравље</a:t>
            </a:r>
            <a:r>
              <a:rPr lang="en-US" sz="2400" dirty="0">
                <a:solidFill>
                  <a:schemeClr val="bg1"/>
                </a:solidFill>
                <a:latin typeface="Times New Roman"/>
                <a:cs typeface="Times New Roman"/>
              </a:rPr>
              <a:t>,</a:t>
            </a:r>
          </a:p>
          <a:p>
            <a:pPr marL="457200" indent="-342900">
              <a:lnSpc>
                <a:spcPct val="90000"/>
              </a:lnSpc>
              <a:spcAft>
                <a:spcPts val="600"/>
              </a:spcAft>
              <a:buFont typeface="Wingdings" panose="020B0604020202020204" pitchFamily="34" charset="0"/>
              <a:buChar char="q"/>
            </a:pPr>
            <a:r>
              <a:rPr lang="en-US" sz="2400" dirty="0">
                <a:solidFill>
                  <a:schemeClr val="bg1"/>
                </a:solidFill>
                <a:latin typeface="Times New Roman"/>
                <a:cs typeface="Times New Roman"/>
              </a:rPr>
              <a:t> </a:t>
            </a:r>
            <a:r>
              <a:rPr lang="en-US" sz="2400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тјелесни</a:t>
            </a:r>
            <a:r>
              <a:rPr lang="en-US" sz="2400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/>
                <a:cs typeface="Times New Roman"/>
              </a:rPr>
              <a:t>раст</a:t>
            </a:r>
            <a:r>
              <a:rPr lang="en-US" sz="2400" dirty="0">
                <a:solidFill>
                  <a:schemeClr val="bg1"/>
                </a:solidFill>
                <a:latin typeface="Times New Roman"/>
                <a:cs typeface="Times New Roman"/>
              </a:rPr>
              <a:t> и </a:t>
            </a:r>
            <a:r>
              <a:rPr lang="en-US" sz="2400" dirty="0" err="1">
                <a:solidFill>
                  <a:schemeClr val="bg1"/>
                </a:solidFill>
                <a:latin typeface="Times New Roman"/>
                <a:cs typeface="Times New Roman"/>
              </a:rPr>
              <a:t>развој</a:t>
            </a:r>
            <a:r>
              <a:rPr lang="en-US" sz="2400" dirty="0" smtClean="0">
                <a:solidFill>
                  <a:schemeClr val="bg1"/>
                </a:solidFill>
                <a:latin typeface="Times New Roman"/>
                <a:cs typeface="Times New Roman"/>
              </a:rPr>
              <a:t>,</a:t>
            </a:r>
            <a:endParaRPr lang="sr-Cyrl-RS" sz="2400" dirty="0" smtClean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457200" indent="-342900">
              <a:lnSpc>
                <a:spcPct val="90000"/>
              </a:lnSpc>
              <a:spcAft>
                <a:spcPts val="600"/>
              </a:spcAft>
              <a:buFont typeface="Wingdings" panose="020B0604020202020204" pitchFamily="34" charset="0"/>
              <a:buChar char="q"/>
            </a:pPr>
            <a:r>
              <a:rPr lang="en-US" sz="2400" dirty="0">
                <a:solidFill>
                  <a:schemeClr val="bg1"/>
                </a:solidFill>
                <a:latin typeface="Times New Roman"/>
                <a:cs typeface="Times New Roman"/>
              </a:rPr>
              <a:t> </a:t>
            </a:r>
            <a:r>
              <a:rPr lang="en-US" sz="2400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моторна</a:t>
            </a:r>
            <a:r>
              <a:rPr lang="en-US" sz="2400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/>
                <a:cs typeface="Times New Roman"/>
              </a:rPr>
              <a:t>спретност</a:t>
            </a:r>
            <a:r>
              <a:rPr lang="en-US" sz="2400" dirty="0">
                <a:solidFill>
                  <a:schemeClr val="bg1"/>
                </a:solidFill>
                <a:latin typeface="Times New Roman"/>
                <a:cs typeface="Times New Roman"/>
              </a:rPr>
              <a:t>,</a:t>
            </a:r>
          </a:p>
          <a:p>
            <a:pPr marL="457200" indent="-342900">
              <a:lnSpc>
                <a:spcPct val="90000"/>
              </a:lnSpc>
              <a:spcAft>
                <a:spcPts val="600"/>
              </a:spcAft>
              <a:buFont typeface="Wingdings" panose="020B0604020202020204" pitchFamily="34" charset="0"/>
              <a:buChar char="q"/>
            </a:pPr>
            <a:r>
              <a:rPr lang="en-US" sz="2400" dirty="0">
                <a:solidFill>
                  <a:schemeClr val="bg1"/>
                </a:solidFill>
                <a:latin typeface="Times New Roman"/>
                <a:cs typeface="Times New Roman"/>
              </a:rPr>
              <a:t> </a:t>
            </a:r>
            <a:r>
              <a:rPr lang="en-US" sz="2400" dirty="0" err="1">
                <a:solidFill>
                  <a:schemeClr val="bg1"/>
                </a:solidFill>
                <a:latin typeface="Times New Roman"/>
                <a:cs typeface="Times New Roman"/>
              </a:rPr>
              <a:t>моторичка</a:t>
            </a:r>
            <a:r>
              <a:rPr lang="en-US" sz="24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/>
                <a:cs typeface="Times New Roman"/>
              </a:rPr>
              <a:t>својства</a:t>
            </a:r>
            <a:r>
              <a:rPr lang="en-US" sz="2400" dirty="0">
                <a:solidFill>
                  <a:schemeClr val="bg1"/>
                </a:solidFill>
                <a:latin typeface="Times New Roman"/>
                <a:cs typeface="Times New Roman"/>
              </a:rPr>
              <a:t> и </a:t>
            </a:r>
            <a:r>
              <a:rPr lang="en-US" sz="2400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способност</a:t>
            </a:r>
            <a:r>
              <a:rPr lang="sr-Cyrl-RS" sz="2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.</a:t>
            </a:r>
            <a:endParaRPr lang="en-US" sz="24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2" name="TextBox 4">
            <a:extLst>
              <a:ext uri="{FF2B5EF4-FFF2-40B4-BE49-F238E27FC236}">
                <a16:creationId xmlns:a16="http://schemas.microsoft.com/office/drawing/2014/main" xmlns="" id="{AB964698-5929-4450-B4A3-A98760BD3EF2}"/>
              </a:ext>
            </a:extLst>
          </p:cNvPr>
          <p:cNvSpPr txBox="1"/>
          <p:nvPr/>
        </p:nvSpPr>
        <p:spPr>
          <a:xfrm>
            <a:off x="5936776" y="3575714"/>
            <a:ext cx="6005015" cy="30623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sr-Latn-R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n-US" sz="2400" dirty="0" err="1">
                <a:solidFill>
                  <a:srgbClr val="0C0C0C"/>
                </a:solidFill>
                <a:latin typeface="Times New Roman"/>
                <a:cs typeface="Calibri"/>
              </a:rPr>
              <a:t>Планирано</a:t>
            </a:r>
            <a:r>
              <a:rPr lang="en-US" sz="2400" dirty="0">
                <a:solidFill>
                  <a:srgbClr val="0C0C0C"/>
                </a:solidFill>
                <a:latin typeface="Times New Roman"/>
                <a:cs typeface="Calibri"/>
              </a:rPr>
              <a:t> </a:t>
            </a:r>
            <a:r>
              <a:rPr lang="en-US" sz="2400" dirty="0" err="1">
                <a:solidFill>
                  <a:srgbClr val="0C0C0C"/>
                </a:solidFill>
                <a:latin typeface="Times New Roman"/>
                <a:cs typeface="Calibri"/>
              </a:rPr>
              <a:t>је</a:t>
            </a:r>
            <a:r>
              <a:rPr lang="en-US" sz="2400" dirty="0">
                <a:solidFill>
                  <a:srgbClr val="0C0C0C"/>
                </a:solidFill>
                <a:latin typeface="Times New Roman"/>
                <a:cs typeface="Calibri"/>
              </a:rPr>
              <a:t> </a:t>
            </a:r>
            <a:r>
              <a:rPr lang="en-US" sz="2400" dirty="0" err="1">
                <a:solidFill>
                  <a:srgbClr val="0C0C0C"/>
                </a:solidFill>
                <a:latin typeface="Times New Roman"/>
                <a:cs typeface="Calibri"/>
              </a:rPr>
              <a:t>да</a:t>
            </a:r>
            <a:r>
              <a:rPr lang="en-US" sz="2400" dirty="0">
                <a:solidFill>
                  <a:srgbClr val="0C0C0C"/>
                </a:solidFill>
                <a:latin typeface="Times New Roman"/>
                <a:cs typeface="Calibri"/>
              </a:rPr>
              <a:t> </a:t>
            </a:r>
            <a:r>
              <a:rPr lang="en-US" sz="2400" dirty="0" err="1">
                <a:solidFill>
                  <a:srgbClr val="0C0C0C"/>
                </a:solidFill>
                <a:latin typeface="Times New Roman"/>
                <a:cs typeface="Calibri"/>
              </a:rPr>
              <a:t>се</a:t>
            </a:r>
            <a:r>
              <a:rPr lang="en-US" sz="2400" dirty="0">
                <a:solidFill>
                  <a:srgbClr val="0C0C0C"/>
                </a:solidFill>
                <a:latin typeface="Times New Roman"/>
                <a:cs typeface="Calibri"/>
              </a:rPr>
              <a:t> </a:t>
            </a:r>
            <a:r>
              <a:rPr lang="en-US" sz="2400" dirty="0" err="1">
                <a:solidFill>
                  <a:srgbClr val="0C0C0C"/>
                </a:solidFill>
                <a:latin typeface="Times New Roman"/>
                <a:cs typeface="Calibri"/>
              </a:rPr>
              <a:t>вјежбе</a:t>
            </a:r>
            <a:r>
              <a:rPr lang="en-US" sz="2400" dirty="0">
                <a:solidFill>
                  <a:srgbClr val="0C0C0C"/>
                </a:solidFill>
                <a:latin typeface="Times New Roman"/>
                <a:cs typeface="Calibri"/>
              </a:rPr>
              <a:t> </a:t>
            </a:r>
            <a:r>
              <a:rPr lang="en-US" sz="2400" dirty="0" err="1">
                <a:solidFill>
                  <a:srgbClr val="0C0C0C"/>
                </a:solidFill>
                <a:latin typeface="Times New Roman"/>
                <a:cs typeface="Calibri"/>
              </a:rPr>
              <a:t>изводе</a:t>
            </a:r>
            <a:r>
              <a:rPr lang="en-US" sz="2400" dirty="0">
                <a:solidFill>
                  <a:srgbClr val="0C0C0C"/>
                </a:solidFill>
                <a:latin typeface="Times New Roman"/>
                <a:cs typeface="Calibri"/>
              </a:rPr>
              <a:t> </a:t>
            </a:r>
            <a:r>
              <a:rPr lang="en-US" sz="2400" dirty="0" err="1">
                <a:solidFill>
                  <a:srgbClr val="0C0C0C"/>
                </a:solidFill>
                <a:latin typeface="Times New Roman"/>
                <a:cs typeface="Calibri"/>
              </a:rPr>
              <a:t>на</a:t>
            </a:r>
            <a:r>
              <a:rPr lang="en-US" sz="2400" dirty="0">
                <a:solidFill>
                  <a:srgbClr val="0C0C0C"/>
                </a:solidFill>
                <a:latin typeface="Times New Roman"/>
                <a:cs typeface="Calibri"/>
              </a:rPr>
              <a:t> </a:t>
            </a:r>
            <a:r>
              <a:rPr lang="en-US" sz="2400" dirty="0" err="1">
                <a:solidFill>
                  <a:srgbClr val="0C0C0C"/>
                </a:solidFill>
                <a:latin typeface="Times New Roman"/>
                <a:cs typeface="Calibri"/>
              </a:rPr>
              <a:t>више</a:t>
            </a:r>
            <a:r>
              <a:rPr lang="en-US" sz="2400" dirty="0">
                <a:solidFill>
                  <a:srgbClr val="0C0C0C"/>
                </a:solidFill>
                <a:latin typeface="Times New Roman"/>
                <a:cs typeface="Calibri"/>
              </a:rPr>
              <a:t> </a:t>
            </a:r>
            <a:r>
              <a:rPr lang="en-US" sz="2400" dirty="0" err="1">
                <a:solidFill>
                  <a:srgbClr val="0C0C0C"/>
                </a:solidFill>
                <a:latin typeface="Times New Roman"/>
                <a:cs typeface="Calibri"/>
              </a:rPr>
              <a:t>локација</a:t>
            </a:r>
            <a:r>
              <a:rPr lang="en-US" sz="2400" dirty="0">
                <a:solidFill>
                  <a:srgbClr val="0C0C0C"/>
                </a:solidFill>
                <a:latin typeface="Times New Roman"/>
                <a:cs typeface="Calibri"/>
              </a:rPr>
              <a:t>:</a:t>
            </a:r>
          </a:p>
          <a:p>
            <a:pPr marL="457200" indent="-457200">
              <a:spcAft>
                <a:spcPts val="600"/>
              </a:spcAft>
              <a:buFont typeface="Wingdings"/>
              <a:buChar char="q"/>
            </a:pPr>
            <a:r>
              <a:rPr lang="en-US" sz="2400" dirty="0">
                <a:solidFill>
                  <a:srgbClr val="0C0C0C"/>
                </a:solidFill>
                <a:latin typeface="Times New Roman"/>
                <a:cs typeface="Calibri"/>
              </a:rPr>
              <a:t>у </a:t>
            </a:r>
            <a:r>
              <a:rPr lang="en-US" sz="2400" dirty="0" err="1">
                <a:solidFill>
                  <a:srgbClr val="0C0C0C"/>
                </a:solidFill>
                <a:latin typeface="Times New Roman"/>
                <a:cs typeface="Calibri"/>
              </a:rPr>
              <a:t>учионици</a:t>
            </a:r>
            <a:r>
              <a:rPr lang="en-US" sz="2400" dirty="0">
                <a:solidFill>
                  <a:srgbClr val="0C0C0C"/>
                </a:solidFill>
                <a:latin typeface="Times New Roman"/>
                <a:cs typeface="Calibri"/>
              </a:rPr>
              <a:t>,</a:t>
            </a:r>
          </a:p>
          <a:p>
            <a:pPr marL="342900" indent="-342900">
              <a:spcAft>
                <a:spcPts val="600"/>
              </a:spcAft>
              <a:buFont typeface="Wingdings"/>
              <a:buChar char="q"/>
            </a:pPr>
            <a:r>
              <a:rPr lang="sr-Cyrl-RS" sz="2400" dirty="0" smtClean="0">
                <a:solidFill>
                  <a:srgbClr val="0C0C0C"/>
                </a:solidFill>
                <a:latin typeface="Times New Roman"/>
                <a:cs typeface="Calibri"/>
              </a:rPr>
              <a:t>  </a:t>
            </a:r>
            <a:r>
              <a:rPr lang="en-US" sz="2400" dirty="0" smtClean="0">
                <a:solidFill>
                  <a:srgbClr val="0C0C0C"/>
                </a:solidFill>
                <a:latin typeface="Times New Roman"/>
                <a:cs typeface="Calibri"/>
              </a:rPr>
              <a:t>у</a:t>
            </a:r>
            <a:r>
              <a:rPr lang="en-US" sz="2400" dirty="0">
                <a:solidFill>
                  <a:srgbClr val="0C0C0C"/>
                </a:solidFill>
                <a:latin typeface="Times New Roman"/>
                <a:cs typeface="Calibri"/>
              </a:rPr>
              <a:t> </a:t>
            </a:r>
            <a:r>
              <a:rPr lang="en-US" sz="2400" dirty="0" err="1">
                <a:solidFill>
                  <a:srgbClr val="0C0C0C"/>
                </a:solidFill>
                <a:latin typeface="Times New Roman"/>
                <a:cs typeface="Calibri"/>
              </a:rPr>
              <a:t>школском</a:t>
            </a:r>
            <a:r>
              <a:rPr lang="en-US" sz="2400" dirty="0">
                <a:solidFill>
                  <a:srgbClr val="0C0C0C"/>
                </a:solidFill>
                <a:latin typeface="Times New Roman"/>
                <a:cs typeface="Calibri"/>
              </a:rPr>
              <a:t> </a:t>
            </a:r>
            <a:r>
              <a:rPr lang="en-US" sz="2400" dirty="0" err="1">
                <a:solidFill>
                  <a:srgbClr val="0C0C0C"/>
                </a:solidFill>
                <a:latin typeface="Times New Roman"/>
                <a:cs typeface="Calibri"/>
              </a:rPr>
              <a:t>холу</a:t>
            </a:r>
            <a:r>
              <a:rPr lang="en-US" sz="2400" dirty="0">
                <a:solidFill>
                  <a:srgbClr val="0C0C0C"/>
                </a:solidFill>
                <a:latin typeface="Times New Roman"/>
                <a:cs typeface="Calibri"/>
              </a:rPr>
              <a:t>,</a:t>
            </a:r>
          </a:p>
          <a:p>
            <a:pPr marL="342900" indent="-342900">
              <a:spcAft>
                <a:spcPts val="600"/>
              </a:spcAft>
              <a:buFont typeface="Wingdings"/>
              <a:buChar char="q"/>
            </a:pPr>
            <a:r>
              <a:rPr lang="sr-Cyrl-RS" sz="2400" dirty="0" smtClean="0">
                <a:solidFill>
                  <a:srgbClr val="0C0C0C"/>
                </a:solidFill>
                <a:latin typeface="Times New Roman"/>
                <a:cs typeface="Calibri"/>
              </a:rPr>
              <a:t>  </a:t>
            </a:r>
            <a:r>
              <a:rPr lang="en-US" sz="2400" dirty="0" smtClean="0">
                <a:solidFill>
                  <a:srgbClr val="0C0C0C"/>
                </a:solidFill>
                <a:latin typeface="Times New Roman"/>
                <a:cs typeface="Calibri"/>
              </a:rPr>
              <a:t>у</a:t>
            </a:r>
            <a:r>
              <a:rPr lang="en-US" sz="2400" dirty="0">
                <a:solidFill>
                  <a:srgbClr val="0C0C0C"/>
                </a:solidFill>
                <a:latin typeface="Times New Roman"/>
                <a:cs typeface="Calibri"/>
              </a:rPr>
              <a:t> </a:t>
            </a:r>
            <a:r>
              <a:rPr lang="en-US" sz="2400" dirty="0" err="1">
                <a:solidFill>
                  <a:srgbClr val="0C0C0C"/>
                </a:solidFill>
                <a:latin typeface="Times New Roman"/>
                <a:cs typeface="Calibri"/>
              </a:rPr>
              <a:t>фискултурној</a:t>
            </a:r>
            <a:r>
              <a:rPr lang="en-US" sz="2400" dirty="0">
                <a:solidFill>
                  <a:srgbClr val="0C0C0C"/>
                </a:solidFill>
                <a:latin typeface="Times New Roman"/>
                <a:cs typeface="Calibri"/>
              </a:rPr>
              <a:t> </a:t>
            </a:r>
            <a:r>
              <a:rPr lang="en-US" sz="2400" dirty="0" err="1">
                <a:solidFill>
                  <a:srgbClr val="0C0C0C"/>
                </a:solidFill>
                <a:latin typeface="Times New Roman"/>
                <a:cs typeface="Calibri"/>
              </a:rPr>
              <a:t>сали</a:t>
            </a:r>
            <a:r>
              <a:rPr lang="en-US" sz="2400" dirty="0">
                <a:solidFill>
                  <a:srgbClr val="0C0C0C"/>
                </a:solidFill>
                <a:latin typeface="Times New Roman"/>
                <a:cs typeface="Calibri"/>
              </a:rPr>
              <a:t>,</a:t>
            </a:r>
          </a:p>
          <a:p>
            <a:pPr marL="342900" indent="-342900">
              <a:spcAft>
                <a:spcPts val="600"/>
              </a:spcAft>
              <a:buFont typeface="Wingdings"/>
              <a:buChar char="q"/>
            </a:pPr>
            <a:r>
              <a:rPr lang="sr-Cyrl-RS" sz="2400" dirty="0" smtClean="0">
                <a:solidFill>
                  <a:srgbClr val="0C0C0C"/>
                </a:solidFill>
                <a:latin typeface="Times New Roman"/>
                <a:cs typeface="Calibri"/>
              </a:rPr>
              <a:t>  </a:t>
            </a:r>
            <a:r>
              <a:rPr lang="en-US" sz="2400" dirty="0" err="1" smtClean="0">
                <a:solidFill>
                  <a:srgbClr val="0C0C0C"/>
                </a:solidFill>
                <a:latin typeface="Times New Roman"/>
                <a:cs typeface="Calibri"/>
              </a:rPr>
              <a:t>на</a:t>
            </a:r>
            <a:r>
              <a:rPr lang="en-US" sz="2400" dirty="0" smtClean="0">
                <a:solidFill>
                  <a:srgbClr val="0C0C0C"/>
                </a:solidFill>
                <a:latin typeface="Times New Roman"/>
                <a:cs typeface="Calibri"/>
              </a:rPr>
              <a:t> </a:t>
            </a:r>
            <a:r>
              <a:rPr lang="en-US" sz="2400" dirty="0" err="1">
                <a:solidFill>
                  <a:srgbClr val="0C0C0C"/>
                </a:solidFill>
                <a:latin typeface="Times New Roman"/>
                <a:cs typeface="Calibri"/>
              </a:rPr>
              <a:t>спортском</a:t>
            </a:r>
            <a:r>
              <a:rPr lang="en-US" sz="2400" dirty="0">
                <a:solidFill>
                  <a:srgbClr val="0C0C0C"/>
                </a:solidFill>
                <a:latin typeface="Times New Roman"/>
                <a:cs typeface="Calibri"/>
              </a:rPr>
              <a:t> </a:t>
            </a:r>
            <a:r>
              <a:rPr lang="en-US" sz="2400" dirty="0" err="1">
                <a:solidFill>
                  <a:srgbClr val="0C0C0C"/>
                </a:solidFill>
                <a:latin typeface="Times New Roman"/>
                <a:cs typeface="Calibri"/>
              </a:rPr>
              <a:t>полигону</a:t>
            </a:r>
            <a:r>
              <a:rPr lang="en-US" sz="2400" dirty="0">
                <a:solidFill>
                  <a:srgbClr val="0C0C0C"/>
                </a:solidFill>
                <a:latin typeface="Times New Roman"/>
                <a:cs typeface="Calibri"/>
              </a:rPr>
              <a:t>,</a:t>
            </a:r>
          </a:p>
          <a:p>
            <a:pPr marL="342900" indent="-342900">
              <a:spcAft>
                <a:spcPts val="600"/>
              </a:spcAft>
              <a:buFont typeface="Wingdings"/>
              <a:buChar char="q"/>
            </a:pPr>
            <a:r>
              <a:rPr lang="sr-Cyrl-RS" sz="2400" dirty="0" smtClean="0">
                <a:solidFill>
                  <a:srgbClr val="0C0C0C"/>
                </a:solidFill>
                <a:latin typeface="Times New Roman"/>
                <a:cs typeface="Calibri"/>
              </a:rPr>
              <a:t>  </a:t>
            </a:r>
            <a:r>
              <a:rPr lang="en-US" sz="2400" dirty="0" smtClean="0">
                <a:solidFill>
                  <a:srgbClr val="0C0C0C"/>
                </a:solidFill>
                <a:latin typeface="Times New Roman"/>
                <a:cs typeface="Calibri"/>
              </a:rPr>
              <a:t>у</a:t>
            </a:r>
            <a:r>
              <a:rPr lang="en-US" sz="2400" dirty="0">
                <a:solidFill>
                  <a:srgbClr val="0C0C0C"/>
                </a:solidFill>
                <a:latin typeface="Times New Roman"/>
                <a:cs typeface="Calibri"/>
              </a:rPr>
              <a:t> </a:t>
            </a:r>
            <a:r>
              <a:rPr lang="en-US" sz="2400" dirty="0" err="1">
                <a:solidFill>
                  <a:srgbClr val="0C0C0C"/>
                </a:solidFill>
                <a:latin typeface="Times New Roman"/>
                <a:cs typeface="Calibri"/>
              </a:rPr>
              <a:t>школском</a:t>
            </a:r>
            <a:r>
              <a:rPr lang="en-US" sz="2400" dirty="0">
                <a:solidFill>
                  <a:srgbClr val="0C0C0C"/>
                </a:solidFill>
                <a:latin typeface="Times New Roman"/>
                <a:cs typeface="Calibri"/>
              </a:rPr>
              <a:t> </a:t>
            </a:r>
            <a:r>
              <a:rPr lang="en-US" sz="2400" dirty="0" err="1">
                <a:solidFill>
                  <a:srgbClr val="0C0C0C"/>
                </a:solidFill>
                <a:latin typeface="Times New Roman"/>
                <a:cs typeface="Calibri"/>
              </a:rPr>
              <a:t>дворишту</a:t>
            </a:r>
            <a:r>
              <a:rPr lang="en-US" sz="2400" dirty="0">
                <a:solidFill>
                  <a:srgbClr val="0C0C0C"/>
                </a:solidFill>
                <a:latin typeface="Times New Roman"/>
                <a:cs typeface="Calibri"/>
              </a:rPr>
              <a:t>.</a:t>
            </a:r>
          </a:p>
        </p:txBody>
      </p:sp>
      <p:sp>
        <p:nvSpPr>
          <p:cNvPr id="13" name="TextBox 2">
            <a:extLst>
              <a:ext uri="{FF2B5EF4-FFF2-40B4-BE49-F238E27FC236}">
                <a16:creationId xmlns:a16="http://schemas.microsoft.com/office/drawing/2014/main" xmlns="" id="{263C8802-8BE5-4288-A62E-76330FD63131}"/>
              </a:ext>
            </a:extLst>
          </p:cNvPr>
          <p:cNvSpPr txBox="1"/>
          <p:nvPr/>
        </p:nvSpPr>
        <p:spPr>
          <a:xfrm>
            <a:off x="396816" y="5055080"/>
            <a:ext cx="5014820" cy="480131"/>
          </a:xfrm>
          <a:prstGeom prst="rect">
            <a:avLst/>
          </a:prstGeom>
          <a:solidFill>
            <a:srgbClr val="807E7E">
              <a:alpha val="46000"/>
            </a:srgbClr>
          </a:solidFill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sr-Latn-R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>
                <a:solidFill>
                  <a:srgbClr val="0C0C0C"/>
                </a:solidFill>
                <a:latin typeface="Times New Roman"/>
                <a:cs typeface="Times New Roman"/>
              </a:rPr>
              <a:t>Петнаестоминутно вјежбање</a:t>
            </a:r>
            <a:endParaRPr lang="en-US" sz="2800" b="1">
              <a:solidFill>
                <a:srgbClr val="0C0C0C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133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xmlns="" id="{94E4D846-3AFC-4F86-8C35-24B0542A269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Slika 3" descr="Slika na kojoj se nalazi pod, zemlja&#10;&#10;Opis je automatski generisan">
            <a:extLst>
              <a:ext uri="{FF2B5EF4-FFF2-40B4-BE49-F238E27FC236}">
                <a16:creationId xmlns:a16="http://schemas.microsoft.com/office/drawing/2014/main" xmlns="" id="{A20CD70A-1640-472A-99AE-FBFAFD5D980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3818" t="7697" b="1394"/>
          <a:stretch/>
        </p:blipFill>
        <p:spPr>
          <a:xfrm>
            <a:off x="20" y="10"/>
            <a:ext cx="8668492" cy="685799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284781B9-12CB-45C3-907A-9ED93FF72C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2435399" y="0"/>
            <a:ext cx="9756601" cy="6858000"/>
          </a:xfrm>
          <a:prstGeom prst="rect">
            <a:avLst/>
          </a:prstGeom>
          <a:gradFill>
            <a:gsLst>
              <a:gs pos="53000">
                <a:schemeClr val="bg1"/>
              </a:gs>
              <a:gs pos="35000">
                <a:schemeClr val="bg1">
                  <a:alpha val="76000"/>
                </a:schemeClr>
              </a:gs>
              <a:gs pos="19000">
                <a:schemeClr val="bg1">
                  <a:alpha val="4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55D4142C-5077-457F-A6AD-3FECFDB396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8687333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7A5F0580-5EE9-419F-96EE-B6529EF6E7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453018" y="2443480"/>
            <a:ext cx="3218688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6084FA1-395F-4907-9F52-1FDD865E0003}"/>
              </a:ext>
            </a:extLst>
          </p:cNvPr>
          <p:cNvSpPr txBox="1"/>
          <p:nvPr/>
        </p:nvSpPr>
        <p:spPr>
          <a:xfrm>
            <a:off x="7042245" y="2647666"/>
            <a:ext cx="5149755" cy="380960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 dirty="0" err="1">
                <a:solidFill>
                  <a:schemeClr val="tx1"/>
                </a:solidFill>
                <a:latin typeface="Times New Roman"/>
                <a:cs typeface="Times New Roman"/>
              </a:rPr>
              <a:t>Модели</a:t>
            </a:r>
            <a:r>
              <a:rPr lang="en-US" sz="24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/>
                <a:cs typeface="Times New Roman"/>
              </a:rPr>
              <a:t>физичких</a:t>
            </a:r>
            <a:r>
              <a:rPr lang="en-US" sz="24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/>
                <a:cs typeface="Times New Roman"/>
              </a:rPr>
              <a:t>активности</a:t>
            </a:r>
            <a:r>
              <a:rPr lang="en-US" sz="24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/>
                <a:cs typeface="Times New Roman"/>
              </a:rPr>
              <a:t>за</a:t>
            </a:r>
            <a:r>
              <a:rPr lang="en-US" sz="24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/>
                <a:cs typeface="Times New Roman"/>
              </a:rPr>
              <a:t>ученике</a:t>
            </a:r>
            <a:r>
              <a:rPr lang="en-US" sz="24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првог</a:t>
            </a:r>
            <a:r>
              <a:rPr lang="sr-Cyrl-RS" sz="24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разреда</a:t>
            </a:r>
            <a:r>
              <a:rPr lang="en-US" sz="2400" dirty="0">
                <a:solidFill>
                  <a:schemeClr val="tx1"/>
                </a:solidFill>
                <a:latin typeface="Times New Roman"/>
                <a:cs typeface="Times New Roman"/>
              </a:rPr>
              <a:t> </a:t>
            </a:r>
            <a:r>
              <a:rPr lang="en-US" sz="2400" dirty="0" err="1">
                <a:solidFill>
                  <a:schemeClr val="tx1"/>
                </a:solidFill>
                <a:latin typeface="Times New Roman"/>
                <a:cs typeface="Times New Roman"/>
              </a:rPr>
              <a:t>обухватају</a:t>
            </a:r>
            <a:r>
              <a:rPr lang="en-US" sz="24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/>
                <a:cs typeface="Times New Roman"/>
              </a:rPr>
              <a:t>пет</a:t>
            </a:r>
            <a:r>
              <a:rPr lang="en-US" sz="24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/>
                <a:cs typeface="Times New Roman"/>
              </a:rPr>
              <a:t>комплекса</a:t>
            </a:r>
            <a:r>
              <a:rPr lang="en-US" sz="24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/>
                <a:cs typeface="Times New Roman"/>
              </a:rPr>
              <a:t>вјежби</a:t>
            </a:r>
            <a:r>
              <a:rPr lang="en-US" sz="2400" dirty="0">
                <a:solidFill>
                  <a:schemeClr val="tx1"/>
                </a:solidFill>
                <a:latin typeface="Times New Roman"/>
                <a:cs typeface="Times New Roman"/>
              </a:rPr>
              <a:t> и </a:t>
            </a:r>
            <a:r>
              <a:rPr lang="en-US" sz="2400" dirty="0" err="1">
                <a:solidFill>
                  <a:schemeClr val="tx1"/>
                </a:solidFill>
                <a:latin typeface="Times New Roman"/>
                <a:cs typeface="Times New Roman"/>
              </a:rPr>
              <a:t>то</a:t>
            </a:r>
            <a:r>
              <a:rPr lang="en-US" sz="2400" dirty="0">
                <a:solidFill>
                  <a:schemeClr val="tx1"/>
                </a:solidFill>
                <a:latin typeface="Times New Roman"/>
                <a:cs typeface="Times New Roman"/>
              </a:rPr>
              <a:t>: </a:t>
            </a:r>
            <a:endParaRPr lang="sr-Cyrl-RS" sz="2400" dirty="0" smtClean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sr-Latn-RS" sz="24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342900" indent="-285750">
              <a:lnSpc>
                <a:spcPct val="90000"/>
              </a:lnSpc>
              <a:spcAft>
                <a:spcPts val="600"/>
              </a:spcAft>
              <a:buFont typeface="Wingdings" panose="020B0604020202020204" pitchFamily="34" charset="0"/>
              <a:buChar char="q"/>
            </a:pPr>
            <a:r>
              <a:rPr lang="sr-Cyrl-RS" sz="24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 </a:t>
            </a:r>
            <a:r>
              <a:rPr lang="en-US" sz="24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обликовања</a:t>
            </a:r>
            <a:r>
              <a:rPr lang="en-US" sz="24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/>
                <a:cs typeface="Times New Roman"/>
              </a:rPr>
              <a:t>без</a:t>
            </a:r>
            <a:r>
              <a:rPr lang="en-US" sz="24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/>
                <a:cs typeface="Times New Roman"/>
              </a:rPr>
              <a:t>реквизита</a:t>
            </a:r>
            <a:r>
              <a:rPr lang="en-US" sz="2400" dirty="0">
                <a:solidFill>
                  <a:schemeClr val="tx1"/>
                </a:solidFill>
                <a:latin typeface="Times New Roman"/>
                <a:cs typeface="Times New Roman"/>
              </a:rPr>
              <a:t>,</a:t>
            </a:r>
          </a:p>
          <a:p>
            <a:pPr marL="342900" indent="-285750">
              <a:lnSpc>
                <a:spcPct val="90000"/>
              </a:lnSpc>
              <a:spcAft>
                <a:spcPts val="600"/>
              </a:spcAft>
              <a:buFont typeface="Wingdings" panose="020B0604020202020204" pitchFamily="34" charset="0"/>
              <a:buChar char="q"/>
            </a:pPr>
            <a:r>
              <a:rPr lang="en-US" sz="2400" dirty="0">
                <a:solidFill>
                  <a:schemeClr val="tx1"/>
                </a:solidFill>
                <a:latin typeface="Times New Roman"/>
                <a:cs typeface="Times New Roman"/>
              </a:rPr>
              <a:t> </a:t>
            </a:r>
            <a:r>
              <a:rPr lang="en-US" sz="24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/>
                <a:cs typeface="Times New Roman"/>
              </a:rPr>
              <a:t>са</a:t>
            </a:r>
            <a:r>
              <a:rPr lang="en-US" sz="24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лоптом</a:t>
            </a:r>
            <a:r>
              <a:rPr lang="sr-Cyrl-RS" sz="2400" dirty="0" smtClean="0">
                <a:solidFill>
                  <a:schemeClr val="tx1"/>
                </a:solidFill>
                <a:latin typeface="Times New Roman"/>
                <a:cs typeface="Times New Roman"/>
              </a:rPr>
              <a:t>,</a:t>
            </a:r>
            <a:endParaRPr lang="en-US" sz="24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342900" indent="-285750">
              <a:lnSpc>
                <a:spcPct val="90000"/>
              </a:lnSpc>
              <a:spcAft>
                <a:spcPts val="600"/>
              </a:spcAft>
              <a:buFont typeface="Wingdings" panose="020B0604020202020204" pitchFamily="34" charset="0"/>
              <a:buChar char="q"/>
            </a:pPr>
            <a:r>
              <a:rPr lang="en-US" sz="2400" dirty="0">
                <a:solidFill>
                  <a:schemeClr val="tx1"/>
                </a:solidFill>
                <a:latin typeface="Times New Roman"/>
                <a:cs typeface="Times New Roman"/>
              </a:rPr>
              <a:t> </a:t>
            </a:r>
            <a:r>
              <a:rPr lang="en-US" sz="24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/>
                <a:cs typeface="Times New Roman"/>
              </a:rPr>
              <a:t>са</a:t>
            </a:r>
            <a:r>
              <a:rPr lang="en-US" sz="24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вијачом</a:t>
            </a:r>
            <a:r>
              <a:rPr lang="sr-Cyrl-RS" sz="24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и</a:t>
            </a:r>
            <a:endParaRPr lang="en-US" sz="24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342900" indent="-285750">
              <a:lnSpc>
                <a:spcPct val="90000"/>
              </a:lnSpc>
              <a:spcAft>
                <a:spcPts val="600"/>
              </a:spcAft>
              <a:buFont typeface="Wingdings" panose="020B0604020202020204" pitchFamily="34" charset="0"/>
              <a:buChar char="q"/>
            </a:pPr>
            <a:r>
              <a:rPr lang="en-US" sz="2400" dirty="0">
                <a:solidFill>
                  <a:schemeClr val="tx1"/>
                </a:solidFill>
                <a:latin typeface="Times New Roman"/>
                <a:cs typeface="Times New Roman"/>
              </a:rPr>
              <a:t> </a:t>
            </a:r>
            <a:r>
              <a:rPr lang="sr-Cyrl-RS" sz="24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игролике</a:t>
            </a:r>
            <a:r>
              <a:rPr lang="en-US" sz="24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/>
                <a:cs typeface="Times New Roman"/>
              </a:rPr>
              <a:t>вјежбе</a:t>
            </a:r>
            <a:r>
              <a:rPr lang="en-US" sz="2400" dirty="0">
                <a:solidFill>
                  <a:schemeClr val="tx1"/>
                </a:solidFill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841874B-0731-4E08-83C6-3E54FBDEDE6E}"/>
              </a:ext>
            </a:extLst>
          </p:cNvPr>
          <p:cNvSpPr txBox="1"/>
          <p:nvPr/>
        </p:nvSpPr>
        <p:spPr>
          <a:xfrm>
            <a:off x="2165569" y="1956816"/>
            <a:ext cx="5776147" cy="4024884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>
              <a:cs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8825AFA-94C3-42CF-BD14-3F178DDC18E6}"/>
              </a:ext>
            </a:extLst>
          </p:cNvPr>
          <p:cNvSpPr txBox="1"/>
          <p:nvPr/>
        </p:nvSpPr>
        <p:spPr>
          <a:xfrm>
            <a:off x="7137779" y="1113885"/>
            <a:ext cx="4770626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400" dirty="0" err="1">
                <a:solidFill>
                  <a:schemeClr val="tx1"/>
                </a:solidFill>
                <a:latin typeface="Times New Roman"/>
                <a:cs typeface="Calibri"/>
              </a:rPr>
              <a:t>Свакодневно</a:t>
            </a:r>
            <a:r>
              <a:rPr lang="en-US" sz="2400" dirty="0">
                <a:solidFill>
                  <a:schemeClr val="tx1"/>
                </a:solidFill>
                <a:latin typeface="Times New Roman"/>
                <a:cs typeface="Calibri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/>
                <a:cs typeface="Calibri"/>
              </a:rPr>
              <a:t>физичко</a:t>
            </a:r>
            <a:r>
              <a:rPr lang="en-US" sz="2400" dirty="0">
                <a:solidFill>
                  <a:schemeClr val="tx1"/>
                </a:solidFill>
                <a:latin typeface="Times New Roman"/>
                <a:cs typeface="Calibri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/>
                <a:cs typeface="Calibri"/>
              </a:rPr>
              <a:t>вјежбање</a:t>
            </a:r>
            <a:r>
              <a:rPr lang="en-US" sz="2400" dirty="0">
                <a:solidFill>
                  <a:schemeClr val="tx1"/>
                </a:solidFill>
                <a:latin typeface="Times New Roman"/>
                <a:cs typeface="Calibri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/>
                <a:cs typeface="Calibri"/>
              </a:rPr>
              <a:t>треба</a:t>
            </a:r>
            <a:r>
              <a:rPr lang="en-US" sz="2400" dirty="0">
                <a:solidFill>
                  <a:schemeClr val="tx1"/>
                </a:solidFill>
                <a:latin typeface="Times New Roman"/>
                <a:cs typeface="Calibri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/>
                <a:cs typeface="Calibri"/>
              </a:rPr>
              <a:t>да</a:t>
            </a:r>
            <a:r>
              <a:rPr lang="en-US" sz="2400" dirty="0">
                <a:solidFill>
                  <a:schemeClr val="tx1"/>
                </a:solidFill>
                <a:latin typeface="Times New Roman"/>
                <a:cs typeface="Calibri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/>
                <a:cs typeface="Calibri"/>
              </a:rPr>
              <a:t>постане</a:t>
            </a:r>
            <a:r>
              <a:rPr lang="en-US" sz="2400" dirty="0">
                <a:solidFill>
                  <a:schemeClr val="tx1"/>
                </a:solidFill>
                <a:latin typeface="Times New Roman"/>
                <a:cs typeface="Calibri"/>
              </a:rPr>
              <a:t> </a:t>
            </a:r>
            <a:r>
              <a:rPr lang="en-US" sz="2400" dirty="0" err="1">
                <a:solidFill>
                  <a:schemeClr val="tx1"/>
                </a:solidFill>
                <a:latin typeface="Times New Roman"/>
                <a:cs typeface="Calibri"/>
              </a:rPr>
              <a:t>правило</a:t>
            </a:r>
            <a:r>
              <a:rPr lang="en-US" sz="2400" dirty="0">
                <a:solidFill>
                  <a:schemeClr val="tx1"/>
                </a:solidFill>
                <a:latin typeface="Times New Roman"/>
                <a:cs typeface="Calibri"/>
              </a:rPr>
              <a:t>, а </a:t>
            </a:r>
            <a:r>
              <a:rPr lang="en-US" sz="2400" dirty="0" err="1">
                <a:solidFill>
                  <a:schemeClr val="tx1"/>
                </a:solidFill>
                <a:latin typeface="Times New Roman"/>
                <a:cs typeface="Calibri"/>
              </a:rPr>
              <a:t>не</a:t>
            </a:r>
            <a:r>
              <a:rPr lang="en-US" sz="2400" dirty="0">
                <a:solidFill>
                  <a:schemeClr val="tx1"/>
                </a:solidFill>
                <a:latin typeface="Times New Roman"/>
                <a:cs typeface="Calibri"/>
              </a:rPr>
              <a:t> </a:t>
            </a:r>
            <a:r>
              <a:rPr lang="sr-Cyrl-RS" sz="2400" dirty="0" smtClean="0">
                <a:solidFill>
                  <a:schemeClr val="tx1"/>
                </a:solidFill>
                <a:latin typeface="Times New Roman"/>
                <a:cs typeface="Calibri"/>
              </a:rPr>
              <a:t>изузетак</a:t>
            </a:r>
            <a:r>
              <a:rPr lang="en-US" sz="2400" dirty="0" smtClean="0">
                <a:solidFill>
                  <a:schemeClr val="tx1"/>
                </a:solidFill>
                <a:latin typeface="Times New Roman"/>
                <a:cs typeface="Calibri"/>
              </a:rPr>
              <a:t>.</a:t>
            </a:r>
            <a:endParaRPr lang="en-US" sz="2400" dirty="0">
              <a:solidFill>
                <a:schemeClr val="tx1"/>
              </a:solidFill>
              <a:latin typeface="Times New Roman"/>
              <a:cs typeface="Calibri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781174" y="2546293"/>
            <a:ext cx="5713267" cy="3427960"/>
            <a:chOff x="-1937005" y="831996"/>
            <a:chExt cx="5713267" cy="3427960"/>
          </a:xfrm>
        </p:grpSpPr>
        <p:sp>
          <p:nvSpPr>
            <p:cNvPr id="12" name="Rounded Rectangle 11"/>
            <p:cNvSpPr/>
            <p:nvPr/>
          </p:nvSpPr>
          <p:spPr>
            <a:xfrm>
              <a:off x="-1937005" y="831996"/>
              <a:ext cx="5713267" cy="3427960"/>
            </a:xfrm>
            <a:prstGeom prst="roundRect">
              <a:avLst>
                <a:gd name="adj" fmla="val 10000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ounded Rectangle 4"/>
            <p:cNvSpPr/>
            <p:nvPr/>
          </p:nvSpPr>
          <p:spPr>
            <a:xfrm>
              <a:off x="-1812852" y="896772"/>
              <a:ext cx="5512463" cy="32271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t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kern="12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Петнаестоминутно</a:t>
              </a:r>
              <a:r>
                <a:rPr lang="en-US" sz="2400" b="1" kern="1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kern="12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вјежбање</a:t>
              </a:r>
              <a:r>
                <a:rPr lang="en-US" sz="2400" b="1" kern="1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 </a:t>
              </a:r>
              <a:r>
                <a:rPr lang="en-US" sz="2400" b="1" kern="12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позитивно</a:t>
              </a:r>
              <a:r>
                <a:rPr lang="en-US" sz="2400" b="1" kern="1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kern="12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утиче</a:t>
              </a:r>
              <a:r>
                <a:rPr lang="en-US" sz="2400" b="1" kern="1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kern="12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на</a:t>
              </a:r>
              <a:r>
                <a:rPr lang="en-US" sz="2400" b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  <a:endParaRPr lang="sr-Cyrl-RS" sz="240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400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400" b="0" kern="12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емоционални</a:t>
              </a:r>
              <a:r>
                <a:rPr lang="en-US" sz="2400" b="0" kern="1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0" kern="12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развој</a:t>
              </a:r>
              <a:r>
                <a:rPr lang="en-US" sz="2400" b="0" kern="1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,</a:t>
              </a:r>
            </a:p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400" b="0" kern="12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усвајање</a:t>
              </a:r>
              <a:r>
                <a:rPr lang="en-US" sz="2400" b="0" kern="1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0" kern="12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друштвених</a:t>
              </a:r>
              <a:r>
                <a:rPr lang="en-US" sz="2400" b="0" kern="1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0" kern="12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вриједности</a:t>
              </a:r>
              <a:r>
                <a:rPr lang="sr-Cyrl-RS" sz="2400" b="0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,</a:t>
              </a:r>
              <a:r>
                <a:rPr lang="en-US" sz="2400" b="0" kern="1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 </a:t>
              </a:r>
            </a:p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400" b="0" kern="12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развијање</a:t>
              </a:r>
              <a:r>
                <a:rPr lang="en-US" sz="2400" b="0" kern="1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0" kern="12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здравих</a:t>
              </a:r>
              <a:r>
                <a:rPr lang="en-US" sz="2400" b="0" kern="1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0" kern="12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навика</a:t>
              </a:r>
              <a:r>
                <a:rPr lang="en-US" sz="2400" b="0" kern="1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0" kern="12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живљења</a:t>
              </a:r>
              <a:r>
                <a:rPr lang="en-US" sz="2400" b="0" kern="1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,</a:t>
              </a:r>
            </a:p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400" b="0" kern="12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доприноси</a:t>
              </a:r>
              <a:r>
                <a:rPr lang="en-US" sz="2400" b="0" kern="1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0" kern="12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развоју</a:t>
              </a:r>
              <a:r>
                <a:rPr lang="en-US" sz="2400" b="0" kern="1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0" kern="12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когнитивних</a:t>
              </a:r>
              <a:r>
                <a:rPr lang="en-US" sz="2400" b="0" kern="1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и </a:t>
              </a:r>
              <a:r>
                <a:rPr lang="en-US" sz="2400" b="0" kern="12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социјалних</a:t>
              </a:r>
              <a:r>
                <a:rPr lang="en-US" sz="2400" b="0" kern="1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0" kern="12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вјештина</a:t>
              </a:r>
              <a:r>
                <a:rPr lang="en-US" sz="2400" b="0" kern="1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10916304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xmlns="" id="{4F74D28C-3268-4E35-8EE1-D92CB4A85A7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xmlns="" id="{58D44E42-C462-4105-BC86-FE75B4E3C4A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0" y="0"/>
            <a:ext cx="6024154" cy="685800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D1425B6-7211-4DDD-B000-1F07A8A4CFFA}"/>
              </a:ext>
            </a:extLst>
          </p:cNvPr>
          <p:cNvSpPr txBox="1"/>
          <p:nvPr/>
        </p:nvSpPr>
        <p:spPr>
          <a:xfrm>
            <a:off x="7132496" y="2943869"/>
            <a:ext cx="3281053" cy="6187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>
                <a:latin typeface="Times New Roman"/>
                <a:cs typeface="Times New Roman"/>
              </a:rPr>
              <a:t>15 МИНУТА</a:t>
            </a:r>
          </a:p>
        </p:txBody>
      </p:sp>
      <p:sp>
        <p:nvSpPr>
          <p:cNvPr id="2" name="Okvir za tekst 1">
            <a:extLst>
              <a:ext uri="{FF2B5EF4-FFF2-40B4-BE49-F238E27FC236}">
                <a16:creationId xmlns:a16="http://schemas.microsoft.com/office/drawing/2014/main" xmlns="" id="{718C78BD-A4FD-40E2-B726-52620E8C20FC}"/>
              </a:ext>
            </a:extLst>
          </p:cNvPr>
          <p:cNvSpPr txBox="1"/>
          <p:nvPr/>
        </p:nvSpPr>
        <p:spPr>
          <a:xfrm>
            <a:off x="2193985" y="2840965"/>
            <a:ext cx="2743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sr-Latn-RS" sz="3600" b="1">
                <a:solidFill>
                  <a:srgbClr val="0C0C0C"/>
                </a:solidFill>
                <a:latin typeface="Times New Roman"/>
                <a:cs typeface="Times New Roman"/>
              </a:rPr>
              <a:t>ПАУЗА</a:t>
            </a:r>
          </a:p>
        </p:txBody>
      </p:sp>
    </p:spTree>
    <p:extLst>
      <p:ext uri="{BB962C8B-B14F-4D97-AF65-F5344CB8AC3E}">
        <p14:creationId xmlns:p14="http://schemas.microsoft.com/office/powerpoint/2010/main" xmlns="" val="710566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xmlns="" id="{94E4D846-3AFC-4F86-8C35-24B0542A269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Slika 3" descr="Slika na kojoj se nalazi tekst, sto, sedenje, zatvoreni prostor&#10;&#10;Opis je automatski generisan">
            <a:extLst>
              <a:ext uri="{FF2B5EF4-FFF2-40B4-BE49-F238E27FC236}">
                <a16:creationId xmlns:a16="http://schemas.microsoft.com/office/drawing/2014/main" xmlns="" id="{DDE386A9-8751-4598-A40A-27DAB96050E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5639" t="9091" r="7371" b="-2"/>
          <a:stretch/>
        </p:blipFill>
        <p:spPr>
          <a:xfrm>
            <a:off x="20" y="10"/>
            <a:ext cx="8668492" cy="685799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284781B9-12CB-45C3-907A-9ED93FF72C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2435399" y="0"/>
            <a:ext cx="9756601" cy="6858000"/>
          </a:xfrm>
          <a:prstGeom prst="rect">
            <a:avLst/>
          </a:prstGeom>
          <a:gradFill>
            <a:gsLst>
              <a:gs pos="53000">
                <a:schemeClr val="bg1"/>
              </a:gs>
              <a:gs pos="35000">
                <a:schemeClr val="bg1">
                  <a:alpha val="76000"/>
                </a:schemeClr>
              </a:gs>
              <a:gs pos="19000">
                <a:schemeClr val="bg1">
                  <a:alpha val="4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55D4142C-5077-457F-A6AD-3FECFDB396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8687333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7A5F0580-5EE9-419F-96EE-B6529EF6E7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453018" y="2443480"/>
            <a:ext cx="3218688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kvir za tekst 1">
            <a:extLst>
              <a:ext uri="{FF2B5EF4-FFF2-40B4-BE49-F238E27FC236}">
                <a16:creationId xmlns:a16="http://schemas.microsoft.com/office/drawing/2014/main" xmlns="" id="{B7D7B262-E983-4B7C-B4EF-20295CA4D2DB}"/>
              </a:ext>
            </a:extLst>
          </p:cNvPr>
          <p:cNvSpPr txBox="1"/>
          <p:nvPr/>
        </p:nvSpPr>
        <p:spPr>
          <a:xfrm>
            <a:off x="6059607" y="1296537"/>
            <a:ext cx="5673214" cy="2444190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en-US" sz="2400" dirty="0" err="1" smtClean="0">
                <a:latin typeface="Times New Roman"/>
                <a:cs typeface="Times New Roman"/>
              </a:rPr>
              <a:t>Планирање</a:t>
            </a:r>
            <a:r>
              <a:rPr lang="en-US" sz="2400" dirty="0" smtClean="0">
                <a:latin typeface="Times New Roman"/>
                <a:cs typeface="Times New Roman"/>
              </a:rPr>
              <a:t> и</a:t>
            </a:r>
            <a:r>
              <a:rPr lang="en-US" sz="2400" dirty="0">
                <a:latin typeface="Times New Roman"/>
                <a:cs typeface="Times New Roman"/>
              </a:rPr>
              <a:t> </a:t>
            </a:r>
            <a:r>
              <a:rPr lang="en-US" sz="2400" dirty="0" err="1" smtClean="0">
                <a:latin typeface="Times New Roman"/>
                <a:cs typeface="Times New Roman"/>
              </a:rPr>
              <a:t>припремање</a:t>
            </a:r>
            <a:r>
              <a:rPr lang="sr-Cyrl-RS" sz="2400" dirty="0" smtClean="0">
                <a:latin typeface="Times New Roman"/>
                <a:cs typeface="Times New Roman"/>
              </a:rPr>
              <a:t> наставе </a:t>
            </a:r>
            <a:r>
              <a:rPr lang="en-US" sz="2400" dirty="0" err="1" smtClean="0">
                <a:latin typeface="Times New Roman"/>
                <a:cs typeface="Times New Roman"/>
              </a:rPr>
              <a:t>уз</a:t>
            </a:r>
            <a:r>
              <a:rPr lang="en-US" sz="2400" dirty="0">
                <a:latin typeface="Times New Roman"/>
                <a:cs typeface="Times New Roman"/>
              </a:rPr>
              <a:t> </a:t>
            </a:r>
            <a:r>
              <a:rPr lang="en-US" sz="2400" dirty="0" err="1">
                <a:latin typeface="Times New Roman"/>
                <a:cs typeface="Times New Roman"/>
              </a:rPr>
              <a:t>ефикасну</a:t>
            </a:r>
            <a:r>
              <a:rPr lang="en-US" sz="2400" dirty="0">
                <a:latin typeface="Times New Roman"/>
                <a:cs typeface="Times New Roman"/>
              </a:rPr>
              <a:t> </a:t>
            </a:r>
            <a:r>
              <a:rPr lang="en-US" sz="2400" dirty="0" err="1">
                <a:latin typeface="Times New Roman"/>
                <a:cs typeface="Times New Roman"/>
              </a:rPr>
              <a:t>примјену</a:t>
            </a:r>
            <a:r>
              <a:rPr lang="en-US" sz="2400" dirty="0">
                <a:latin typeface="Times New Roman"/>
                <a:cs typeface="Times New Roman"/>
              </a:rPr>
              <a:t> </a:t>
            </a:r>
            <a:r>
              <a:rPr lang="en-US" sz="2400" dirty="0" err="1">
                <a:latin typeface="Times New Roman"/>
                <a:cs typeface="Times New Roman"/>
              </a:rPr>
              <a:t>савремених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модела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sr-Cyrl-RS" sz="2400" dirty="0" smtClean="0">
                <a:latin typeface="Times New Roman"/>
                <a:cs typeface="Times New Roman"/>
              </a:rPr>
              <a:t>васпитно - образовног</a:t>
            </a:r>
            <a:r>
              <a:rPr lang="en-US" sz="2400" dirty="0">
                <a:latin typeface="Times New Roman"/>
                <a:cs typeface="Times New Roman"/>
              </a:rPr>
              <a:t> </a:t>
            </a:r>
            <a:r>
              <a:rPr lang="en-US" sz="2400" dirty="0" err="1">
                <a:latin typeface="Times New Roman"/>
                <a:cs typeface="Times New Roman"/>
              </a:rPr>
              <a:t>рада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 smtClean="0">
                <a:latin typeface="Times New Roman"/>
                <a:cs typeface="Times New Roman"/>
              </a:rPr>
              <a:t>са</a:t>
            </a:r>
            <a:r>
              <a:rPr lang="en-US" sz="2400" dirty="0" smtClean="0">
                <a:latin typeface="Times New Roman"/>
                <a:cs typeface="Times New Roman"/>
              </a:rPr>
              <a:t> </a:t>
            </a:r>
            <a:r>
              <a:rPr lang="sr-Cyrl-RS" sz="2400" dirty="0" smtClean="0">
                <a:latin typeface="Times New Roman"/>
                <a:cs typeface="Times New Roman"/>
              </a:rPr>
              <a:t>ученицима првог разреда (</a:t>
            </a:r>
            <a:r>
              <a:rPr lang="en-US" sz="2400" dirty="0" err="1" smtClean="0">
                <a:latin typeface="Times New Roman"/>
                <a:cs typeface="Times New Roman"/>
              </a:rPr>
              <a:t>шестогодишњацима</a:t>
            </a:r>
            <a:r>
              <a:rPr lang="sr-Cyrl-RS" sz="2400" dirty="0" smtClean="0">
                <a:latin typeface="Times New Roman"/>
                <a:cs typeface="Times New Roman"/>
              </a:rPr>
              <a:t>)</a:t>
            </a:r>
            <a:r>
              <a:rPr lang="en-US" sz="2400" dirty="0" smtClean="0">
                <a:latin typeface="Times New Roman"/>
                <a:cs typeface="Times New Roman"/>
              </a:rPr>
              <a:t>.</a:t>
            </a:r>
            <a:endParaRPr lang="sr-Latn-RS" sz="2400" dirty="0">
              <a:latin typeface="Times New Roman"/>
              <a:cs typeface="Times New Roman"/>
            </a:endParaRPr>
          </a:p>
        </p:txBody>
      </p:sp>
      <p:sp>
        <p:nvSpPr>
          <p:cNvPr id="5" name="Okvir za tekst 4">
            <a:extLst>
              <a:ext uri="{FF2B5EF4-FFF2-40B4-BE49-F238E27FC236}">
                <a16:creationId xmlns:a16="http://schemas.microsoft.com/office/drawing/2014/main" xmlns="" id="{A8431B53-0C81-4023-841D-E38E6D93AAE7}"/>
              </a:ext>
            </a:extLst>
          </p:cNvPr>
          <p:cNvSpPr txBox="1"/>
          <p:nvPr/>
        </p:nvSpPr>
        <p:spPr>
          <a:xfrm>
            <a:off x="5937662" y="2972509"/>
            <a:ext cx="6086016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sr-Latn-RS" sz="2400" b="1" dirty="0" smtClean="0">
                <a:latin typeface="Times New Roman"/>
                <a:cs typeface="Times New Roman"/>
              </a:rPr>
              <a:t>Вр</a:t>
            </a:r>
            <a:r>
              <a:rPr lang="sr-Cyrl-RS" sz="2400" b="1" dirty="0" smtClean="0">
                <a:latin typeface="Times New Roman"/>
                <a:cs typeface="Times New Roman"/>
              </a:rPr>
              <a:t>иј</a:t>
            </a:r>
            <a:r>
              <a:rPr lang="sr-Latn-RS" sz="2400" b="1" dirty="0" smtClean="0">
                <a:latin typeface="Times New Roman"/>
                <a:cs typeface="Times New Roman"/>
              </a:rPr>
              <a:t>еме </a:t>
            </a:r>
            <a:r>
              <a:rPr lang="sr-Latn-RS" sz="2400" b="1" dirty="0">
                <a:latin typeface="Times New Roman"/>
                <a:cs typeface="Times New Roman"/>
              </a:rPr>
              <a:t>предвиђено за рад је </a:t>
            </a:r>
            <a:r>
              <a:rPr lang="sr-Cyrl-RS" sz="2400" b="1" dirty="0" smtClean="0">
                <a:latin typeface="Times New Roman"/>
                <a:cs typeface="Times New Roman"/>
              </a:rPr>
              <a:t>60</a:t>
            </a:r>
            <a:r>
              <a:rPr lang="sr-Latn-RS" sz="2400" b="1" dirty="0" smtClean="0">
                <a:latin typeface="Times New Roman"/>
                <a:cs typeface="Times New Roman"/>
              </a:rPr>
              <a:t> </a:t>
            </a:r>
            <a:r>
              <a:rPr lang="sr-Latn-RS" sz="2400" b="1" dirty="0">
                <a:latin typeface="Times New Roman"/>
                <a:cs typeface="Times New Roman"/>
              </a:rPr>
              <a:t>минута.</a:t>
            </a:r>
          </a:p>
        </p:txBody>
      </p:sp>
      <p:sp>
        <p:nvSpPr>
          <p:cNvPr id="6" name="Okvir za tekst 5">
            <a:extLst>
              <a:ext uri="{FF2B5EF4-FFF2-40B4-BE49-F238E27FC236}">
                <a16:creationId xmlns:a16="http://schemas.microsoft.com/office/drawing/2014/main" xmlns="" id="{39C68569-E323-4A81-A2D9-7A6DB4AB914D}"/>
              </a:ext>
            </a:extLst>
          </p:cNvPr>
          <p:cNvSpPr txBox="1"/>
          <p:nvPr/>
        </p:nvSpPr>
        <p:spPr>
          <a:xfrm>
            <a:off x="7469577" y="367162"/>
            <a:ext cx="3533954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>
              <a:spcAft>
                <a:spcPts val="600"/>
              </a:spcAft>
            </a:pPr>
            <a:r>
              <a:rPr lang="sr-Latn-RS" sz="2800" b="1" dirty="0">
                <a:solidFill>
                  <a:srgbClr val="0C0C0C"/>
                </a:solidFill>
                <a:latin typeface="Times New Roman"/>
                <a:cs typeface="Times New Roman"/>
              </a:rPr>
              <a:t>РАДИОНИЦА</a:t>
            </a:r>
          </a:p>
        </p:txBody>
      </p:sp>
      <p:sp>
        <p:nvSpPr>
          <p:cNvPr id="8" name="Okvir za tekst 7">
            <a:extLst>
              <a:ext uri="{FF2B5EF4-FFF2-40B4-BE49-F238E27FC236}">
                <a16:creationId xmlns:a16="http://schemas.microsoft.com/office/drawing/2014/main" xmlns="" id="{DCF5CC4F-A0D8-40CC-A046-4E983311F4F3}"/>
              </a:ext>
            </a:extLst>
          </p:cNvPr>
          <p:cNvSpPr txBox="1"/>
          <p:nvPr/>
        </p:nvSpPr>
        <p:spPr>
          <a:xfrm>
            <a:off x="6305267" y="3927852"/>
            <a:ext cx="5349922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sr-Latn-RS" sz="2400" b="1" dirty="0">
                <a:latin typeface="Times New Roman"/>
                <a:cs typeface="Times New Roman"/>
              </a:rPr>
              <a:t>Групе формиране од 4 </a:t>
            </a:r>
            <a:r>
              <a:rPr lang="sr-Cyrl-RS" sz="2400" b="1" dirty="0" smtClean="0">
                <a:latin typeface="Times New Roman"/>
                <a:cs typeface="Times New Roman"/>
              </a:rPr>
              <a:t>до</a:t>
            </a:r>
            <a:r>
              <a:rPr lang="sr-Latn-RS" sz="2400" b="1" dirty="0" smtClean="0">
                <a:latin typeface="Times New Roman"/>
                <a:cs typeface="Times New Roman"/>
              </a:rPr>
              <a:t> </a:t>
            </a:r>
            <a:r>
              <a:rPr lang="sr-Cyrl-RS" sz="2400" b="1" dirty="0" smtClean="0">
                <a:latin typeface="Times New Roman"/>
                <a:cs typeface="Times New Roman"/>
              </a:rPr>
              <a:t>6</a:t>
            </a:r>
            <a:r>
              <a:rPr lang="sr-Latn-RS" sz="2400" b="1" dirty="0" smtClean="0">
                <a:latin typeface="Times New Roman"/>
                <a:cs typeface="Times New Roman"/>
              </a:rPr>
              <a:t> члан</a:t>
            </a:r>
            <a:r>
              <a:rPr lang="sr-Cyrl-RS" sz="2400" b="1" dirty="0" smtClean="0">
                <a:latin typeface="Times New Roman"/>
                <a:cs typeface="Times New Roman"/>
              </a:rPr>
              <a:t>ова.</a:t>
            </a:r>
            <a:endParaRPr lang="sr-Latn-RS" sz="2400" b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68532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vir za tekst 6">
            <a:extLst>
              <a:ext uri="{FF2B5EF4-FFF2-40B4-BE49-F238E27FC236}">
                <a16:creationId xmlns="" xmlns:a16="http://schemas.microsoft.com/office/drawing/2014/main" id="{E20BF00C-89AD-44BF-AEA6-87DE1A0E18FD}"/>
              </a:ext>
            </a:extLst>
          </p:cNvPr>
          <p:cNvSpPr txBox="1"/>
          <p:nvPr/>
        </p:nvSpPr>
        <p:spPr>
          <a:xfrm>
            <a:off x="207493" y="3015142"/>
            <a:ext cx="11828060" cy="215443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sr-Cyrl-RS" sz="2400" dirty="0" smtClean="0">
                <a:solidFill>
                  <a:schemeClr val="bg1"/>
                </a:solidFill>
                <a:latin typeface="Times New Roman"/>
                <a:cs typeface="Times New Roman"/>
              </a:rPr>
              <a:t>2,  4. и 6. група израђују </a:t>
            </a:r>
            <a:r>
              <a:rPr lang="sr-Cyrl-RS" sz="24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скицу дневне/седмичне </a:t>
            </a:r>
            <a:r>
              <a:rPr lang="sr-Latn-RS" sz="24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писан</a:t>
            </a:r>
            <a:r>
              <a:rPr lang="sr-Cyrl-RS" sz="24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е</a:t>
            </a:r>
            <a:r>
              <a:rPr lang="sr-Latn-RS" sz="24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 припрем</a:t>
            </a:r>
            <a:r>
              <a:rPr lang="sr-Cyrl-RS" sz="24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е</a:t>
            </a:r>
            <a:r>
              <a:rPr lang="sr-Latn-RS" sz="24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sr-Cyrl-RS" sz="24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за реализацију </a:t>
            </a:r>
            <a:r>
              <a:rPr lang="sr-Latn-RS" sz="24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активност</a:t>
            </a:r>
            <a:r>
              <a:rPr lang="sr-Cyrl-RS" sz="24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и </a:t>
            </a:r>
            <a:r>
              <a:rPr lang="sr-Latn-RS" sz="2400" dirty="0" smtClean="0">
                <a:solidFill>
                  <a:schemeClr val="bg1"/>
                </a:solidFill>
                <a:latin typeface="Times New Roman"/>
                <a:cs typeface="Times New Roman"/>
              </a:rPr>
              <a:t>са </a:t>
            </a:r>
            <a:r>
              <a:rPr lang="sr-Latn-RS" sz="2400" dirty="0">
                <a:solidFill>
                  <a:schemeClr val="bg1"/>
                </a:solidFill>
                <a:latin typeface="Times New Roman"/>
                <a:cs typeface="Times New Roman"/>
              </a:rPr>
              <a:t>интеграцијом </a:t>
            </a:r>
            <a:r>
              <a:rPr lang="sr-Cyrl-RS" sz="2400" dirty="0" smtClean="0">
                <a:solidFill>
                  <a:schemeClr val="bg1"/>
                </a:solidFill>
                <a:latin typeface="Times New Roman"/>
                <a:cs typeface="Times New Roman"/>
              </a:rPr>
              <a:t>исхода и </a:t>
            </a:r>
            <a:r>
              <a:rPr lang="sr-Latn-RS" sz="2400" dirty="0" smtClean="0">
                <a:solidFill>
                  <a:schemeClr val="bg1"/>
                </a:solidFill>
                <a:latin typeface="Times New Roman"/>
                <a:cs typeface="Times New Roman"/>
              </a:rPr>
              <a:t>садржаја </a:t>
            </a:r>
            <a:r>
              <a:rPr lang="sr-Cyrl-RS" sz="2400" dirty="0" smtClean="0">
                <a:solidFill>
                  <a:schemeClr val="bg1"/>
                </a:solidFill>
                <a:latin typeface="Times New Roman"/>
                <a:cs typeface="Times New Roman"/>
              </a:rPr>
              <a:t>учења </a:t>
            </a:r>
            <a:r>
              <a:rPr lang="sr-Latn-RS" sz="2400" dirty="0" smtClean="0">
                <a:solidFill>
                  <a:schemeClr val="bg1"/>
                </a:solidFill>
                <a:latin typeface="Times New Roman"/>
                <a:cs typeface="Times New Roman"/>
              </a:rPr>
              <a:t>из св</a:t>
            </a:r>
            <a:r>
              <a:rPr lang="sr-Cyrl-RS" sz="2400" dirty="0" smtClean="0">
                <a:solidFill>
                  <a:schemeClr val="bg1"/>
                </a:solidFill>
                <a:latin typeface="Times New Roman"/>
                <a:cs typeface="Times New Roman"/>
              </a:rPr>
              <a:t>е</a:t>
            </a:r>
            <a:r>
              <a:rPr lang="sr-Latn-RS" sz="2400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sr-Latn-RS" sz="2400" dirty="0">
                <a:solidFill>
                  <a:schemeClr val="bg1"/>
                </a:solidFill>
                <a:latin typeface="Times New Roman"/>
                <a:cs typeface="Times New Roman"/>
              </a:rPr>
              <a:t>три предметна </a:t>
            </a:r>
            <a:r>
              <a:rPr lang="sr-Latn-RS" sz="2400" dirty="0" smtClean="0">
                <a:solidFill>
                  <a:schemeClr val="bg1"/>
                </a:solidFill>
                <a:latin typeface="Times New Roman"/>
                <a:cs typeface="Times New Roman"/>
              </a:rPr>
              <a:t>подручја.</a:t>
            </a:r>
            <a:endParaRPr lang="sr-Cyrl-RS" sz="2400" dirty="0" smtClean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>
              <a:spcAft>
                <a:spcPts val="600"/>
              </a:spcAft>
            </a:pPr>
            <a:r>
              <a:rPr lang="sr-Cyrl-R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Материјал: Наставни план и</a:t>
            </a:r>
            <a:r>
              <a:rPr lang="sr-Cyrl-R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програм за први разред и Приручник </a:t>
            </a:r>
            <a:r>
              <a:rPr lang="sr-Cyrl-BA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 дидактичко-методичким препорукама за остваривање програма првог разреда.</a:t>
            </a:r>
            <a:endParaRPr lang="en-GB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Aft>
                <a:spcPts val="600"/>
              </a:spcAft>
            </a:pPr>
            <a:endParaRPr lang="sr-Latn-RS" sz="28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289750" y="1607311"/>
            <a:ext cx="11758684" cy="86116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sr-Cyrl-R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1, 3. и 5. група</a:t>
            </a:r>
            <a:r>
              <a:rPr kumimoji="0" lang="sr-Cyrl-RS" sz="24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израђују </a:t>
            </a:r>
            <a:r>
              <a:rPr kumimoji="0" lang="sr-Cyrl-RS" sz="24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глобални план. 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sr-Cyrl-RS" sz="24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Материјал: </a:t>
            </a:r>
            <a:r>
              <a:rPr kumimoji="0" lang="sr-Cyrl-R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образац за глобални план и Наставни план</a:t>
            </a:r>
            <a:r>
              <a:rPr kumimoji="0" lang="sr-Cyrl-RS" sz="24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и</a:t>
            </a:r>
            <a:r>
              <a:rPr kumimoji="0" lang="sr-Cyrl-RS" sz="24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sr-Cyrl-R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програм за први разред.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61739" y="225632"/>
            <a:ext cx="10515600" cy="64480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Радионица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49526"/>
          </a:xfrm>
          <a:solidFill>
            <a:schemeClr val="accent6">
              <a:lumMod val="20000"/>
              <a:lumOff val="8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sr-Cyrl-R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Глобални план</a:t>
            </a:r>
            <a:endParaRPr lang="en-GB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859809" y="1784191"/>
          <a:ext cx="10577016" cy="434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5672"/>
                <a:gridCol w="3525672"/>
                <a:gridCol w="352567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Cyrl-RS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Мјесец</a:t>
                      </a:r>
                      <a:endParaRPr lang="en-GB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Наставне</a:t>
                      </a:r>
                      <a:r>
                        <a:rPr lang="sr-Cyrl-RS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теме</a:t>
                      </a:r>
                      <a:endParaRPr lang="en-GB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Број дана/сати</a:t>
                      </a:r>
                      <a:endParaRPr lang="en-GB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GB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Cyrl-RS" dirty="0" smtClean="0">
                          <a:latin typeface="Times New Roman" pitchFamily="18" charset="0"/>
                          <a:cs typeface="Times New Roman" pitchFamily="18" charset="0"/>
                        </a:rPr>
                        <a:t>Септембар</a:t>
                      </a:r>
                      <a:endParaRPr lang="en-GB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Cyrl-RS" dirty="0" smtClean="0">
                          <a:latin typeface="Times New Roman" pitchFamily="18" charset="0"/>
                          <a:cs typeface="Times New Roman" pitchFamily="18" charset="0"/>
                        </a:rPr>
                        <a:t>Октобар</a:t>
                      </a:r>
                      <a:endParaRPr lang="en-GB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Cyrl-RS" dirty="0" smtClean="0">
                          <a:latin typeface="Times New Roman" pitchFamily="18" charset="0"/>
                          <a:cs typeface="Times New Roman" pitchFamily="18" charset="0"/>
                        </a:rPr>
                        <a:t>Новембар</a:t>
                      </a:r>
                      <a:endParaRPr lang="en-GB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Cyrl-RS" dirty="0" smtClean="0">
                          <a:latin typeface="Times New Roman" pitchFamily="18" charset="0"/>
                          <a:cs typeface="Times New Roman" pitchFamily="18" charset="0"/>
                        </a:rPr>
                        <a:t>Децембар</a:t>
                      </a:r>
                      <a:endParaRPr lang="en-GB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Cyrl-RS" dirty="0" smtClean="0">
                          <a:latin typeface="Times New Roman" pitchFamily="18" charset="0"/>
                          <a:cs typeface="Times New Roman" pitchFamily="18" charset="0"/>
                        </a:rPr>
                        <a:t>Јануар</a:t>
                      </a:r>
                      <a:endParaRPr lang="en-GB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Cyrl-RS" dirty="0" smtClean="0">
                          <a:latin typeface="Times New Roman" pitchFamily="18" charset="0"/>
                          <a:cs typeface="Times New Roman" pitchFamily="18" charset="0"/>
                        </a:rPr>
                        <a:t>Фебруар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Cyrl-RS" dirty="0" smtClean="0">
                          <a:latin typeface="Times New Roman" pitchFamily="18" charset="0"/>
                          <a:cs typeface="Times New Roman" pitchFamily="18" charset="0"/>
                        </a:rPr>
                        <a:t>Март</a:t>
                      </a:r>
                      <a:endParaRPr lang="en-GB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Cyrl-RS" dirty="0" smtClean="0">
                          <a:latin typeface="Times New Roman" pitchFamily="18" charset="0"/>
                          <a:cs typeface="Times New Roman" pitchFamily="18" charset="0"/>
                        </a:rPr>
                        <a:t>Април</a:t>
                      </a:r>
                      <a:endParaRPr lang="en-GB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Cyrl-RS" dirty="0" smtClean="0">
                          <a:latin typeface="Times New Roman" pitchFamily="18" charset="0"/>
                          <a:cs typeface="Times New Roman" pitchFamily="18" charset="0"/>
                        </a:rPr>
                        <a:t>Мај</a:t>
                      </a:r>
                      <a:endParaRPr lang="en-GB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Cyrl-RS" dirty="0" smtClean="0">
                          <a:latin typeface="Times New Roman" pitchFamily="18" charset="0"/>
                          <a:cs typeface="Times New Roman" pitchFamily="18" charset="0"/>
                        </a:rPr>
                        <a:t>Јуни</a:t>
                      </a:r>
                      <a:endParaRPr lang="en-GB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9400"/>
          </a:xfrm>
          <a:solidFill>
            <a:schemeClr val="accent6">
              <a:lumMod val="20000"/>
              <a:lumOff val="8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sr-Cyrl-R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Карактеристике писаних припрема за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наставу 1. разреда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38200" y="1282890"/>
            <a:ext cx="10515600" cy="4894073"/>
          </a:xfr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just"/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bs-Latn-BA" sz="2400" b="1" dirty="0" smtClean="0">
                <a:latin typeface="Times New Roman" pitchFamily="18" charset="0"/>
                <a:cs typeface="Times New Roman" pitchFamily="18" charset="0"/>
              </a:rPr>
              <a:t>Прва карактеристика </a:t>
            </a:r>
            <a:r>
              <a:rPr lang="bs-Latn-BA" sz="2400" dirty="0" smtClean="0">
                <a:latin typeface="Times New Roman" pitchFamily="18" charset="0"/>
                <a:cs typeface="Times New Roman" pitchFamily="18" charset="0"/>
              </a:rPr>
              <a:t>је да половина опсервираних наставника припреме пише за модел рада у центрима активности, а наставу реализује са доминирајућом фронталном наставом</a:t>
            </a:r>
            <a:r>
              <a:rPr lang="sr-Cyrl-BA" sz="24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bs-Latn-BA" sz="2400" dirty="0" smtClean="0">
                <a:latin typeface="Times New Roman" pitchFamily="18" charset="0"/>
                <a:cs typeface="Times New Roman" pitchFamily="18" charset="0"/>
              </a:rPr>
              <a:t> или радом у групама</a:t>
            </a:r>
            <a:r>
              <a:rPr lang="sr-Cyrl-BA" sz="24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bs-Latn-BA" sz="2400" dirty="0" smtClean="0">
                <a:latin typeface="Times New Roman" pitchFamily="18" charset="0"/>
                <a:cs typeface="Times New Roman" pitchFamily="18" charset="0"/>
              </a:rPr>
              <a:t> са истим задацима за све ученике</a:t>
            </a:r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sr-Latn-R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sr-Cyrl-RS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bs-Latn-BA" sz="2400" b="1" dirty="0" smtClean="0">
                <a:latin typeface="Times New Roman" pitchFamily="18" charset="0"/>
                <a:cs typeface="Times New Roman" pitchFamily="18" charset="0"/>
              </a:rPr>
              <a:t>Друга карактеристика </a:t>
            </a:r>
            <a:r>
              <a:rPr lang="bs-Latn-BA" sz="2400" dirty="0" smtClean="0"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sr-Cyrl-BA" sz="2400" dirty="0" smtClean="0">
                <a:latin typeface="Times New Roman" pitchFamily="18" charset="0"/>
                <a:cs typeface="Times New Roman" pitchFamily="18" charset="0"/>
              </a:rPr>
              <a:t>сте</a:t>
            </a:r>
            <a:r>
              <a:rPr lang="bs-Latn-BA" sz="2400" dirty="0" smtClean="0">
                <a:latin typeface="Times New Roman" pitchFamily="18" charset="0"/>
                <a:cs typeface="Times New Roman" pitchFamily="18" charset="0"/>
              </a:rPr>
              <a:t> да</a:t>
            </a:r>
            <a:r>
              <a:rPr lang="sr-Cyrl-BA" sz="24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bs-Latn-BA" sz="2400" dirty="0" smtClean="0">
                <a:latin typeface="Times New Roman" pitchFamily="18" charset="0"/>
                <a:cs typeface="Times New Roman" pitchFamily="18" charset="0"/>
              </a:rPr>
              <a:t> писане припреме наставника, према обиму и структури, нису прилагођене потребама рада у првом разреду. </a:t>
            </a:r>
            <a:endParaRPr lang="sr-Cyrl-R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sr-Cyrl-R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bs-Latn-BA" sz="2400" b="1" dirty="0" smtClean="0">
                <a:latin typeface="Times New Roman" pitchFamily="18" charset="0"/>
                <a:cs typeface="Times New Roman" pitchFamily="18" charset="0"/>
              </a:rPr>
              <a:t>Код већине опсервираних наставника, у писаним припрема се препознаје теденција да се предметна подручја „претворе“ у наставне предмете.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4117"/>
          </a:xfrm>
          <a:solidFill>
            <a:schemeClr val="accent6">
              <a:lumMod val="20000"/>
              <a:lumOff val="8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sr-Cyrl-R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 случају 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On</a:t>
            </a:r>
            <a:r>
              <a:rPr lang="sr-Latn-R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lajn</a:t>
            </a:r>
            <a:r>
              <a:rPr lang="sr-Cyrl-R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наставе</a:t>
            </a:r>
            <a:endParaRPr lang="en-US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38200" y="1596788"/>
            <a:ext cx="10515600" cy="4580175"/>
          </a:xfr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sr-Cyrl-R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Ученици првог разреда су несамостални, због чега је потребно у првом реду остварити добру сарадњу са породицом. То значи, прије свега подршка родитељима или особама које ће бити укључене у рад са учеником.</a:t>
            </a:r>
          </a:p>
          <a:p>
            <a:pPr algn="just">
              <a:buNone/>
            </a:pPr>
            <a:endParaRPr lang="sr-Cyrl-RS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sr-Cyrl-R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Одабрати погодну платформу за посредну комуникацију (Вибер, СМС, ЗУМ, Офис 365 и др.), односно ону која одговара родитељима.</a:t>
            </a:r>
          </a:p>
          <a:p>
            <a:pPr algn="just">
              <a:buNone/>
            </a:pPr>
            <a:endParaRPr lang="sr-Cyrl-RS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sr-Cyrl-R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Наставу заснивати на занимљивим едукативним причама. </a:t>
            </a:r>
          </a:p>
          <a:p>
            <a:pPr algn="just"/>
            <a:endParaRPr lang="sr-Cyrl-RS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sr-Cyrl-R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 што мањој мјери користити задатке за писање, читање и рачунање.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E7CB119-293C-4CD9-961B-1D42CDA4D19E}"/>
              </a:ext>
            </a:extLst>
          </p:cNvPr>
          <p:cNvSpPr txBox="1"/>
          <p:nvPr/>
        </p:nvSpPr>
        <p:spPr>
          <a:xfrm>
            <a:off x="388600" y="1851190"/>
            <a:ext cx="5103583" cy="257783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sr-Cyrl-C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Осврт,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sr-Cyrl-C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питања учесника и евалуација обуке</a:t>
            </a:r>
            <a:endParaRPr lang="sr-Latn-RS" sz="36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95" name="Freeform: Shape 94">
            <a:extLst>
              <a:ext uri="{FF2B5EF4-FFF2-40B4-BE49-F238E27FC236}">
                <a16:creationId xmlns:a16="http://schemas.microsoft.com/office/drawing/2014/main" xmlns="" id="{C62225A2-D3F0-45D1-9C47-B103753165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5711927" y="-1"/>
            <a:ext cx="6480073" cy="6858002"/>
          </a:xfrm>
          <a:custGeom>
            <a:avLst/>
            <a:gdLst>
              <a:gd name="connsiteX0" fmla="*/ 6130244 w 6480073"/>
              <a:gd name="connsiteY0" fmla="*/ 0 h 6858002"/>
              <a:gd name="connsiteX1" fmla="*/ 6212951 w 6480073"/>
              <a:gd name="connsiteY1" fmla="*/ 314584 h 6858002"/>
              <a:gd name="connsiteX2" fmla="*/ 5540779 w 6480073"/>
              <a:gd name="connsiteY2" fmla="*/ 6756649 h 6858002"/>
              <a:gd name="connsiteX3" fmla="*/ 5489971 w 6480073"/>
              <a:gd name="connsiteY3" fmla="*/ 6858002 h 6858002"/>
              <a:gd name="connsiteX4" fmla="*/ 0 w 6480073"/>
              <a:gd name="connsiteY4" fmla="*/ 6858002 h 6858002"/>
              <a:gd name="connsiteX5" fmla="*/ 0 w 6480073"/>
              <a:gd name="connsiteY5" fmla="*/ 0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80073" h="6858002">
                <a:moveTo>
                  <a:pt x="6130244" y="0"/>
                </a:moveTo>
                <a:lnTo>
                  <a:pt x="6212951" y="314584"/>
                </a:lnTo>
                <a:cubicBezTo>
                  <a:pt x="6745828" y="2551616"/>
                  <a:pt x="6460994" y="4808873"/>
                  <a:pt x="5540779" y="6756649"/>
                </a:cubicBezTo>
                <a:lnTo>
                  <a:pt x="5489971" y="6858002"/>
                </a:lnTo>
                <a:lnTo>
                  <a:pt x="0" y="685800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7" name="Freeform: Shape 96">
            <a:extLst>
              <a:ext uri="{FF2B5EF4-FFF2-40B4-BE49-F238E27FC236}">
                <a16:creationId xmlns:a16="http://schemas.microsoft.com/office/drawing/2014/main" xmlns="" id="{1B9FBFA8-6AF4-4091-9C8B-DEC6D89338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5942784" y="0"/>
            <a:ext cx="6249216" cy="6858001"/>
          </a:xfrm>
          <a:custGeom>
            <a:avLst/>
            <a:gdLst>
              <a:gd name="connsiteX0" fmla="*/ 0 w 6249216"/>
              <a:gd name="connsiteY0" fmla="*/ 0 h 6858001"/>
              <a:gd name="connsiteX1" fmla="*/ 5893742 w 6249216"/>
              <a:gd name="connsiteY1" fmla="*/ 1 h 6858001"/>
              <a:gd name="connsiteX2" fmla="*/ 5993697 w 6249216"/>
              <a:gd name="connsiteY2" fmla="*/ 380651 h 6858001"/>
              <a:gd name="connsiteX3" fmla="*/ 5308924 w 6249216"/>
              <a:gd name="connsiteY3" fmla="*/ 6647018 h 6858001"/>
              <a:gd name="connsiteX4" fmla="*/ 5200672 w 6249216"/>
              <a:gd name="connsiteY4" fmla="*/ 6858001 h 6858001"/>
              <a:gd name="connsiteX5" fmla="*/ 1 w 6249216"/>
              <a:gd name="connsiteY5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49216" h="6858001">
                <a:moveTo>
                  <a:pt x="0" y="0"/>
                </a:moveTo>
                <a:lnTo>
                  <a:pt x="5893742" y="1"/>
                </a:lnTo>
                <a:lnTo>
                  <a:pt x="5993697" y="380651"/>
                </a:lnTo>
                <a:cubicBezTo>
                  <a:pt x="6511353" y="2559611"/>
                  <a:pt x="6222352" y="4758249"/>
                  <a:pt x="5308924" y="6647018"/>
                </a:cubicBezTo>
                <a:lnTo>
                  <a:pt x="5200672" y="6858001"/>
                </a:lnTo>
                <a:lnTo>
                  <a:pt x="1" y="6858001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" name="Slika 7">
            <a:extLst>
              <a:ext uri="{FF2B5EF4-FFF2-40B4-BE49-F238E27FC236}">
                <a16:creationId xmlns:a16="http://schemas.microsoft.com/office/drawing/2014/main" xmlns="" id="{94273EE4-912E-43BE-957F-B1CC3E155C4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30210" y="599325"/>
            <a:ext cx="2336853" cy="2741177"/>
          </a:xfrm>
          <a:prstGeom prst="rect">
            <a:avLst/>
          </a:prstGeom>
        </p:spPr>
      </p:pic>
      <p:pic>
        <p:nvPicPr>
          <p:cNvPr id="6" name="Slika 6">
            <a:extLst>
              <a:ext uri="{FF2B5EF4-FFF2-40B4-BE49-F238E27FC236}">
                <a16:creationId xmlns:a16="http://schemas.microsoft.com/office/drawing/2014/main" xmlns="" id="{1DF32ED3-D845-458E-8976-2FC238E647F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87612" y="3762805"/>
            <a:ext cx="4622052" cy="24922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xmlns="" val="773971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E7CB119-293C-4CD9-961B-1D42CDA4D19E}"/>
              </a:ext>
            </a:extLst>
          </p:cNvPr>
          <p:cNvSpPr txBox="1"/>
          <p:nvPr/>
        </p:nvSpPr>
        <p:spPr>
          <a:xfrm>
            <a:off x="484134" y="2806533"/>
            <a:ext cx="5103583" cy="2577835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sr-Cyrl-RS" sz="36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Хвала на пажњи!</a:t>
            </a:r>
            <a:endParaRPr lang="sr-Latn-RS" sz="3600" b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95" name="Freeform: Shape 94">
            <a:extLst>
              <a:ext uri="{FF2B5EF4-FFF2-40B4-BE49-F238E27FC236}">
                <a16:creationId xmlns:a16="http://schemas.microsoft.com/office/drawing/2014/main" xmlns="" id="{C62225A2-D3F0-45D1-9C47-B103753165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5711927" y="-1"/>
            <a:ext cx="6480073" cy="6858002"/>
          </a:xfrm>
          <a:custGeom>
            <a:avLst/>
            <a:gdLst>
              <a:gd name="connsiteX0" fmla="*/ 6130244 w 6480073"/>
              <a:gd name="connsiteY0" fmla="*/ 0 h 6858002"/>
              <a:gd name="connsiteX1" fmla="*/ 6212951 w 6480073"/>
              <a:gd name="connsiteY1" fmla="*/ 314584 h 6858002"/>
              <a:gd name="connsiteX2" fmla="*/ 5540779 w 6480073"/>
              <a:gd name="connsiteY2" fmla="*/ 6756649 h 6858002"/>
              <a:gd name="connsiteX3" fmla="*/ 5489971 w 6480073"/>
              <a:gd name="connsiteY3" fmla="*/ 6858002 h 6858002"/>
              <a:gd name="connsiteX4" fmla="*/ 0 w 6480073"/>
              <a:gd name="connsiteY4" fmla="*/ 6858002 h 6858002"/>
              <a:gd name="connsiteX5" fmla="*/ 0 w 6480073"/>
              <a:gd name="connsiteY5" fmla="*/ 0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80073" h="6858002">
                <a:moveTo>
                  <a:pt x="6130244" y="0"/>
                </a:moveTo>
                <a:lnTo>
                  <a:pt x="6212951" y="314584"/>
                </a:lnTo>
                <a:cubicBezTo>
                  <a:pt x="6745828" y="2551616"/>
                  <a:pt x="6460994" y="4808873"/>
                  <a:pt x="5540779" y="6756649"/>
                </a:cubicBezTo>
                <a:lnTo>
                  <a:pt x="5489971" y="6858002"/>
                </a:lnTo>
                <a:lnTo>
                  <a:pt x="0" y="685800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7" name="Freeform: Shape 96">
            <a:extLst>
              <a:ext uri="{FF2B5EF4-FFF2-40B4-BE49-F238E27FC236}">
                <a16:creationId xmlns:a16="http://schemas.microsoft.com/office/drawing/2014/main" xmlns="" id="{1B9FBFA8-6AF4-4091-9C8B-DEC6D89338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5942784" y="0"/>
            <a:ext cx="6249216" cy="6858001"/>
          </a:xfrm>
          <a:custGeom>
            <a:avLst/>
            <a:gdLst>
              <a:gd name="connsiteX0" fmla="*/ 0 w 6249216"/>
              <a:gd name="connsiteY0" fmla="*/ 0 h 6858001"/>
              <a:gd name="connsiteX1" fmla="*/ 5893742 w 6249216"/>
              <a:gd name="connsiteY1" fmla="*/ 1 h 6858001"/>
              <a:gd name="connsiteX2" fmla="*/ 5993697 w 6249216"/>
              <a:gd name="connsiteY2" fmla="*/ 380651 h 6858001"/>
              <a:gd name="connsiteX3" fmla="*/ 5308924 w 6249216"/>
              <a:gd name="connsiteY3" fmla="*/ 6647018 h 6858001"/>
              <a:gd name="connsiteX4" fmla="*/ 5200672 w 6249216"/>
              <a:gd name="connsiteY4" fmla="*/ 6858001 h 6858001"/>
              <a:gd name="connsiteX5" fmla="*/ 1 w 6249216"/>
              <a:gd name="connsiteY5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49216" h="6858001">
                <a:moveTo>
                  <a:pt x="0" y="0"/>
                </a:moveTo>
                <a:lnTo>
                  <a:pt x="5893742" y="1"/>
                </a:lnTo>
                <a:lnTo>
                  <a:pt x="5993697" y="380651"/>
                </a:lnTo>
                <a:cubicBezTo>
                  <a:pt x="6511353" y="2559611"/>
                  <a:pt x="6222352" y="4758249"/>
                  <a:pt x="5308924" y="6647018"/>
                </a:cubicBezTo>
                <a:lnTo>
                  <a:pt x="5200672" y="6858001"/>
                </a:lnTo>
                <a:lnTo>
                  <a:pt x="1" y="685800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0418" name="Picture 2" descr="Smajli na Sun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15683" y="914401"/>
            <a:ext cx="4689380" cy="46538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77397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2577" y="924684"/>
            <a:ext cx="7132993" cy="794934"/>
          </a:xfrm>
          <a:solidFill>
            <a:schemeClr val="accent6">
              <a:lumMod val="20000"/>
              <a:lumOff val="8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sr-Cyrl-R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Циљ наставног програма првог разреда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44384" y="1787856"/>
            <a:ext cx="11519065" cy="4921702"/>
          </a:xfr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marL="514350" indent="-514350" algn="just">
              <a:buNone/>
            </a:pPr>
            <a:r>
              <a:rPr lang="sr-Cyrl-RS" sz="3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Подстицање дјечјег:</a:t>
            </a:r>
          </a:p>
          <a:p>
            <a:pPr marL="514350" indent="-514350" algn="just">
              <a:buNone/>
            </a:pPr>
            <a:endParaRPr lang="sr-Cyrl-RS" sz="31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bs-Latn-BA" sz="3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интелектуалн</a:t>
            </a:r>
            <a:r>
              <a:rPr lang="sr-Cyrl-RS" sz="3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ог</a:t>
            </a:r>
            <a:r>
              <a:rPr lang="bs-Latn-BA" sz="3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3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(нпр. да: </a:t>
            </a:r>
            <a:r>
              <a:rPr lang="bs-Latn-BA" sz="3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разумије, уочава, упоређује, вреднује</a:t>
            </a:r>
            <a:r>
              <a:rPr lang="sr-Cyrl-RS" sz="3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и др.)</a:t>
            </a:r>
            <a:r>
              <a:rPr lang="bs-Latn-BA" sz="3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endParaRPr lang="sr-Cyrl-RS" sz="31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bs-Latn-BA" sz="3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радно</a:t>
            </a:r>
            <a:r>
              <a:rPr lang="sr-Cyrl-RS" sz="3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bs-Latn-BA" sz="3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3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(нпр. да: </a:t>
            </a:r>
            <a:r>
              <a:rPr lang="bs-Latn-BA" sz="3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разумије које су</a:t>
            </a:r>
            <a:r>
              <a:rPr lang="sr-Cyrl-RS" sz="3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му</a:t>
            </a:r>
            <a:r>
              <a:rPr lang="bs-Latn-BA" sz="3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обавезе</a:t>
            </a:r>
            <a:r>
              <a:rPr lang="sr-Cyrl-RS" sz="3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r>
              <a:rPr lang="bs-Latn-BA" sz="3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3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зашто је важно извршавати своје обавезе и др.)</a:t>
            </a:r>
            <a:r>
              <a:rPr lang="bs-Latn-BA" sz="3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sr-Cyrl-RS" sz="31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sr-Cyrl-RS" sz="3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bs-Latn-BA" sz="3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изичко</a:t>
            </a:r>
            <a:r>
              <a:rPr lang="sr-Cyrl-RS" sz="3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 (нпр. да зна: </a:t>
            </a:r>
            <a:r>
              <a:rPr lang="bs-Latn-BA" sz="3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колико је здравље важно и зашто човјек треба бити здрав, како сачувати здравље</a:t>
            </a:r>
            <a:r>
              <a:rPr lang="sr-Cyrl-RS" sz="3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важност стицања здравих физичких и прехранбених навика и др.)</a:t>
            </a:r>
            <a:r>
              <a:rPr lang="bs-Latn-BA" sz="3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sr-Cyrl-RS" sz="31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sr-Cyrl-RS" sz="3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bs-Latn-BA" sz="3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стетско</a:t>
            </a:r>
            <a:r>
              <a:rPr lang="sr-Cyrl-RS" sz="3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 (нпр. подстицање: стварања лијепог, уживања у лијепом, изградње критерија за љепоту, пријатност и задовољство);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sr-Cyrl-RS" sz="3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bs-Latn-BA" sz="3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орално</a:t>
            </a:r>
            <a:r>
              <a:rPr lang="sr-Cyrl-RS" sz="3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 и духовног развоја (нпр. да зна: </a:t>
            </a:r>
            <a:r>
              <a:rPr lang="bs-Latn-BA" sz="3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како се</a:t>
            </a:r>
            <a:r>
              <a:rPr lang="sr-Cyrl-RS" sz="3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адекватно</a:t>
            </a:r>
            <a:r>
              <a:rPr lang="bs-Latn-BA" sz="3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понаша према </a:t>
            </a:r>
            <a:r>
              <a:rPr lang="sr-Cyrl-RS" sz="3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себи и </a:t>
            </a:r>
            <a:r>
              <a:rPr lang="bs-Latn-BA" sz="3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другима</a:t>
            </a:r>
            <a:r>
              <a:rPr lang="sr-Cyrl-RS" sz="3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r>
              <a:rPr lang="bs-Latn-BA" sz="3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шта значи нпр. </a:t>
            </a:r>
            <a:r>
              <a:rPr lang="sr-Cyrl-RS" sz="3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бити искрен, добар, поштен, честит и др.)</a:t>
            </a:r>
            <a:r>
              <a:rPr lang="bs-Latn-BA" sz="3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sr-Cyrl-RS" sz="31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None/>
            </a:pPr>
            <a:endParaRPr lang="sr-Cyrl-RS" sz="31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ctr">
              <a:buNone/>
            </a:pPr>
            <a:r>
              <a:rPr lang="sr-Cyrl-RS" sz="3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Програм првог разреда није циљ самом себи, него је средство за развој свих сегмената личности ученика.</a:t>
            </a:r>
          </a:p>
          <a:p>
            <a:pPr marL="514350" indent="-514350" algn="just">
              <a:buFont typeface="+mj-lt"/>
              <a:buAutoNum type="arabicPeriod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60021" y="201881"/>
            <a:ext cx="10901548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sr-Cyrl-R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Теоријске основе васпитно-образовног рада у 1. разреду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13048"/>
          </a:xfrm>
          <a:solidFill>
            <a:schemeClr val="accent6">
              <a:lumMod val="20000"/>
              <a:lumOff val="8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sr-Cyrl-R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Принципи рада у 1. разреду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38200" y="1378424"/>
            <a:ext cx="10515600" cy="4798539"/>
          </a:xfr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14350" indent="-514350" algn="just">
              <a:buAutoNum type="arabicParenBoth"/>
            </a:pPr>
            <a:r>
              <a:rPr lang="sr-Cyrl-C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Школу прилагодити дјеци, а не дјецу школи (то подразумијева наставу која ће бити прилагођена узрасним карактеристикама свих ученика, елиминисањем ограничења које носи тренутна организација наставе); </a:t>
            </a:r>
          </a:p>
          <a:p>
            <a:pPr marL="514350" indent="-514350" algn="just">
              <a:buNone/>
            </a:pPr>
            <a:endParaRPr lang="en-US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None/>
            </a:pPr>
            <a:r>
              <a:rPr lang="sr-Cyrl-C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(2) Створити услове у којима ће у потпуности доћи до изражаја слобода наставника да креира наставни процес према карактеристикама ученика, личним могућностима и условима у којима ради;</a:t>
            </a:r>
          </a:p>
          <a:p>
            <a:pPr marL="514350" indent="-514350" algn="just">
              <a:buNone/>
            </a:pPr>
            <a:endParaRPr lang="en-US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None/>
            </a:pPr>
            <a:r>
              <a:rPr lang="sr-Cyrl-C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(3) Едуковати родитеље, тј. на адекватан начин их информисати о функционалним начинима васпитања и образовање њихове дјеце.</a:t>
            </a:r>
            <a:endParaRPr lang="en-US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2105"/>
          </a:xfrm>
          <a:solidFill>
            <a:schemeClr val="accent6">
              <a:lumMod val="20000"/>
              <a:lumOff val="8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sr-Cyrl-R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Зашто оваква концепција наставног програма у 1. разреду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38200" y="1337481"/>
            <a:ext cx="10515600" cy="4839482"/>
          </a:xfr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just"/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Програм првог разреда је концепцијски прилагођен програмима других (виших) разреда у основној школи.</a:t>
            </a:r>
          </a:p>
          <a:p>
            <a:pPr algn="just">
              <a:buNone/>
            </a:pPr>
            <a:endParaRPr lang="sr-Cyrl-R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sr-Cyrl-R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Програм је приказан у виду пописа </a:t>
            </a:r>
            <a:r>
              <a:rPr lang="sr-Cyrl-R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посебних циљева</a:t>
            </a:r>
            <a:r>
              <a:rPr lang="sr-Cyrl-R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sr-Cyrl-R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исхода и садржаја </a:t>
            </a:r>
            <a:r>
              <a:rPr lang="sr-Cyrl-R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учења,</a:t>
            </a:r>
            <a:r>
              <a:rPr lang="sr-Cyrl-R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јер су наставници обучени за такву концепцију и лакше се сналазе у планирању, припремању и реализацији васпитно-образовног рада.</a:t>
            </a:r>
          </a:p>
          <a:p>
            <a:pPr algn="just">
              <a:buNone/>
            </a:pPr>
            <a:endParaRPr lang="sr-Cyrl-RS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sr-Cyrl-R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Садржај програма је близак дјечијем искуству, што је и разлог оваквог  садржајног опредјељења. </a:t>
            </a:r>
          </a:p>
          <a:p>
            <a:pPr algn="just">
              <a:buNone/>
            </a:pPr>
            <a:endParaRPr lang="sr-Cyrl-RS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sr-Cyrl-R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Програм се никако не смије сматрати формално обавезујућим, већ га је нужно индивидуализовати у складу са индивидуалним могућностима и способностима дјеце. 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67639"/>
          </a:xfrm>
          <a:solidFill>
            <a:schemeClr val="accent6">
              <a:lumMod val="20000"/>
              <a:lumOff val="8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sr-Cyrl-R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Сарадња са родитељима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38200" y="1392072"/>
            <a:ext cx="10515600" cy="5281860"/>
          </a:xfr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lvl="0" algn="just"/>
            <a:endParaRPr lang="sr-Cyrl-CS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sr-Cyrl-CS" sz="2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Шта родитељи очекују од школе у току првог разреда</a:t>
            </a:r>
            <a:r>
              <a:rPr lang="sr-Cyrl-RS" sz="2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>
              <a:buNone/>
            </a:pPr>
            <a:endParaRPr lang="en-US" sz="2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sr-Cyrl-CS" sz="2600" dirty="0" smtClean="0">
                <a:latin typeface="Times New Roman" pitchFamily="18" charset="0"/>
                <a:cs typeface="Times New Roman" pitchFamily="18" charset="0"/>
              </a:rPr>
              <a:t>Шта се очекује од родитеља у току првог разреда?</a:t>
            </a:r>
          </a:p>
          <a:p>
            <a:pPr lvl="0" algn="just">
              <a:buNone/>
            </a:pP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sr-Cyrl-CS" sz="2600" dirty="0" smtClean="0">
                <a:latin typeface="Times New Roman" pitchFamily="18" charset="0"/>
                <a:cs typeface="Times New Roman" pitchFamily="18" charset="0"/>
              </a:rPr>
              <a:t>Зашто ће то радити, шта се жели постићи код ученика?</a:t>
            </a:r>
          </a:p>
          <a:p>
            <a:pPr lvl="0" algn="just">
              <a:buNone/>
            </a:pP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sr-Cyrl-CS" sz="2600" dirty="0" smtClean="0">
                <a:latin typeface="Times New Roman" pitchFamily="18" charset="0"/>
                <a:cs typeface="Times New Roman" pitchFamily="18" charset="0"/>
              </a:rPr>
              <a:t>Како ће ученици радити у школи, зашто центри и игролике активности, зашто искуствено учење?</a:t>
            </a:r>
          </a:p>
          <a:p>
            <a:pPr lvl="0" algn="just">
              <a:buNone/>
            </a:pP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sr-Cyrl-CS" sz="2600" dirty="0" smtClean="0">
                <a:latin typeface="Times New Roman" pitchFamily="18" charset="0"/>
                <a:cs typeface="Times New Roman" pitchFamily="18" charset="0"/>
              </a:rPr>
              <a:t>Каква је улога родитеља, како да они прате напредак ученика, на шта обратити посебну пажњу, како реаговати у случају потребе?</a:t>
            </a:r>
          </a:p>
          <a:p>
            <a:pPr lvl="0" algn="just">
              <a:buNone/>
            </a:pP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sr-Cyrl-CS" sz="2600" dirty="0" smtClean="0">
                <a:latin typeface="Times New Roman" pitchFamily="18" charset="0"/>
                <a:cs typeface="Times New Roman" pitchFamily="18" charset="0"/>
              </a:rPr>
              <a:t>Како ће бити успостављена сарадња и комуникација школе и родитеља?</a:t>
            </a: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1175</TotalTime>
  <Words>3953</Words>
  <Application>Microsoft Office PowerPoint</Application>
  <PresentationFormat>Custom</PresentationFormat>
  <Paragraphs>561</Paragraphs>
  <Slides>52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3" baseType="lpstr">
      <vt:lpstr>Office Theme</vt:lpstr>
      <vt:lpstr>Обука за наставнике  првог разреда</vt:lpstr>
      <vt:lpstr>Slide 2</vt:lpstr>
      <vt:lpstr>  Реформски процеси у основном васпитању и образовању   </vt:lpstr>
      <vt:lpstr>Резултати истраживања актуелног стања у настави 1. разреда</vt:lpstr>
      <vt:lpstr>Карактеристике писаних припрема за наставу 1. разреда</vt:lpstr>
      <vt:lpstr>Циљ наставног програма првог разреда</vt:lpstr>
      <vt:lpstr>Принципи рада у 1. разреду</vt:lpstr>
      <vt:lpstr>Зашто оваква концепција наставног програма у 1. разреду</vt:lpstr>
      <vt:lpstr>Сарадња са родитељима</vt:lpstr>
      <vt:lpstr>Сарадња са родитељима</vt:lpstr>
      <vt:lpstr>Сарадња са родитељима</vt:lpstr>
      <vt:lpstr>Учење</vt:lpstr>
      <vt:lpstr>Рад са шестогодишњацима</vt:lpstr>
      <vt:lpstr>Васпитни аспект рада са шестогодишњацима</vt:lpstr>
      <vt:lpstr>Праћење, вредновање и оцјењивање ученика 1. разреда</vt:lpstr>
      <vt:lpstr>Праћење, вредновање и оцјењивање ученика 1. разреда</vt:lpstr>
      <vt:lpstr>Праћење, вредновање и оцјењивање ученика 1. разреда</vt:lpstr>
      <vt:lpstr>Праћење, вредновање и оцјењивање ученика 1. разреда</vt:lpstr>
      <vt:lpstr>Педагошка правила у 1. разреду</vt:lpstr>
      <vt:lpstr>Уређење учионичког простора</vt:lpstr>
      <vt:lpstr>Уређење учионичког простора</vt:lpstr>
      <vt:lpstr> Наставни план и програм  за 1. разред  </vt:lpstr>
      <vt:lpstr>Slide 23</vt:lpstr>
      <vt:lpstr>Slide 24</vt:lpstr>
      <vt:lpstr>Slide 25</vt:lpstr>
      <vt:lpstr>  </vt:lpstr>
      <vt:lpstr>   (5 сати седмично, 180 сати годишње)</vt:lpstr>
      <vt:lpstr>  </vt:lpstr>
      <vt:lpstr>  </vt:lpstr>
      <vt:lpstr>  </vt:lpstr>
      <vt:lpstr>   (5 сати седмично, 180 сати годишње)</vt:lpstr>
      <vt:lpstr>Slide 32</vt:lpstr>
      <vt:lpstr>  </vt:lpstr>
      <vt:lpstr>   (5 сати седмично, 180 сати годишње)</vt:lpstr>
      <vt:lpstr>  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Глобални план</vt:lpstr>
      <vt:lpstr>У случају On-lajn наставе</vt:lpstr>
      <vt:lpstr>Slide 51</vt:lpstr>
      <vt:lpstr>Slide 52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s.vilotic</dc:creator>
  <cp:lastModifiedBy>s.vilotic</cp:lastModifiedBy>
  <cp:revision>249</cp:revision>
  <dcterms:created xsi:type="dcterms:W3CDTF">2021-07-24T12:21:01Z</dcterms:created>
  <dcterms:modified xsi:type="dcterms:W3CDTF">2021-08-12T11:41:25Z</dcterms:modified>
</cp:coreProperties>
</file>