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60" r:id="rId4"/>
    <p:sldId id="259" r:id="rId5"/>
    <p:sldId id="261" r:id="rId6"/>
    <p:sldId id="281" r:id="rId7"/>
    <p:sldId id="266" r:id="rId8"/>
    <p:sldId id="262" r:id="rId9"/>
    <p:sldId id="263" r:id="rId10"/>
    <p:sldId id="276" r:id="rId11"/>
    <p:sldId id="275" r:id="rId12"/>
    <p:sldId id="265" r:id="rId13"/>
    <p:sldId id="280" r:id="rId14"/>
    <p:sldId id="282" r:id="rId15"/>
    <p:sldId id="267" r:id="rId16"/>
    <p:sldId id="268" r:id="rId17"/>
    <p:sldId id="269" r:id="rId18"/>
    <p:sldId id="273" r:id="rId19"/>
    <p:sldId id="271" r:id="rId20"/>
    <p:sldId id="283" r:id="rId21"/>
    <p:sldId id="274" r:id="rId22"/>
    <p:sldId id="278" r:id="rId23"/>
    <p:sldId id="272" r:id="rId24"/>
    <p:sldId id="284" r:id="rId25"/>
    <p:sldId id="279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25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07211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574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180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431694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082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596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7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91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08607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70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61591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054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2808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068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9482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A3D21F-96FA-4548-8375-A6EBE204CBCC}" type="datetimeFigureOut">
              <a:rPr lang="bs-Latn-BA" smtClean="0"/>
              <a:t>17. 5. 2022.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C88F9C-7916-414C-B4BC-039D4871FF2F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77863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4000" dirty="0" smtClean="0"/>
              <a:t>ЈУ Средњошколски центар Фоча</a:t>
            </a:r>
            <a:endParaRPr lang="bs-Latn-BA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 dirty="0" smtClean="0"/>
              <a:t>Пројекат </a:t>
            </a:r>
          </a:p>
          <a:p>
            <a:r>
              <a:rPr lang="sr-Cyrl-RS" sz="4000" dirty="0" smtClean="0"/>
              <a:t>Дани сјећања</a:t>
            </a:r>
            <a:endParaRPr lang="bs-Latn-BA" sz="4000" dirty="0"/>
          </a:p>
        </p:txBody>
      </p:sp>
    </p:spTree>
    <p:extLst>
      <p:ext uri="{BB962C8B-B14F-4D97-AF65-F5344CB8AC3E}">
        <p14:creationId xmlns:p14="http://schemas.microsoft.com/office/powerpoint/2010/main" val="1177897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Час о Пребиловцима  реализовали  су и проф. Сања Ристановић и Жељана Тошић  за ученике здравствене и шумарске струке.</a:t>
            </a:r>
            <a:endParaRPr lang="bs-Latn-B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02" y="825057"/>
            <a:ext cx="4718050" cy="2461736"/>
          </a:xfr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293811" y="3068053"/>
            <a:ext cx="3718455" cy="2401416"/>
          </a:xfrm>
        </p:spPr>
        <p:txBody>
          <a:bodyPr/>
          <a:lstStyle/>
          <a:p>
            <a:endParaRPr lang="bs-Latn-B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402" y="3562769"/>
            <a:ext cx="4718050" cy="2122487"/>
          </a:xfrm>
          <a:ln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93" y="3068053"/>
            <a:ext cx="4763741" cy="298383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502609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994359" y="982663"/>
            <a:ext cx="4351420" cy="449095"/>
          </a:xfrm>
        </p:spPr>
        <p:txBody>
          <a:bodyPr>
            <a:noAutofit/>
          </a:bodyPr>
          <a:lstStyle/>
          <a:p>
            <a:r>
              <a:rPr lang="sr-Cyrl-RS" sz="3200" dirty="0" smtClean="0"/>
              <a:t>Ученици других разреда стручних школа</a:t>
            </a:r>
            <a:endParaRPr lang="bs-Latn-BA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90" y="3489660"/>
            <a:ext cx="4596064" cy="2751138"/>
          </a:xfrm>
          <a:ln>
            <a:solidFill>
              <a:srgbClr val="00B050"/>
            </a:solidFill>
          </a:ln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09" y="678364"/>
            <a:ext cx="4718050" cy="2642351"/>
          </a:xfrm>
          <a:solidFill>
            <a:srgbClr val="FF0000"/>
          </a:solidFill>
          <a:ln>
            <a:solidFill>
              <a:srgbClr val="00B05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411453" y="2967335"/>
            <a:ext cx="39343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«Ту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Надохват 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Шурманачке </a:t>
            </a:r>
            <a:r>
              <a:rPr lang="ru-RU" sz="2400" dirty="0">
                <a:solidFill>
                  <a:srgbClr val="FF0000"/>
                </a:solidFill>
              </a:rPr>
              <a:t>јаме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У </a:t>
            </a:r>
            <a:r>
              <a:rPr lang="ru-RU" sz="2400" dirty="0">
                <a:solidFill>
                  <a:srgbClr val="FF0000"/>
                </a:solidFill>
              </a:rPr>
              <a:t>Међугорју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Појављује </a:t>
            </a:r>
            <a:r>
              <a:rPr lang="ru-RU" sz="2400" dirty="0">
                <a:solidFill>
                  <a:srgbClr val="FF0000"/>
                </a:solidFill>
              </a:rPr>
              <a:t>се понекад и Госпа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Али </a:t>
            </a:r>
            <a:r>
              <a:rPr lang="ru-RU" sz="2400" dirty="0">
                <a:solidFill>
                  <a:srgbClr val="FF0000"/>
                </a:solidFill>
              </a:rPr>
              <a:t>се моја Сеја и Мама Никад неће појавити</a:t>
            </a:r>
            <a:r>
              <a:rPr lang="ru-RU" sz="2400" dirty="0" smtClean="0">
                <a:solidFill>
                  <a:srgbClr val="FF0000"/>
                </a:solidFill>
              </a:rPr>
              <a:t>...»</a:t>
            </a:r>
          </a:p>
          <a:p>
            <a:endParaRPr lang="bs-Latn-B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85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7114672" cy="1303867"/>
          </a:xfrm>
        </p:spPr>
        <p:txBody>
          <a:bodyPr/>
          <a:lstStyle/>
          <a:p>
            <a:r>
              <a:rPr lang="sr-Cyrl-RS" dirty="0" smtClean="0"/>
              <a:t>Ученици другог разреда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s-Latn-BA" dirty="0"/>
              <a:t>О страдању Срба у Другом свјетском рату на часу српског језика говорили су ученици другог разреда пословно-информатичких техничара. </a:t>
            </a:r>
            <a:endParaRPr lang="sr-Cyrl-RS" dirty="0" smtClean="0"/>
          </a:p>
          <a:p>
            <a:r>
              <a:rPr lang="bs-Latn-BA" dirty="0" smtClean="0"/>
              <a:t>Они </a:t>
            </a:r>
            <a:r>
              <a:rPr lang="bs-Latn-BA" dirty="0"/>
              <a:t>су са проф. М. Јоксимовић кроз презентацију и поезију обрадили тему страдања у Јасеновцу његујућу тако културу </a:t>
            </a:r>
            <a:r>
              <a:rPr lang="bs-Latn-BA" dirty="0" smtClean="0"/>
              <a:t>сјећања</a:t>
            </a:r>
            <a:r>
              <a:rPr lang="sr-Cyrl-RS" dirty="0" smtClean="0"/>
              <a:t>. </a:t>
            </a:r>
            <a:endParaRPr lang="bs-Latn-BA" dirty="0"/>
          </a:p>
          <a:p>
            <a:endParaRPr lang="bs-Latn-B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752" y="2560320"/>
            <a:ext cx="2482452" cy="3309937"/>
          </a:xfr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38" y="1243180"/>
            <a:ext cx="2820904" cy="350327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5184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5394156" cy="930889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Страдање Срба у Јасеновцу</a:t>
            </a:r>
            <a:endParaRPr lang="bs-Latn-B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4" y="2415978"/>
            <a:ext cx="3914271" cy="3309937"/>
          </a:xfrm>
          <a:ln>
            <a:solidFill>
              <a:srgbClr val="FF0000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58" y="1191126"/>
            <a:ext cx="4776537" cy="4667135"/>
          </a:xfrm>
          <a:ln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764505" y="2690336"/>
            <a:ext cx="19250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sr-Latn-BA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Можеш </a:t>
            </a:r>
            <a:r>
              <a:rPr lang="sr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 им опростити јаме </a:t>
            </a:r>
            <a:endParaRPr lang="sr-Cyrl-RS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BA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sr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вирове,</a:t>
            </a:r>
            <a:br>
              <a:rPr lang="sr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r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крваву Саву и још крвавију Дрину,</a:t>
            </a:r>
            <a:br>
              <a:rPr lang="sr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r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можеш ли прећутати истину</a:t>
            </a:r>
            <a:br>
              <a:rPr lang="sr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r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без страха од Вишње силе</a:t>
            </a:r>
            <a:r>
              <a:rPr lang="sr-Latn-BA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?!</a:t>
            </a:r>
            <a:r>
              <a:rPr lang="sr-Cyrl-R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sr-Latn-BA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sr-Latn-BA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72258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499090"/>
          </a:xfrm>
        </p:spPr>
        <p:txBody>
          <a:bodyPr>
            <a:normAutofit fontScale="90000"/>
          </a:bodyPr>
          <a:lstStyle/>
          <a:p>
            <a:r>
              <a:rPr lang="sr-Cyrl-BA" sz="3600" dirty="0" smtClean="0"/>
              <a:t>Смијемо </a:t>
            </a:r>
            <a:r>
              <a:rPr lang="sr-Cyrl-BA" sz="3600" dirty="0"/>
              <a:t>ли заборавити?</a:t>
            </a:r>
            <a:endParaRPr lang="bs-Latn-B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2526632" y="2370222"/>
            <a:ext cx="7134726" cy="2947736"/>
          </a:xfrm>
        </p:spPr>
        <p:txBody>
          <a:bodyPr>
            <a:normAutofit fontScale="62500" lnSpcReduction="20000"/>
          </a:bodyPr>
          <a:lstStyle/>
          <a:p>
            <a:r>
              <a:rPr lang="sr-Cyrl-BA" sz="2600" dirty="0" smtClean="0"/>
              <a:t>Заборављањем </a:t>
            </a:r>
            <a:r>
              <a:rPr lang="sr-Cyrl-BA" sz="2600" dirty="0"/>
              <a:t>стравичних злочина почињених над </a:t>
            </a:r>
            <a:r>
              <a:rPr lang="sr-Cyrl-BA" sz="2600" dirty="0" smtClean="0"/>
              <a:t>нашим прецима </a:t>
            </a:r>
            <a:r>
              <a:rPr lang="sr-Cyrl-BA" sz="2600" dirty="0"/>
              <a:t>ми заборављамо ко смо, од кога </a:t>
            </a:r>
            <a:r>
              <a:rPr lang="sr-Cyrl-BA" sz="2600" dirty="0" smtClean="0"/>
              <a:t>потичемо. </a:t>
            </a:r>
          </a:p>
          <a:p>
            <a:r>
              <a:rPr lang="sr-Cyrl-BA" sz="2600" dirty="0" smtClean="0"/>
              <a:t>Заборав </a:t>
            </a:r>
            <a:r>
              <a:rPr lang="sr-Cyrl-BA" sz="2600" dirty="0"/>
              <a:t>је нешто од чега сваки савјестан </a:t>
            </a:r>
            <a:r>
              <a:rPr lang="sr-Cyrl-BA" sz="2600" dirty="0" smtClean="0"/>
              <a:t>Србин </a:t>
            </a:r>
            <a:r>
              <a:rPr lang="sr-Cyrl-BA" sz="2600" dirty="0"/>
              <a:t>треба отргнути своју прошлост.</a:t>
            </a:r>
            <a:endParaRPr lang="bs-Latn-BA" sz="2600" dirty="0"/>
          </a:p>
          <a:p>
            <a:endParaRPr lang="sr-Cyrl-BA" dirty="0" smtClean="0"/>
          </a:p>
          <a:p>
            <a:r>
              <a:rPr lang="sr-Cyrl-BA" sz="2600" dirty="0" smtClean="0"/>
              <a:t>Успомене </a:t>
            </a:r>
            <a:r>
              <a:rPr lang="sr-Cyrl-BA" sz="2600" dirty="0"/>
              <a:t>на страдале треба да живе у сваком српском бићу, треба да живе кроз генерације, у вјечност. </a:t>
            </a:r>
            <a:endParaRPr lang="sr-Cyrl-BA" sz="2600" dirty="0" smtClean="0"/>
          </a:p>
          <a:p>
            <a:r>
              <a:rPr lang="sr-Cyrl-BA" sz="2600" dirty="0" smtClean="0"/>
              <a:t>Како </a:t>
            </a:r>
            <a:r>
              <a:rPr lang="sr-Cyrl-BA" sz="2600" dirty="0"/>
              <a:t>би, уосталом, једна српска душа могла убацити у заборав страдање безбројних српских душа, мисли о њиховој жртви, јауцима, криковима</a:t>
            </a:r>
            <a:r>
              <a:rPr lang="sr-Cyrl-BA" sz="2600" dirty="0" smtClean="0"/>
              <a:t>, сузама</a:t>
            </a:r>
            <a:r>
              <a:rPr lang="sr-Cyrl-BA" sz="2600" dirty="0"/>
              <a:t>, искасапљеним тијелима?</a:t>
            </a:r>
            <a:endParaRPr lang="bs-Latn-BA" sz="2600" dirty="0"/>
          </a:p>
          <a:p>
            <a:r>
              <a:rPr lang="sr-Cyrl-BA" sz="2600" dirty="0"/>
              <a:t>Заборав је гријех!</a:t>
            </a:r>
            <a:endParaRPr lang="bs-Latn-BA" sz="2600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882407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9938" y="788988"/>
            <a:ext cx="7612062" cy="835025"/>
          </a:xfrm>
        </p:spPr>
        <p:txBody>
          <a:bodyPr/>
          <a:lstStyle/>
          <a:p>
            <a:r>
              <a:rPr lang="sr-Cyrl-RS" dirty="0" smtClean="0"/>
              <a:t>Ученици трећих разреда</a:t>
            </a:r>
            <a:endParaRPr lang="bs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7780257" y="2022721"/>
            <a:ext cx="3517396" cy="4054322"/>
          </a:xfrm>
        </p:spPr>
        <p:txBody>
          <a:bodyPr>
            <a:normAutofit lnSpcReduction="10000"/>
          </a:bodyPr>
          <a:lstStyle/>
          <a:p>
            <a:r>
              <a:rPr lang="bs-Latn-BA" dirty="0"/>
              <a:t>У оквиру обиљежавања Културе сјећања на Србе страдале током Другог свјетског рата, ученици трећих разреда припремили су </a:t>
            </a:r>
            <a:r>
              <a:rPr lang="sr-Cyrl-RS" dirty="0" smtClean="0"/>
              <a:t>уз помоћ прог. Ж.Тошић пригодан </a:t>
            </a:r>
            <a:r>
              <a:rPr lang="bs-Latn-BA" dirty="0" smtClean="0"/>
              <a:t>програм </a:t>
            </a:r>
            <a:r>
              <a:rPr lang="bs-Latn-BA" dirty="0"/>
              <a:t>којим су представили крваву историју нашег народа.</a:t>
            </a:r>
          </a:p>
          <a:p>
            <a:endParaRPr lang="bs-Latn-B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35" y="1088232"/>
            <a:ext cx="2238375" cy="3309938"/>
          </a:xfrm>
          <a:ln w="28575">
            <a:solidFill>
              <a:srgbClr val="FF0000"/>
            </a:solidFill>
          </a:ln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18" y="2022721"/>
            <a:ext cx="2273969" cy="324820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344780" y="2828836"/>
            <a:ext cx="18167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„</a:t>
            </a:r>
            <a:r>
              <a:rPr lang="sr-Latn-BA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Је </a:t>
            </a:r>
            <a:r>
              <a:rPr lang="sr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 битно које си вјере и расе?</a:t>
            </a:r>
            <a:br>
              <a:rPr lang="sr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r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Када те муче и газе дивље масе</a:t>
            </a:r>
            <a:br>
              <a:rPr lang="sr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r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од живих тијела праве мртваце,</a:t>
            </a:r>
            <a:br>
              <a:rPr lang="sr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sr-Latn-BA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вежу их у жице, конопце и </a:t>
            </a:r>
            <a:r>
              <a:rPr lang="sr-Latn-BA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ланце</a:t>
            </a:r>
            <a:r>
              <a:rPr lang="sr-Cyrl-R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“.</a:t>
            </a:r>
            <a:endParaRPr lang="bs-Latn-B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83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72390"/>
          </a:xfrm>
        </p:spPr>
        <p:txBody>
          <a:bodyPr/>
          <a:lstStyle/>
          <a:p>
            <a:r>
              <a:rPr lang="sr-Cyrl-RS" dirty="0" smtClean="0"/>
              <a:t>Ученици трећих разреда</a:t>
            </a:r>
            <a:endParaRPr lang="bs-Latn-B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46" y="2350489"/>
            <a:ext cx="4104017" cy="2971800"/>
          </a:xfrm>
          <a:ln>
            <a:solidFill>
              <a:srgbClr val="FF0000"/>
            </a:solidFill>
          </a:ln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 flipH="1">
            <a:off x="9047747" y="2560320"/>
            <a:ext cx="1167064" cy="3310128"/>
          </a:xfrm>
        </p:spPr>
        <p:txBody>
          <a:bodyPr/>
          <a:lstStyle/>
          <a:p>
            <a:endParaRPr lang="bs-Latn-B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447" y="2350489"/>
            <a:ext cx="2320848" cy="37297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707" y="1754522"/>
            <a:ext cx="2023755" cy="330993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11617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649706"/>
            <a:ext cx="9601196" cy="745957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Ученици четрвтих разреда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021" y="1684421"/>
            <a:ext cx="4547937" cy="4331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bs-Latn-BA" dirty="0"/>
          </a:p>
          <a:p>
            <a:r>
              <a:rPr lang="bs-Latn-BA" dirty="0"/>
              <a:t>Ученици завршних разреда гимназије и стручних школа, у пратњи професора националне групе предмета, посјетили су </a:t>
            </a:r>
            <a:r>
              <a:rPr lang="bs-Latn-BA" dirty="0" smtClean="0"/>
              <a:t> </a:t>
            </a:r>
            <a:r>
              <a:rPr lang="bs-Latn-BA" dirty="0"/>
              <a:t>Пребиловце, мјесто страдања невиних Срба у Другом свјетском рату.</a:t>
            </a:r>
          </a:p>
          <a:p>
            <a:r>
              <a:rPr lang="bs-Latn-BA" dirty="0"/>
              <a:t>Усташки злочин над српским народом у селу Пребиловци у Херцеговини jе jедан од наjгорих и наjсрамниjих догађаjа у људскоj историjи. </a:t>
            </a:r>
          </a:p>
          <a:p>
            <a:r>
              <a:rPr lang="bs-Latn-BA" dirty="0"/>
              <a:t>Дуго су били заборављени и запостављени од свих, али посљедњих година ово мјесто посјећују ученици и професори његујући културу </a:t>
            </a:r>
            <a:r>
              <a:rPr lang="bs-Latn-BA" dirty="0" smtClean="0"/>
              <a:t>сјећања</a:t>
            </a:r>
            <a:r>
              <a:rPr lang="sr-Cyrl-RS" dirty="0" smtClean="0"/>
              <a:t>.</a:t>
            </a:r>
            <a:endParaRPr lang="bs-Latn-BA" dirty="0"/>
          </a:p>
          <a:p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58" y="1870909"/>
            <a:ext cx="3007895" cy="3958389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137" y="1870909"/>
            <a:ext cx="3043989" cy="3958389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61522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98542"/>
          </a:xfrm>
        </p:spPr>
        <p:txBody>
          <a:bodyPr/>
          <a:lstStyle/>
          <a:p>
            <a:r>
              <a:rPr lang="sr-Cyrl-RS" dirty="0" smtClean="0"/>
              <a:t>Пребиловци- 28.04.2022.год.</a:t>
            </a:r>
            <a:endParaRPr lang="bs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46" y="2389021"/>
            <a:ext cx="3334638" cy="3317875"/>
          </a:xfr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3" y="2259096"/>
            <a:ext cx="3560011" cy="331787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84" y="2165016"/>
            <a:ext cx="3697705" cy="376588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130877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Професори у Пребиловцима</a:t>
            </a:r>
            <a:endParaRPr lang="bs-Latn-B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445" y="2560638"/>
            <a:ext cx="4424310" cy="3309937"/>
          </a:xfrm>
          <a:ln>
            <a:solidFill>
              <a:srgbClr val="FF0000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RS" dirty="0" smtClean="0"/>
              <a:t>Професори српског језика и књижевности:</a:t>
            </a:r>
          </a:p>
          <a:p>
            <a:r>
              <a:rPr lang="sr-Cyrl-RS" dirty="0" smtClean="0"/>
              <a:t>Бранка Грујичић</a:t>
            </a:r>
          </a:p>
          <a:p>
            <a:r>
              <a:rPr lang="sr-Cyrl-RS" dirty="0" smtClean="0"/>
              <a:t>Мирјана Јоксимовић</a:t>
            </a:r>
          </a:p>
          <a:p>
            <a:r>
              <a:rPr lang="sr-Cyrl-RS" dirty="0" smtClean="0"/>
              <a:t>Сања Ристановић</a:t>
            </a:r>
          </a:p>
          <a:p>
            <a:r>
              <a:rPr lang="sr-Cyrl-RS" dirty="0" smtClean="0"/>
              <a:t>Жељана Тошић</a:t>
            </a:r>
          </a:p>
          <a:p>
            <a:r>
              <a:rPr lang="sr-Cyrl-RS" dirty="0" smtClean="0"/>
              <a:t>Професор историје- Рајка Голијанин</a:t>
            </a: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71870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03079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План активности обиљежавања </a:t>
            </a:r>
            <a:br>
              <a:rPr lang="sr-Cyrl-RS" dirty="0" smtClean="0"/>
            </a:br>
            <a:r>
              <a:rPr lang="sr-Cyrl-RS" dirty="0" smtClean="0"/>
              <a:t>Дана сјећања у априлу 2022. године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073847"/>
          </a:xfrm>
        </p:spPr>
        <p:txBody>
          <a:bodyPr>
            <a:normAutofit lnSpcReduction="10000"/>
          </a:bodyPr>
          <a:lstStyle/>
          <a:p>
            <a:endParaRPr lang="bs-Latn-BA" dirty="0" smtClean="0"/>
          </a:p>
          <a:p>
            <a:r>
              <a:rPr lang="en-US" dirty="0" err="1" smtClean="0"/>
              <a:t>Актив</a:t>
            </a:r>
            <a:r>
              <a:rPr lang="en-US" dirty="0" smtClean="0"/>
              <a:t> </a:t>
            </a:r>
            <a:r>
              <a:rPr lang="en-US" dirty="0" err="1"/>
              <a:t>професора</a:t>
            </a:r>
            <a:r>
              <a:rPr lang="en-US" dirty="0"/>
              <a:t> </a:t>
            </a:r>
            <a:r>
              <a:rPr lang="en-US" dirty="0" err="1"/>
              <a:t>српског</a:t>
            </a:r>
            <a:r>
              <a:rPr lang="en-US" dirty="0"/>
              <a:t> </a:t>
            </a:r>
            <a:r>
              <a:rPr lang="en-US" dirty="0" err="1"/>
              <a:t>језика</a:t>
            </a:r>
            <a:r>
              <a:rPr lang="en-US" dirty="0"/>
              <a:t> и </a:t>
            </a:r>
            <a:r>
              <a:rPr lang="en-US" dirty="0" err="1"/>
              <a:t>књижевности</a:t>
            </a:r>
            <a:r>
              <a:rPr lang="en-US" dirty="0"/>
              <a:t> у </a:t>
            </a:r>
            <a:r>
              <a:rPr lang="en-US" dirty="0" err="1"/>
              <a:t>нашој</a:t>
            </a:r>
            <a:r>
              <a:rPr lang="en-US" dirty="0"/>
              <a:t> </a:t>
            </a:r>
            <a:r>
              <a:rPr lang="en-US" dirty="0" err="1"/>
              <a:t>школи</a:t>
            </a:r>
            <a:r>
              <a:rPr lang="en-US" dirty="0"/>
              <a:t> </a:t>
            </a:r>
            <a:r>
              <a:rPr lang="en-US" dirty="0" err="1"/>
              <a:t>већ</a:t>
            </a:r>
            <a:r>
              <a:rPr lang="en-US" dirty="0"/>
              <a:t> </a:t>
            </a:r>
            <a:r>
              <a:rPr lang="en-US" dirty="0" err="1"/>
              <a:t>неколико</a:t>
            </a:r>
            <a:r>
              <a:rPr lang="en-US" dirty="0"/>
              <a:t> </a:t>
            </a:r>
            <a:r>
              <a:rPr lang="en-US" dirty="0" err="1"/>
              <a:t>година</a:t>
            </a:r>
            <a:r>
              <a:rPr lang="en-US" dirty="0"/>
              <a:t> </a:t>
            </a:r>
            <a:r>
              <a:rPr lang="en-US" dirty="0" err="1"/>
              <a:t>његује</a:t>
            </a:r>
            <a:r>
              <a:rPr lang="en-US" dirty="0"/>
              <a:t> </a:t>
            </a:r>
            <a:r>
              <a:rPr lang="en-US" dirty="0" err="1"/>
              <a:t>културу</a:t>
            </a:r>
            <a:r>
              <a:rPr lang="en-US" dirty="0"/>
              <a:t> </a:t>
            </a:r>
            <a:r>
              <a:rPr lang="en-US" dirty="0" err="1"/>
              <a:t>сјећања</a:t>
            </a:r>
            <a:r>
              <a:rPr lang="en-US" dirty="0"/>
              <a:t> </a:t>
            </a:r>
            <a:r>
              <a:rPr lang="en-US" dirty="0" err="1"/>
              <a:t>кроз</a:t>
            </a:r>
            <a:r>
              <a:rPr lang="en-US" dirty="0"/>
              <a:t> </a:t>
            </a:r>
            <a:r>
              <a:rPr lang="en-US" dirty="0" err="1"/>
              <a:t>различите</a:t>
            </a:r>
            <a:r>
              <a:rPr lang="en-US" dirty="0"/>
              <a:t> </a:t>
            </a:r>
            <a:r>
              <a:rPr lang="en-US" dirty="0" err="1"/>
              <a:t>наставне</a:t>
            </a:r>
            <a:r>
              <a:rPr lang="en-US" dirty="0"/>
              <a:t> и </a:t>
            </a:r>
            <a:r>
              <a:rPr lang="en-US" dirty="0" err="1"/>
              <a:t>ваннаставне</a:t>
            </a:r>
            <a:r>
              <a:rPr lang="en-US" dirty="0"/>
              <a:t> </a:t>
            </a:r>
            <a:r>
              <a:rPr lang="en-US" dirty="0" err="1"/>
              <a:t>садржаје</a:t>
            </a:r>
            <a:r>
              <a:rPr lang="en-US" dirty="0"/>
              <a:t>. </a:t>
            </a:r>
            <a:endParaRPr lang="bs-Latn-BA" dirty="0"/>
          </a:p>
          <a:p>
            <a:r>
              <a:rPr lang="en-US" dirty="0" err="1"/>
              <a:t>Претходних</a:t>
            </a:r>
            <a:r>
              <a:rPr lang="en-US" dirty="0"/>
              <a:t> </a:t>
            </a:r>
            <a:r>
              <a:rPr lang="en-US" dirty="0" err="1"/>
              <a:t>година</a:t>
            </a:r>
            <a:r>
              <a:rPr lang="en-US" dirty="0"/>
              <a:t> </a:t>
            </a:r>
            <a:r>
              <a:rPr lang="en-US" dirty="0" err="1"/>
              <a:t>водили</a:t>
            </a:r>
            <a:r>
              <a:rPr lang="en-US" dirty="0"/>
              <a:t> </a:t>
            </a:r>
            <a:r>
              <a:rPr lang="en-US" dirty="0" err="1"/>
              <a:t>смо</a:t>
            </a:r>
            <a:r>
              <a:rPr lang="en-US" dirty="0"/>
              <a:t> </a:t>
            </a:r>
            <a:r>
              <a:rPr lang="en-US" dirty="0" err="1"/>
              <a:t>ученике</a:t>
            </a:r>
            <a:r>
              <a:rPr lang="en-US" dirty="0"/>
              <a:t> у </a:t>
            </a:r>
            <a:r>
              <a:rPr lang="en-US" dirty="0" err="1"/>
              <a:t>Пребиловце</a:t>
            </a:r>
            <a:r>
              <a:rPr lang="en-US" dirty="0"/>
              <a:t>, </a:t>
            </a:r>
            <a:r>
              <a:rPr lang="en-US" dirty="0" err="1"/>
              <a:t>Доњу</a:t>
            </a:r>
            <a:r>
              <a:rPr lang="en-US" dirty="0"/>
              <a:t> </a:t>
            </a:r>
            <a:r>
              <a:rPr lang="en-US" dirty="0" err="1"/>
              <a:t>Градину</a:t>
            </a:r>
            <a:r>
              <a:rPr lang="en-US" dirty="0"/>
              <a:t> и </a:t>
            </a:r>
            <a:r>
              <a:rPr lang="en-US" dirty="0" err="1"/>
              <a:t>Стари</a:t>
            </a:r>
            <a:r>
              <a:rPr lang="en-US" dirty="0"/>
              <a:t> </a:t>
            </a:r>
            <a:r>
              <a:rPr lang="en-US" dirty="0" err="1"/>
              <a:t>Брод</a:t>
            </a:r>
            <a:r>
              <a:rPr lang="en-US" dirty="0"/>
              <a:t>, а </a:t>
            </a:r>
            <a:r>
              <a:rPr lang="en-US" dirty="0" err="1"/>
              <a:t>обиљежили</a:t>
            </a:r>
            <a:r>
              <a:rPr lang="en-US" dirty="0"/>
              <a:t> </a:t>
            </a:r>
            <a:r>
              <a:rPr lang="en-US" dirty="0" err="1"/>
              <a:t>смо</a:t>
            </a:r>
            <a:r>
              <a:rPr lang="en-US" dirty="0"/>
              <a:t> и </a:t>
            </a:r>
            <a:r>
              <a:rPr lang="en-US" dirty="0" err="1"/>
              <a:t>стогодишњицу</a:t>
            </a:r>
            <a:r>
              <a:rPr lang="en-US" dirty="0"/>
              <a:t> </a:t>
            </a:r>
            <a:r>
              <a:rPr lang="en-US" dirty="0" err="1"/>
              <a:t>почетка</a:t>
            </a:r>
            <a:r>
              <a:rPr lang="en-US" dirty="0"/>
              <a:t> и </a:t>
            </a:r>
            <a:r>
              <a:rPr lang="en-US" dirty="0" err="1"/>
              <a:t>завршетка</a:t>
            </a:r>
            <a:r>
              <a:rPr lang="en-US" dirty="0"/>
              <a:t> </a:t>
            </a:r>
            <a:r>
              <a:rPr lang="en-US" dirty="0" err="1"/>
              <a:t>Великог</a:t>
            </a:r>
            <a:r>
              <a:rPr lang="en-US" dirty="0"/>
              <a:t> </a:t>
            </a:r>
            <a:r>
              <a:rPr lang="en-US" dirty="0" err="1"/>
              <a:t>рата</a:t>
            </a:r>
            <a:r>
              <a:rPr lang="en-US" dirty="0"/>
              <a:t> </a:t>
            </a:r>
            <a:r>
              <a:rPr lang="en-US" dirty="0" err="1"/>
              <a:t>пригодним</a:t>
            </a:r>
            <a:r>
              <a:rPr lang="en-US" dirty="0"/>
              <a:t> </a:t>
            </a:r>
            <a:r>
              <a:rPr lang="en-US" dirty="0" err="1"/>
              <a:t>манифестацијама</a:t>
            </a:r>
            <a:r>
              <a:rPr lang="en-US" dirty="0"/>
              <a:t> у </a:t>
            </a:r>
            <a:r>
              <a:rPr lang="en-US" dirty="0" err="1"/>
              <a:t>школи</a:t>
            </a:r>
            <a:r>
              <a:rPr lang="en-US" dirty="0"/>
              <a:t> и </a:t>
            </a:r>
            <a:r>
              <a:rPr lang="en-US" dirty="0" err="1"/>
              <a:t>локалној</a:t>
            </a:r>
            <a:r>
              <a:rPr lang="en-US" dirty="0"/>
              <a:t> </a:t>
            </a:r>
            <a:r>
              <a:rPr lang="en-US" dirty="0" err="1"/>
              <a:t>заједници</a:t>
            </a:r>
            <a:r>
              <a:rPr lang="en-US" dirty="0" smtClean="0"/>
              <a:t>.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165539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559248"/>
          </a:xfrm>
        </p:spPr>
        <p:txBody>
          <a:bodyPr/>
          <a:lstStyle/>
          <a:p>
            <a:r>
              <a:rPr lang="sr-Cyrl-BA" sz="3600" dirty="0" smtClean="0"/>
              <a:t>Смијемо </a:t>
            </a:r>
            <a:r>
              <a:rPr lang="sr-Cyrl-BA" sz="3600" dirty="0"/>
              <a:t>ли заборавити?</a:t>
            </a:r>
            <a:endParaRPr lang="bs-Latn-B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2692398" y="2430380"/>
            <a:ext cx="6815669" cy="2548019"/>
          </a:xfrm>
        </p:spPr>
        <p:txBody>
          <a:bodyPr>
            <a:normAutofit/>
          </a:bodyPr>
          <a:lstStyle/>
          <a:p>
            <a:r>
              <a:rPr lang="sr-Cyrl-BA" sz="1700" dirty="0" smtClean="0"/>
              <a:t>Чак </a:t>
            </a:r>
            <a:r>
              <a:rPr lang="sr-Cyrl-BA" sz="1700" dirty="0"/>
              <a:t>и кад би појединац изабрао да заборави, убрзо би схватио да је то немогуће. Нашу главу не може напустити призор претка који умире у мукама  због свог поријекла. </a:t>
            </a:r>
            <a:endParaRPr lang="bs-Latn-BA" sz="1700" dirty="0"/>
          </a:p>
          <a:p>
            <a:endParaRPr lang="sr-Cyrl-BA" sz="1700" dirty="0" smtClean="0"/>
          </a:p>
          <a:p>
            <a:r>
              <a:rPr lang="sr-Cyrl-BA" sz="1700" dirty="0" smtClean="0"/>
              <a:t>Ако </a:t>
            </a:r>
            <a:r>
              <a:rPr lang="sr-Cyrl-BA" sz="1700" dirty="0"/>
              <a:t>до заборава једног дана дође, то значи једну од сљедећих ствари: Срба више нема или је прошло толико времена, довољно да мученичку прошлост оставимо тамо гдје припада-у прошлости, у том случају треба да будемо срећни јер смо преживјели, напредовали, истрајали...</a:t>
            </a:r>
            <a:endParaRPr lang="bs-Latn-BA" sz="1700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683901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04346" y="982132"/>
            <a:ext cx="6192251" cy="1303867"/>
          </a:xfrm>
        </p:spPr>
        <p:txBody>
          <a:bodyPr>
            <a:normAutofit/>
          </a:bodyPr>
          <a:lstStyle/>
          <a:p>
            <a:r>
              <a:rPr lang="sr-Cyrl-RS" dirty="0" smtClean="0"/>
              <a:t>Литерарни конкурс</a:t>
            </a:r>
            <a:endParaRPr lang="bs-Latn-B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10" y="870152"/>
            <a:ext cx="1637686" cy="4183111"/>
          </a:xfrm>
          <a:ln>
            <a:solidFill>
              <a:srgbClr val="00B050"/>
            </a:solidFill>
          </a:ln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63" y="2430379"/>
            <a:ext cx="1597293" cy="3489157"/>
          </a:xfrm>
          <a:ln>
            <a:solidFill>
              <a:srgbClr val="00B05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7267073" y="1752836"/>
            <a:ext cx="3850105" cy="450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sr-Cyrl-RS" dirty="0" smtClean="0">
              <a:solidFill>
                <a:srgbClr val="050505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r-Cyrl-RS" dirty="0">
              <a:solidFill>
                <a:srgbClr val="050505"/>
              </a:solidFill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sr-Cyrl-RS" dirty="0" smtClean="0">
              <a:solidFill>
                <a:srgbClr val="050505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sr-Cyrl-RS" dirty="0" smtClean="0">
                <a:solidFill>
                  <a:srgbClr val="050505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bs-Latn-BA" dirty="0" smtClean="0">
                <a:solidFill>
                  <a:srgbClr val="05050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ручене су награде за најбоље литерарне радове на тему "Чувајмо од заборава</a:t>
            </a:r>
            <a:r>
              <a:rPr lang="sr-Cyrl-RS" dirty="0" smtClean="0">
                <a:solidFill>
                  <a:srgbClr val="050505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endParaRPr lang="sr-Cyrl-RS" dirty="0" smtClean="0">
              <a:solidFill>
                <a:srgbClr val="050505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s-Latn-BA" dirty="0" smtClean="0">
                <a:solidFill>
                  <a:srgbClr val="05050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Постигнути су сљедећи резултати:</a:t>
            </a:r>
            <a:endParaRPr lang="bs-Latn-B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bs-Latn-B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s-Latn-BA" dirty="0" smtClean="0">
                <a:solidFill>
                  <a:srgbClr val="05050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Cyrl-RS" dirty="0">
                <a:solidFill>
                  <a:srgbClr val="050505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bs-Latn-BA" dirty="0" smtClean="0">
                <a:solidFill>
                  <a:srgbClr val="05050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јесто</a:t>
            </a:r>
            <a:r>
              <a:rPr lang="sr-Cyrl-RS" dirty="0" smtClean="0">
                <a:solidFill>
                  <a:srgbClr val="05050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s-Latn-BA" dirty="0" smtClean="0">
                <a:solidFill>
                  <a:srgbClr val="05050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Илија Јокнић, ученик четвртог разреда</a:t>
            </a:r>
            <a:endParaRPr lang="bs-Latn-B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s-Latn-BA" dirty="0" smtClean="0">
                <a:solidFill>
                  <a:srgbClr val="05050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мјесто</a:t>
            </a:r>
            <a:r>
              <a:rPr lang="sr-Cyrl-RS" dirty="0" smtClean="0">
                <a:solidFill>
                  <a:srgbClr val="05050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bs-Latn-BA" dirty="0" smtClean="0">
                <a:solidFill>
                  <a:srgbClr val="05050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 Марија Ивановић, ученица другог разреда</a:t>
            </a:r>
            <a:endParaRPr lang="bs-Latn-B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s-Latn-BA" dirty="0" smtClean="0">
                <a:solidFill>
                  <a:srgbClr val="05050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мјесто</a:t>
            </a:r>
            <a:r>
              <a:rPr lang="sr-Cyrl-RS" dirty="0" smtClean="0">
                <a:solidFill>
                  <a:srgbClr val="05050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bs-Latn-BA" dirty="0" smtClean="0">
                <a:solidFill>
                  <a:srgbClr val="050505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 Лучић, ученица првог разреда</a:t>
            </a:r>
            <a:endParaRPr lang="bs-Latn-B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bs-Latn-B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516" y="1752837"/>
            <a:ext cx="1720516" cy="41667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238619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6579" y="982132"/>
            <a:ext cx="4580018" cy="1303867"/>
          </a:xfrm>
        </p:spPr>
        <p:txBody>
          <a:bodyPr/>
          <a:lstStyle/>
          <a:p>
            <a:r>
              <a:rPr lang="sr-Cyrl-RS" dirty="0" smtClean="0"/>
              <a:t>Ликовни конкурс</a:t>
            </a:r>
            <a:endParaRPr lang="bs-Latn-B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210" y="2560320"/>
            <a:ext cx="1479886" cy="3309937"/>
          </a:xfrm>
          <a:ln>
            <a:solidFill>
              <a:srgbClr val="00B050"/>
            </a:solidFill>
          </a:ln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37884" y="2560320"/>
            <a:ext cx="2454442" cy="3310128"/>
          </a:xfrm>
        </p:spPr>
        <p:txBody>
          <a:bodyPr/>
          <a:lstStyle/>
          <a:p>
            <a:r>
              <a:rPr lang="sr-Cyrl-RS" sz="1800" dirty="0" smtClean="0">
                <a:solidFill>
                  <a:srgbClr val="050505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bs-Latn-BA" sz="1800" dirty="0" smtClean="0">
                <a:solidFill>
                  <a:srgbClr val="050505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категориј</a:t>
            </a:r>
            <a:r>
              <a:rPr lang="sr-Cyrl-RS" sz="1800" dirty="0" smtClean="0">
                <a:solidFill>
                  <a:srgbClr val="050505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s-Latn-BA" sz="1800" dirty="0" smtClean="0">
                <a:solidFill>
                  <a:srgbClr val="050505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s-Latn-BA" sz="1800" dirty="0">
                <a:solidFill>
                  <a:srgbClr val="050505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ликовних </a:t>
            </a:r>
            <a:r>
              <a:rPr lang="bs-Latn-BA" sz="1800" dirty="0" smtClean="0">
                <a:solidFill>
                  <a:srgbClr val="050505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радова</a:t>
            </a:r>
            <a:r>
              <a:rPr lang="sr-Cyrl-RS" sz="1800" dirty="0" smtClean="0">
                <a:solidFill>
                  <a:srgbClr val="050505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награђена је </a:t>
            </a:r>
            <a:r>
              <a:rPr lang="bs-Latn-BA" sz="1800" dirty="0" smtClean="0">
                <a:solidFill>
                  <a:srgbClr val="050505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Анђела </a:t>
            </a:r>
            <a:r>
              <a:rPr lang="bs-Latn-BA" sz="1800" dirty="0">
                <a:solidFill>
                  <a:srgbClr val="050505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Ивановић, ученица првог разреда.</a:t>
            </a:r>
            <a:endParaRPr lang="bs-Latn-BA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s-Latn-B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9007" y="1355111"/>
            <a:ext cx="5501320" cy="406667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199360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806117"/>
            <a:ext cx="9601196" cy="914400"/>
          </a:xfrm>
        </p:spPr>
        <p:txBody>
          <a:bodyPr>
            <a:normAutofit fontScale="90000"/>
          </a:bodyPr>
          <a:lstStyle/>
          <a:p>
            <a:r>
              <a:rPr lang="sr-Cyrl-RS" sz="4000" dirty="0" smtClean="0"/>
              <a:t/>
            </a:r>
            <a:br>
              <a:rPr lang="sr-Cyrl-RS" sz="4000" dirty="0" smtClean="0"/>
            </a:br>
            <a:r>
              <a:rPr lang="sr-Cyrl-RS" sz="4000" dirty="0"/>
              <a:t/>
            </a:r>
            <a:br>
              <a:rPr lang="sr-Cyrl-RS" sz="4000" dirty="0"/>
            </a:br>
            <a:r>
              <a:rPr lang="sr-Cyrl-RS" sz="4000" dirty="0" smtClean="0"/>
              <a:t>Завршна манифестација </a:t>
            </a:r>
            <a:r>
              <a:rPr lang="sr-Cyrl-RS" sz="4000" dirty="0"/>
              <a:t>„ДАНА СЈЕЋАЊА“ </a:t>
            </a:r>
            <a:r>
              <a:rPr lang="sr-Cyrl-RS" sz="4000" dirty="0" smtClean="0"/>
              <a:t>Требиње</a:t>
            </a:r>
            <a:r>
              <a:rPr lang="sr-Cyrl-RS" dirty="0" smtClean="0"/>
              <a:t/>
            </a:r>
            <a:br>
              <a:rPr lang="sr-Cyrl-RS" dirty="0" smtClean="0"/>
            </a:b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392778" cy="3318936"/>
          </a:xfrm>
        </p:spPr>
        <p:txBody>
          <a:bodyPr>
            <a:normAutofit lnSpcReduction="10000"/>
          </a:bodyPr>
          <a:lstStyle/>
          <a:p>
            <a:r>
              <a:rPr lang="sr-Cyrl-RS" dirty="0" smtClean="0"/>
              <a:t>Дана, 28.04.2022</a:t>
            </a:r>
            <a:r>
              <a:rPr lang="sr-Cyrl-RS" dirty="0"/>
              <a:t>. године у 16 часова  </a:t>
            </a:r>
            <a:r>
              <a:rPr lang="sr-Cyrl-RS" dirty="0" smtClean="0"/>
              <a:t>у Културном центару Требиње, а у организацији педагошког савјетника за српски језик и књижевност Дубравке Николић,  представили су своје активности професори и ученици херцеговачке </a:t>
            </a:r>
            <a:r>
              <a:rPr lang="sr-Cyrl-RS" dirty="0"/>
              <a:t>и сарајевско-романијске </a:t>
            </a:r>
            <a:r>
              <a:rPr lang="sr-Cyrl-RS" dirty="0" smtClean="0"/>
              <a:t>регије.</a:t>
            </a:r>
          </a:p>
          <a:p>
            <a:r>
              <a:rPr lang="sr-Cyrl-RS" dirty="0" smtClean="0"/>
              <a:t>Наша школа наступила је  се литерарним радом ученика ( Илије Јокнића) који је добио прво мјесто на школском конкурсу. </a:t>
            </a:r>
            <a:endParaRPr lang="bs-Latn-BA" dirty="0"/>
          </a:p>
          <a:p>
            <a:pPr marL="0" indent="0">
              <a:buNone/>
            </a:pPr>
            <a:endParaRPr lang="bs-Latn-B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779" y="1720517"/>
            <a:ext cx="3368842" cy="4523872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321648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00200"/>
            <a:ext cx="6815669" cy="1876925"/>
          </a:xfrm>
        </p:spPr>
        <p:txBody>
          <a:bodyPr>
            <a:normAutofit fontScale="90000"/>
          </a:bodyPr>
          <a:lstStyle/>
          <a:p>
            <a:r>
              <a:rPr lang="sr-Cyrl-BA" sz="4000" b="1" dirty="0" smtClean="0"/>
              <a:t/>
            </a:r>
            <a:br>
              <a:rPr lang="sr-Cyrl-BA" sz="4000" b="1" dirty="0" smtClean="0"/>
            </a:br>
            <a:r>
              <a:rPr lang="sr-Cyrl-BA" sz="4000" b="1" dirty="0"/>
              <a:t/>
            </a:r>
            <a:br>
              <a:rPr lang="sr-Cyrl-BA" sz="4000" b="1" dirty="0"/>
            </a:br>
            <a:r>
              <a:rPr lang="sr-Cyrl-BA" sz="4000" b="1" dirty="0" smtClean="0"/>
              <a:t/>
            </a:r>
            <a:br>
              <a:rPr lang="sr-Cyrl-BA" sz="4000" b="1" dirty="0" smtClean="0"/>
            </a:br>
            <a:r>
              <a:rPr lang="sr-Cyrl-BA" sz="4000" b="1" dirty="0" smtClean="0"/>
              <a:t/>
            </a:r>
            <a:br>
              <a:rPr lang="sr-Cyrl-BA" sz="4000" b="1" dirty="0" smtClean="0"/>
            </a:br>
            <a:r>
              <a:rPr lang="sr-Cyrl-BA" sz="4000" b="1" dirty="0" smtClean="0"/>
              <a:t>И </a:t>
            </a:r>
            <a:r>
              <a:rPr lang="sr-Cyrl-BA" sz="4000" b="1" dirty="0"/>
              <a:t>на крају да одговоримо на питање </a:t>
            </a:r>
            <a:r>
              <a:rPr lang="sr-Cyrl-BA" sz="4000" dirty="0" smtClean="0"/>
              <a:t>Смијемо </a:t>
            </a:r>
            <a:r>
              <a:rPr lang="sr-Cyrl-BA" sz="4000" dirty="0"/>
              <a:t>ли заборавити? </a:t>
            </a:r>
            <a:r>
              <a:rPr lang="bs-Latn-BA" dirty="0"/>
              <a:t/>
            </a:r>
            <a:br>
              <a:rPr lang="bs-Latn-BA" dirty="0"/>
            </a:b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2692398" y="2622884"/>
            <a:ext cx="6815669" cy="2815390"/>
          </a:xfrm>
        </p:spPr>
        <p:txBody>
          <a:bodyPr>
            <a:normAutofit fontScale="85000" lnSpcReduction="20000"/>
          </a:bodyPr>
          <a:lstStyle/>
          <a:p>
            <a:endParaRPr lang="sr-Cyrl-BA" dirty="0" smtClean="0"/>
          </a:p>
          <a:p>
            <a:r>
              <a:rPr lang="sr-Cyrl-BA" dirty="0" smtClean="0"/>
              <a:t>Одговорићемо кратко </a:t>
            </a:r>
            <a:r>
              <a:rPr lang="sr-Cyrl-BA" dirty="0"/>
              <a:t>и јасно</a:t>
            </a:r>
            <a:r>
              <a:rPr lang="sr-Cyrl-BA" dirty="0" smtClean="0"/>
              <a:t>: НЕ! Не </a:t>
            </a:r>
            <a:r>
              <a:rPr lang="sr-Cyrl-BA" dirty="0"/>
              <a:t>смијемо заборавити. </a:t>
            </a:r>
          </a:p>
          <a:p>
            <a:endParaRPr lang="sr-Cyrl-BA" dirty="0" smtClean="0"/>
          </a:p>
          <a:p>
            <a:r>
              <a:rPr lang="sr-Cyrl-BA" dirty="0" smtClean="0"/>
              <a:t>На </a:t>
            </a:r>
            <a:r>
              <a:rPr lang="sr-Cyrl-BA" dirty="0"/>
              <a:t>чему ће да се заснива наша будућност ако заборавимо нашу прошлост! </a:t>
            </a:r>
          </a:p>
          <a:p>
            <a:r>
              <a:rPr lang="sr-Cyrl-BA" dirty="0" smtClean="0"/>
              <a:t>Свака </a:t>
            </a:r>
            <a:r>
              <a:rPr lang="sr-Cyrl-BA" dirty="0"/>
              <a:t>генерација учествује у стварању бољег сутра за сљедеће генерације и зато треба да се присјећамо наше прошлости да бисмо знали изградити нашу будућност.</a:t>
            </a:r>
            <a:endParaRPr lang="bs-Latn-BA" dirty="0"/>
          </a:p>
          <a:p>
            <a:pPr marL="0" indent="0">
              <a:buNone/>
            </a:pPr>
            <a:r>
              <a:rPr lang="sr-Cyrl-BA" dirty="0"/>
              <a:t> </a:t>
            </a:r>
            <a:endParaRPr lang="bs-Latn-BA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1755781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73968" y="1876925"/>
            <a:ext cx="7555832" cy="2225841"/>
          </a:xfrm>
        </p:spPr>
        <p:txBody>
          <a:bodyPr/>
          <a:lstStyle/>
          <a:p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dirty="0" smtClean="0"/>
              <a:t/>
            </a:r>
            <a:br>
              <a:rPr lang="sr-Cyrl-R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sr-Cyrl-RS" sz="2400" dirty="0" smtClean="0"/>
              <a:t>Све наше активности можете пратити на: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/>
              <a:t>https://</a:t>
            </a:r>
            <a:r>
              <a:rPr lang="en-US" sz="2000" dirty="0" smtClean="0"/>
              <a:t>scfoca.com/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bs-Latn-BA" sz="2000" dirty="0" smtClean="0"/>
              <a:t>https</a:t>
            </a:r>
            <a:r>
              <a:rPr lang="bs-Latn-BA" sz="2000" dirty="0"/>
              <a:t>://</a:t>
            </a:r>
            <a:r>
              <a:rPr lang="bs-Latn-BA" sz="2000" dirty="0" smtClean="0"/>
              <a:t>www.facebook.com/krilamladosti/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bs-Latn-BA" sz="2000" dirty="0" smtClean="0"/>
              <a:t>https://www.facebook.com/jusrednjoskolskicentarfoca</a:t>
            </a:r>
            <a:r>
              <a:rPr lang="bs-Latn-BA" sz="1800" dirty="0" smtClean="0"/>
              <a:t>/</a:t>
            </a:r>
            <a:r>
              <a:rPr lang="bs-Latn-BA" dirty="0"/>
              <a:t/>
            </a:r>
            <a:br>
              <a:rPr lang="bs-Latn-BA" dirty="0"/>
            </a:b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498432" y="4102767"/>
            <a:ext cx="4009635" cy="875631"/>
          </a:xfrm>
        </p:spPr>
        <p:txBody>
          <a:bodyPr>
            <a:normAutofit fontScale="77500" lnSpcReduction="20000"/>
          </a:bodyPr>
          <a:lstStyle/>
          <a:p>
            <a:r>
              <a:rPr lang="sr-Cyrl-RS" dirty="0" smtClean="0"/>
              <a:t>Предсједник Актива српског језика и књижевности и координатор пројекта</a:t>
            </a:r>
            <a:endParaRPr lang="bs-Latn-BA" dirty="0" smtClean="0"/>
          </a:p>
          <a:p>
            <a:r>
              <a:rPr lang="sr-Cyrl-RS" sz="2400" dirty="0"/>
              <a:t>Бранка Грујичић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30030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17958" y="586901"/>
            <a:ext cx="5578640" cy="438214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« Стрељају </a:t>
            </a:r>
            <a:r>
              <a:rPr lang="ru-RU" sz="1600" dirty="0">
                <a:solidFill>
                  <a:srgbClr val="FF0000"/>
                </a:solidFill>
              </a:rPr>
              <a:t>и сад на свим пољима, 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поред </a:t>
            </a:r>
            <a:r>
              <a:rPr lang="ru-RU" sz="1600" dirty="0">
                <a:solidFill>
                  <a:srgbClr val="FF0000"/>
                </a:solidFill>
              </a:rPr>
              <a:t>свих пута стоје вешала; 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Падају </a:t>
            </a:r>
            <a:r>
              <a:rPr lang="ru-RU" sz="1600" dirty="0">
                <a:solidFill>
                  <a:srgbClr val="FF0000"/>
                </a:solidFill>
              </a:rPr>
              <a:t>бољи све за бољима. </a:t>
            </a: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>С </a:t>
            </a:r>
            <a:r>
              <a:rPr lang="ru-RU" sz="1600" dirty="0">
                <a:solidFill>
                  <a:srgbClr val="FF0000"/>
                </a:solidFill>
              </a:rPr>
              <a:t>тлом српским крв се српска </a:t>
            </a:r>
            <a:r>
              <a:rPr lang="ru-RU" sz="1600" dirty="0" smtClean="0">
                <a:solidFill>
                  <a:srgbClr val="FF0000"/>
                </a:solidFill>
              </a:rPr>
              <a:t>смешала ».</a:t>
            </a: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800" dirty="0" smtClean="0"/>
              <a:t/>
            </a:r>
            <a:br>
              <a:rPr lang="sr-Cyrl-RS" sz="2800" dirty="0" smtClean="0"/>
            </a:br>
            <a:r>
              <a:rPr lang="sr-Cyrl-RS" sz="2800" dirty="0"/>
              <a:t/>
            </a:r>
            <a:br>
              <a:rPr lang="sr-Cyrl-RS" sz="2800" dirty="0"/>
            </a:br>
            <a:r>
              <a:rPr lang="sr-Cyrl-RS" sz="2000" dirty="0" smtClean="0"/>
              <a:t>Пано израђен за једну од школских манифестација, а приказује наше активности на тему </a:t>
            </a:r>
            <a:r>
              <a:rPr lang="bs-Latn-BA" sz="2000" dirty="0" smtClean="0"/>
              <a:t>„</a:t>
            </a:r>
            <a:r>
              <a:rPr lang="sr-Cyrl-RS" sz="2000" dirty="0" smtClean="0"/>
              <a:t>Културе сјећања</a:t>
            </a:r>
            <a:r>
              <a:rPr lang="bs-Latn-BA" sz="2000" dirty="0" smtClean="0"/>
              <a:t>“</a:t>
            </a:r>
            <a:r>
              <a:rPr lang="sr-Cyrl-RS" sz="2000" dirty="0" smtClean="0"/>
              <a:t>.</a:t>
            </a:r>
            <a:br>
              <a:rPr lang="sr-Cyrl-RS" sz="2000" dirty="0" smtClean="0"/>
            </a:br>
            <a:r>
              <a:rPr lang="sr-Cyrl-RS" sz="2000" dirty="0" smtClean="0"/>
              <a:t>Ове активности ми спроводимо већ 10 година.</a:t>
            </a:r>
            <a:endParaRPr lang="bs-Latn-BA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3" y="586900"/>
            <a:ext cx="4259263" cy="5559425"/>
          </a:xfr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297925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91047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План </a:t>
            </a:r>
            <a:r>
              <a:rPr lang="sr-Cyrl-RS" dirty="0"/>
              <a:t>активности обиљежавања </a:t>
            </a:r>
            <a:br>
              <a:rPr lang="sr-Cyrl-RS" dirty="0"/>
            </a:br>
            <a:r>
              <a:rPr lang="sr-Cyrl-RS" dirty="0"/>
              <a:t>Дана сјећања у априлу 2022. године 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С </a:t>
            </a:r>
            <a:r>
              <a:rPr lang="en-US" dirty="0" err="1"/>
              <a:t>обзиром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ове</a:t>
            </a:r>
            <a:r>
              <a:rPr lang="en-US" dirty="0"/>
              <a:t> </a:t>
            </a:r>
            <a:r>
              <a:rPr lang="en-US" dirty="0" err="1"/>
              <a:t>године</a:t>
            </a:r>
            <a:r>
              <a:rPr lang="en-US" dirty="0"/>
              <a:t> </a:t>
            </a:r>
            <a:r>
              <a:rPr lang="en-US" dirty="0" err="1"/>
              <a:t>реализујемо</a:t>
            </a:r>
            <a:r>
              <a:rPr lang="en-US" dirty="0"/>
              <a:t> </a:t>
            </a:r>
            <a:r>
              <a:rPr lang="en-US" dirty="0" err="1"/>
              <a:t>нови</a:t>
            </a:r>
            <a:r>
              <a:rPr lang="en-US" dirty="0"/>
              <a:t> </a:t>
            </a:r>
            <a:r>
              <a:rPr lang="en-US" dirty="0" err="1"/>
              <a:t>пројекат</a:t>
            </a:r>
            <a:r>
              <a:rPr lang="en-US" dirty="0"/>
              <a:t>, </a:t>
            </a:r>
            <a:r>
              <a:rPr lang="en-US" dirty="0" err="1"/>
              <a:t>активности</a:t>
            </a:r>
            <a:r>
              <a:rPr lang="en-US" dirty="0"/>
              <a:t> </a:t>
            </a:r>
            <a:r>
              <a:rPr lang="en-US" dirty="0" err="1"/>
              <a:t>смо</a:t>
            </a:r>
            <a:r>
              <a:rPr lang="en-US" dirty="0"/>
              <a:t> </a:t>
            </a:r>
            <a:r>
              <a:rPr lang="en-US" dirty="0" err="1"/>
              <a:t>планирали</a:t>
            </a:r>
            <a:r>
              <a:rPr lang="en-US" dirty="0"/>
              <a:t>  у </a:t>
            </a:r>
            <a:r>
              <a:rPr lang="en-US" dirty="0" err="1"/>
              <a:t>седмици</a:t>
            </a:r>
            <a:r>
              <a:rPr lang="en-US" dirty="0"/>
              <a:t> </a:t>
            </a:r>
            <a:r>
              <a:rPr lang="en-US" dirty="0" err="1"/>
              <a:t>прије</a:t>
            </a:r>
            <a:r>
              <a:rPr lang="en-US" dirty="0"/>
              <a:t> </a:t>
            </a:r>
            <a:r>
              <a:rPr lang="en-US" dirty="0" err="1"/>
              <a:t>распуста</a:t>
            </a:r>
            <a:r>
              <a:rPr lang="en-US" dirty="0"/>
              <a:t> ( 11-15. 04. 2022.године), а </a:t>
            </a:r>
            <a:r>
              <a:rPr lang="en-US" dirty="0" err="1"/>
              <a:t>након</a:t>
            </a:r>
            <a:r>
              <a:rPr lang="en-US" dirty="0"/>
              <a:t> </a:t>
            </a:r>
            <a:r>
              <a:rPr lang="en-US" dirty="0" err="1"/>
              <a:t>распуста</a:t>
            </a:r>
            <a:r>
              <a:rPr lang="en-US" dirty="0"/>
              <a:t> </a:t>
            </a:r>
            <a:r>
              <a:rPr lang="en-US" dirty="0" err="1"/>
              <a:t>изложбу</a:t>
            </a:r>
            <a:r>
              <a:rPr lang="en-US" dirty="0"/>
              <a:t> и </a:t>
            </a:r>
            <a:r>
              <a:rPr lang="en-US" dirty="0" err="1"/>
              <a:t>додјелу</a:t>
            </a:r>
            <a:r>
              <a:rPr lang="en-US" dirty="0"/>
              <a:t> </a:t>
            </a:r>
            <a:r>
              <a:rPr lang="en-US" dirty="0" err="1"/>
              <a:t>награда</a:t>
            </a:r>
            <a:r>
              <a:rPr lang="en-US" dirty="0"/>
              <a:t> ( </a:t>
            </a:r>
            <a:r>
              <a:rPr lang="en-US" dirty="0" smtClean="0"/>
              <a:t>2</a:t>
            </a:r>
            <a:r>
              <a:rPr lang="sr-Cyrl-RS" dirty="0"/>
              <a:t>9</a:t>
            </a:r>
            <a:r>
              <a:rPr lang="en-US" dirty="0" smtClean="0"/>
              <a:t>. </a:t>
            </a:r>
            <a:r>
              <a:rPr lang="en-US" dirty="0" err="1"/>
              <a:t>априла</a:t>
            </a:r>
            <a:r>
              <a:rPr lang="en-US" dirty="0"/>
              <a:t>).  </a:t>
            </a:r>
            <a:r>
              <a:rPr lang="en-US" dirty="0" err="1"/>
              <a:t>Носиоци</a:t>
            </a:r>
            <a:r>
              <a:rPr lang="en-US" dirty="0"/>
              <a:t> </a:t>
            </a:r>
            <a:r>
              <a:rPr lang="en-US" dirty="0" err="1"/>
              <a:t>активности</a:t>
            </a:r>
            <a:r>
              <a:rPr lang="en-US" dirty="0"/>
              <a:t> </a:t>
            </a:r>
            <a:r>
              <a:rPr lang="en-US" dirty="0" err="1"/>
              <a:t>биће</a:t>
            </a:r>
            <a:r>
              <a:rPr lang="en-US" dirty="0"/>
              <a:t> </a:t>
            </a:r>
            <a:r>
              <a:rPr lang="en-US" dirty="0" err="1"/>
              <a:t>професори</a:t>
            </a:r>
            <a:r>
              <a:rPr lang="en-US" dirty="0"/>
              <a:t> </a:t>
            </a:r>
            <a:r>
              <a:rPr lang="en-US" dirty="0" err="1"/>
              <a:t>српског</a:t>
            </a:r>
            <a:r>
              <a:rPr lang="en-US" dirty="0"/>
              <a:t> </a:t>
            </a:r>
            <a:r>
              <a:rPr lang="en-US" dirty="0" err="1"/>
              <a:t>језика</a:t>
            </a:r>
            <a:r>
              <a:rPr lang="en-US" dirty="0"/>
              <a:t> и </a:t>
            </a:r>
            <a:r>
              <a:rPr lang="en-US" dirty="0" err="1"/>
              <a:t>књижевности</a:t>
            </a:r>
            <a:r>
              <a:rPr lang="en-US" dirty="0"/>
              <a:t> и </a:t>
            </a:r>
            <a:r>
              <a:rPr lang="en-US" dirty="0" err="1"/>
              <a:t>професор</a:t>
            </a:r>
            <a:r>
              <a:rPr lang="en-US" dirty="0"/>
              <a:t> </a:t>
            </a:r>
            <a:r>
              <a:rPr lang="en-US" dirty="0" err="1"/>
              <a:t>историје</a:t>
            </a:r>
            <a:r>
              <a:rPr lang="en-US" dirty="0"/>
              <a:t>, а </a:t>
            </a:r>
            <a:r>
              <a:rPr lang="en-US" dirty="0" err="1"/>
              <a:t>подршку</a:t>
            </a:r>
            <a:r>
              <a:rPr lang="en-US" dirty="0"/>
              <a:t> </a:t>
            </a:r>
            <a:r>
              <a:rPr lang="en-US" dirty="0" err="1"/>
              <a:t>ћемо</a:t>
            </a:r>
            <a:r>
              <a:rPr lang="en-US" dirty="0"/>
              <a:t> </a:t>
            </a:r>
            <a:r>
              <a:rPr lang="en-US" dirty="0" err="1"/>
              <a:t>имати</a:t>
            </a:r>
            <a:r>
              <a:rPr lang="en-US" dirty="0"/>
              <a:t> </a:t>
            </a:r>
            <a:r>
              <a:rPr lang="en-US" dirty="0" err="1" smtClean="0"/>
              <a:t>од</a:t>
            </a:r>
            <a:r>
              <a:rPr lang="en-US" dirty="0" smtClean="0"/>
              <a:t> </a:t>
            </a:r>
            <a:r>
              <a:rPr lang="en-US" dirty="0" err="1"/>
              <a:t>стране</a:t>
            </a:r>
            <a:r>
              <a:rPr lang="en-US" dirty="0"/>
              <a:t> </a:t>
            </a:r>
            <a:r>
              <a:rPr lang="sr-Cyrl-RS" dirty="0" smtClean="0"/>
              <a:t> проф. </a:t>
            </a:r>
            <a:r>
              <a:rPr lang="en-US" dirty="0" err="1" smtClean="0"/>
              <a:t>ликовне</a:t>
            </a:r>
            <a:r>
              <a:rPr lang="en-US" dirty="0" smtClean="0"/>
              <a:t> </a:t>
            </a:r>
            <a:r>
              <a:rPr lang="en-US" dirty="0" err="1" smtClean="0"/>
              <a:t>културе</a:t>
            </a:r>
            <a:r>
              <a:rPr lang="sr-Cyrl-RS" dirty="0" smtClean="0"/>
              <a:t>, </a:t>
            </a:r>
            <a:r>
              <a:rPr lang="en-US" dirty="0" err="1" smtClean="0"/>
              <a:t>информатике</a:t>
            </a:r>
            <a:r>
              <a:rPr lang="sr-Cyrl-RS" dirty="0" smtClean="0"/>
              <a:t> и управе школе. </a:t>
            </a:r>
            <a:r>
              <a:rPr lang="en-US" dirty="0" smtClean="0"/>
              <a:t> </a:t>
            </a:r>
            <a:endParaRPr lang="bs-Latn-BA" dirty="0"/>
          </a:p>
          <a:p>
            <a:r>
              <a:rPr lang="en-US" dirty="0" err="1"/>
              <a:t>Активности</a:t>
            </a:r>
            <a:r>
              <a:rPr lang="en-US" dirty="0"/>
              <a:t> </a:t>
            </a:r>
            <a:r>
              <a:rPr lang="en-US" dirty="0" err="1"/>
              <a:t>смо</a:t>
            </a:r>
            <a:r>
              <a:rPr lang="en-US" dirty="0"/>
              <a:t> </a:t>
            </a:r>
            <a:r>
              <a:rPr lang="en-US" dirty="0" err="1"/>
              <a:t>планирали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сљедећи</a:t>
            </a:r>
            <a:r>
              <a:rPr lang="en-US" dirty="0"/>
              <a:t> </a:t>
            </a:r>
            <a:r>
              <a:rPr lang="en-US" dirty="0" err="1"/>
              <a:t>начин</a:t>
            </a:r>
            <a:r>
              <a:rPr lang="en-US" dirty="0"/>
              <a:t>:</a:t>
            </a:r>
            <a:endParaRPr lang="bs-Latn-BA" dirty="0"/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3995503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09135041"/>
              </p:ext>
            </p:extLst>
          </p:nvPr>
        </p:nvGraphicFramePr>
        <p:xfrm>
          <a:off x="120316" y="120316"/>
          <a:ext cx="11947358" cy="66534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69550"/>
                <a:gridCol w="3789686"/>
                <a:gridCol w="2092583"/>
                <a:gridCol w="2425612"/>
                <a:gridCol w="1869927"/>
              </a:tblGrid>
              <a:tr h="517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Учесници</a:t>
                      </a:r>
                      <a:endParaRPr lang="bs-Latn-B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Активности</a:t>
                      </a:r>
                      <a:endParaRPr lang="bs-Latn-B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Мјесто одржавања активности</a:t>
                      </a:r>
                      <a:endParaRPr lang="bs-Latn-B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Потребна средства</a:t>
                      </a:r>
                      <a:endParaRPr lang="bs-Latn-B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Носиоци активности</a:t>
                      </a:r>
                      <a:endParaRPr lang="bs-Latn-B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</a:tr>
              <a:tr h="798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Сви ученици првих разреда -  6 одјељења</a:t>
                      </a:r>
                      <a:endParaRPr lang="bs-Latn-B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-Приказати филм „ Дара из Јасеновца“</a:t>
                      </a:r>
                      <a:endParaRPr lang="bs-Latn-B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- Написати есеј - утисци о филму ( тему ћемо накнадно дефинисати)</a:t>
                      </a:r>
                      <a:endParaRPr lang="bs-Latn-B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Велики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амфитеатар</a:t>
                      </a:r>
                      <a:endParaRPr lang="bs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Платно / које већ имамо /</a:t>
                      </a:r>
                      <a:endParaRPr lang="bs-Latn-B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поставити</a:t>
                      </a:r>
                      <a:endParaRPr lang="bs-Latn-B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Актив српског језика </a:t>
                      </a:r>
                      <a:endParaRPr lang="bs-Latn-B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и проф. информатике</a:t>
                      </a:r>
                      <a:endParaRPr lang="bs-Latn-B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/ техничка подршка/</a:t>
                      </a:r>
                      <a:endParaRPr lang="bs-Latn-B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</a:tr>
              <a:tr h="106508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Сви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ученици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других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разреда</a:t>
                      </a:r>
                      <a:r>
                        <a:rPr lang="en-US" sz="1400" dirty="0">
                          <a:effectLst/>
                        </a:rPr>
                        <a:t> - 7 </a:t>
                      </a:r>
                      <a:r>
                        <a:rPr lang="en-US" sz="1400" dirty="0" err="1">
                          <a:effectLst/>
                        </a:rPr>
                        <a:t>одјељања</a:t>
                      </a:r>
                      <a:endParaRPr lang="bs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r>
                        <a:rPr lang="en-US" sz="1400" dirty="0" err="1">
                          <a:effectLst/>
                        </a:rPr>
                        <a:t>Истражују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err="1">
                          <a:effectLst/>
                        </a:rPr>
                        <a:t>различита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стратишта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српског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народа</a:t>
                      </a:r>
                      <a:r>
                        <a:rPr lang="en-US" sz="1400" dirty="0">
                          <a:effectLst/>
                        </a:rPr>
                        <a:t> у </a:t>
                      </a:r>
                      <a:r>
                        <a:rPr lang="en-US" sz="1400" dirty="0" err="1">
                          <a:effectLst/>
                        </a:rPr>
                        <a:t>Другом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свјетском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рату</a:t>
                      </a:r>
                      <a:r>
                        <a:rPr lang="en-US" sz="1400" dirty="0">
                          <a:effectLst/>
                        </a:rPr>
                        <a:t>  (</a:t>
                      </a:r>
                      <a:r>
                        <a:rPr lang="en-US" sz="1400" dirty="0" err="1">
                          <a:effectLst/>
                        </a:rPr>
                        <a:t>теме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добијају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од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наставника</a:t>
                      </a:r>
                      <a:r>
                        <a:rPr lang="en-US" sz="1400" dirty="0">
                          <a:effectLst/>
                        </a:rPr>
                        <a:t> и </a:t>
                      </a:r>
                      <a:r>
                        <a:rPr lang="en-US" sz="1400" dirty="0" err="1">
                          <a:effectLst/>
                        </a:rPr>
                        <a:t>припремају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презентације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раде</a:t>
                      </a:r>
                      <a:r>
                        <a:rPr lang="en-US" sz="1400" dirty="0">
                          <a:effectLst/>
                        </a:rPr>
                        <a:t> у </a:t>
                      </a:r>
                      <a:r>
                        <a:rPr lang="en-US" sz="1400" dirty="0" err="1">
                          <a:effectLst/>
                        </a:rPr>
                        <a:t>групама</a:t>
                      </a:r>
                      <a:r>
                        <a:rPr lang="en-US" sz="1400" dirty="0">
                          <a:effectLst/>
                        </a:rPr>
                        <a:t> и  </a:t>
                      </a:r>
                      <a:r>
                        <a:rPr lang="en-US" sz="1400" dirty="0" err="1">
                          <a:effectLst/>
                        </a:rPr>
                        <a:t>презентују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осталим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ученицима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bs-Latn-BA" sz="1400" dirty="0">
                        <a:effectLst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Мали амфитеатар </a:t>
                      </a:r>
                      <a:endParaRPr lang="bs-Latn-B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bs-Latn-B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bs-Latn-B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( три различита термина)</a:t>
                      </a:r>
                      <a:endParaRPr lang="bs-Latn-B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Информатички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кабинети</a:t>
                      </a:r>
                      <a:endParaRPr lang="bs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Актив српског језика  и проф.</a:t>
                      </a:r>
                      <a:endParaRPr lang="bs-Latn-B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историје</a:t>
                      </a:r>
                      <a:endParaRPr lang="bs-Latn-B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bs-Latn-B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</a:tr>
              <a:tr h="1023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Сви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ученици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трећих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разреда</a:t>
                      </a:r>
                      <a:r>
                        <a:rPr lang="en-US" sz="1400" dirty="0">
                          <a:effectLst/>
                        </a:rPr>
                        <a:t> -7  </a:t>
                      </a:r>
                      <a:r>
                        <a:rPr lang="en-US" sz="1400" dirty="0" err="1">
                          <a:effectLst/>
                        </a:rPr>
                        <a:t>одјељења</a:t>
                      </a:r>
                      <a:endParaRPr lang="bs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У </a:t>
                      </a:r>
                      <a:r>
                        <a:rPr lang="en-US" sz="1400" dirty="0" err="1">
                          <a:effectLst/>
                        </a:rPr>
                        <a:t>договору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са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професорима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ученици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припремају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приредбу</a:t>
                      </a:r>
                      <a:r>
                        <a:rPr lang="en-US" sz="1400" dirty="0">
                          <a:effectLst/>
                        </a:rPr>
                        <a:t>. </a:t>
                      </a:r>
                      <a:r>
                        <a:rPr lang="en-US" sz="1400" dirty="0" err="1">
                          <a:effectLst/>
                        </a:rPr>
                        <a:t>Укључени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су</a:t>
                      </a:r>
                      <a:r>
                        <a:rPr lang="en-US" sz="1400" dirty="0">
                          <a:effectLst/>
                        </a:rPr>
                        <a:t> и </a:t>
                      </a:r>
                      <a:r>
                        <a:rPr lang="en-US" sz="1400" dirty="0" err="1">
                          <a:effectLst/>
                        </a:rPr>
                        <a:t>ученици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секција</a:t>
                      </a:r>
                      <a:r>
                        <a:rPr lang="en-US" sz="1400" dirty="0">
                          <a:effectLst/>
                        </a:rPr>
                        <a:t>: </a:t>
                      </a:r>
                      <a:r>
                        <a:rPr lang="en-US" sz="1400" dirty="0" err="1">
                          <a:effectLst/>
                        </a:rPr>
                        <a:t>школског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хора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рецитаторске</a:t>
                      </a:r>
                      <a:r>
                        <a:rPr lang="en-US" sz="1400" dirty="0">
                          <a:effectLst/>
                        </a:rPr>
                        <a:t> и </a:t>
                      </a:r>
                      <a:r>
                        <a:rPr lang="en-US" sz="1400" dirty="0" err="1">
                          <a:effectLst/>
                        </a:rPr>
                        <a:t>драмске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секције</a:t>
                      </a:r>
                      <a:r>
                        <a:rPr lang="en-US" sz="1400" dirty="0" smtClean="0">
                          <a:effectLst/>
                        </a:rPr>
                        <a:t>.</a:t>
                      </a:r>
                      <a:endParaRPr lang="bs-Latn-BA" sz="1400" dirty="0">
                        <a:effectLst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Споменик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жртвама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отаџбинског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рата</a:t>
                      </a:r>
                      <a:endParaRPr lang="bs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Биће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потребно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доста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материјала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али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имаћемо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подршку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директира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bs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Актив српског језика</a:t>
                      </a:r>
                      <a:endParaRPr lang="bs-Latn-B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и проф.</a:t>
                      </a:r>
                      <a:endParaRPr lang="bs-Latn-BA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музичке културе</a:t>
                      </a:r>
                      <a:endParaRPr lang="bs-Latn-B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</a:tr>
              <a:tr h="22244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Сви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ученици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четвртих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разреда</a:t>
                      </a:r>
                      <a:r>
                        <a:rPr lang="en-US" sz="1400" dirty="0">
                          <a:effectLst/>
                        </a:rPr>
                        <a:t> -6 </a:t>
                      </a:r>
                      <a:r>
                        <a:rPr lang="en-US" sz="1400" dirty="0" err="1">
                          <a:effectLst/>
                        </a:rPr>
                        <a:t>одјељења</a:t>
                      </a:r>
                      <a:endParaRPr lang="bs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Ученике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err="1">
                          <a:effectLst/>
                        </a:rPr>
                        <a:t>један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дан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водимо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err="1">
                          <a:effectLst/>
                        </a:rPr>
                        <a:t>до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Старог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Брода</a:t>
                      </a:r>
                      <a:r>
                        <a:rPr lang="en-US" sz="1400" dirty="0">
                          <a:effectLst/>
                        </a:rPr>
                        <a:t>. </a:t>
                      </a:r>
                      <a:r>
                        <a:rPr lang="en-US" sz="1400" dirty="0" err="1">
                          <a:effectLst/>
                        </a:rPr>
                        <a:t>Ту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ћемо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припремити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један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историјски</a:t>
                      </a:r>
                      <a:r>
                        <a:rPr lang="en-US" sz="1400" dirty="0">
                          <a:effectLst/>
                        </a:rPr>
                        <a:t> и </a:t>
                      </a:r>
                      <a:r>
                        <a:rPr lang="en-US" sz="1400" dirty="0" err="1">
                          <a:effectLst/>
                        </a:rPr>
                        <a:t>поетски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час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bs-Latn-B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Потом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предавање</a:t>
                      </a:r>
                      <a:r>
                        <a:rPr lang="en-US" sz="1400" dirty="0">
                          <a:effectLst/>
                        </a:rPr>
                        <a:t> о </a:t>
                      </a:r>
                      <a:r>
                        <a:rPr lang="en-US" sz="1400" dirty="0" err="1">
                          <a:effectLst/>
                        </a:rPr>
                        <a:t>методологији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проучавања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err="1">
                          <a:effectLst/>
                        </a:rPr>
                        <a:t>културе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сјећања</a:t>
                      </a:r>
                      <a:r>
                        <a:rPr lang="en-US" sz="1400" dirty="0">
                          <a:effectLst/>
                        </a:rPr>
                        <a:t>- </a:t>
                      </a:r>
                      <a:r>
                        <a:rPr lang="en-US" sz="1400" dirty="0" err="1">
                          <a:effectLst/>
                        </a:rPr>
                        <a:t>проф.историје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која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је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била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на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обуци</a:t>
                      </a:r>
                      <a:r>
                        <a:rPr lang="en-US" sz="1400" dirty="0">
                          <a:effectLst/>
                        </a:rPr>
                        <a:t> у </a:t>
                      </a:r>
                      <a:r>
                        <a:rPr lang="en-US" sz="1400" dirty="0" err="1">
                          <a:effectLst/>
                        </a:rPr>
                        <a:t>Јад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Вашему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bs-Latn-B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Остале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активности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ученици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ће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реализовати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кроз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редовне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часове</a:t>
                      </a:r>
                      <a:r>
                        <a:rPr lang="en-US" sz="1400" dirty="0">
                          <a:effectLst/>
                        </a:rPr>
                        <a:t>  </a:t>
                      </a:r>
                      <a:r>
                        <a:rPr lang="en-US" sz="1400" dirty="0" err="1">
                          <a:effectLst/>
                        </a:rPr>
                        <a:t>према</a:t>
                      </a:r>
                      <a:r>
                        <a:rPr lang="en-US" sz="1400" dirty="0">
                          <a:effectLst/>
                        </a:rPr>
                        <a:t> НПП-у</a:t>
                      </a:r>
                      <a:r>
                        <a:rPr lang="en-US" sz="1400" dirty="0" smtClean="0">
                          <a:effectLst/>
                        </a:rPr>
                        <a:t>.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endParaRPr lang="bs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bs-Latn-B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bs-Latn-B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bs-Latn-B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bs-Latn-B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bs-Latn-B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Велики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амфитеатар</a:t>
                      </a:r>
                      <a:endParaRPr lang="bs-Latn-B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bs-Latn-B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en-US" sz="1400" dirty="0" err="1" smtClean="0">
                          <a:effectLst/>
                        </a:rPr>
                        <a:t>кабинети</a:t>
                      </a:r>
                      <a:endParaRPr lang="bs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Организовати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аутобуски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превоз</a:t>
                      </a:r>
                      <a:r>
                        <a:rPr lang="en-US" sz="1400" dirty="0">
                          <a:effectLst/>
                        </a:rPr>
                        <a:t>  (</a:t>
                      </a:r>
                      <a:r>
                        <a:rPr lang="en-US" sz="1400" dirty="0" err="1">
                          <a:effectLst/>
                        </a:rPr>
                        <a:t>управа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школе</a:t>
                      </a:r>
                      <a:r>
                        <a:rPr lang="en-US" sz="1400" dirty="0">
                          <a:effectLst/>
                        </a:rPr>
                        <a:t>).</a:t>
                      </a:r>
                      <a:endParaRPr lang="bs-Latn-B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bs-Latn-B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bs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Актив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српског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језика</a:t>
                      </a:r>
                      <a:r>
                        <a:rPr lang="en-US" sz="1400" dirty="0">
                          <a:effectLst/>
                        </a:rPr>
                        <a:t> и </a:t>
                      </a:r>
                      <a:r>
                        <a:rPr lang="en-US" sz="1400" dirty="0" err="1">
                          <a:effectLst/>
                        </a:rPr>
                        <a:t>директор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endParaRPr lang="bs-Latn-B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професор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историје</a:t>
                      </a:r>
                      <a:endParaRPr lang="bs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</a:tr>
              <a:tr h="10232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Сви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ученици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школе</a:t>
                      </a:r>
                      <a:endParaRPr lang="bs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У </a:t>
                      </a:r>
                      <a:r>
                        <a:rPr lang="en-US" sz="1400" dirty="0" err="1">
                          <a:effectLst/>
                        </a:rPr>
                        <a:t>марту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школа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расписује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конкурс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за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најбољи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ликовни</a:t>
                      </a:r>
                      <a:r>
                        <a:rPr lang="en-US" sz="1400" dirty="0">
                          <a:effectLst/>
                        </a:rPr>
                        <a:t> и </a:t>
                      </a:r>
                      <a:r>
                        <a:rPr lang="en-US" sz="1400" dirty="0" err="1">
                          <a:effectLst/>
                        </a:rPr>
                        <a:t>литерарни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рад</a:t>
                      </a:r>
                      <a:r>
                        <a:rPr lang="en-US" sz="1400" dirty="0">
                          <a:effectLst/>
                        </a:rPr>
                        <a:t> (</a:t>
                      </a:r>
                      <a:r>
                        <a:rPr lang="en-US" sz="1400" dirty="0" err="1">
                          <a:effectLst/>
                        </a:rPr>
                        <a:t>теме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ћемо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дефинисати</a:t>
                      </a:r>
                      <a:r>
                        <a:rPr lang="en-US" sz="1400" dirty="0" smtClean="0">
                          <a:effectLst/>
                        </a:rPr>
                        <a:t>).</a:t>
                      </a:r>
                      <a:r>
                        <a:rPr lang="en-US" sz="1400" dirty="0" err="1" smtClean="0">
                          <a:effectLst/>
                        </a:rPr>
                        <a:t>Нагараде</a:t>
                      </a:r>
                      <a:r>
                        <a:rPr lang="en-US" sz="1400" dirty="0" smtClean="0">
                          <a:effectLst/>
                        </a:rPr>
                        <a:t>  </a:t>
                      </a:r>
                      <a:r>
                        <a:rPr lang="en-US" sz="1400" dirty="0" err="1">
                          <a:effectLst/>
                        </a:rPr>
                        <a:t>ћемо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уручити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на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изложби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коју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планирамо</a:t>
                      </a:r>
                      <a:r>
                        <a:rPr lang="en-US" sz="1400" dirty="0">
                          <a:effectLst/>
                        </a:rPr>
                        <a:t> 27. </a:t>
                      </a:r>
                      <a:r>
                        <a:rPr lang="en-US" sz="1400" dirty="0" err="1">
                          <a:effectLst/>
                        </a:rPr>
                        <a:t>априла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bs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школски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хол</a:t>
                      </a:r>
                      <a:endParaRPr lang="bs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штафелаји  и постоља</a:t>
                      </a:r>
                      <a:endParaRPr lang="bs-Latn-BA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Актив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српског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језика</a:t>
                      </a:r>
                      <a:endParaRPr lang="bs-Latn-BA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и </a:t>
                      </a:r>
                      <a:r>
                        <a:rPr lang="en-US" sz="1400" dirty="0" err="1">
                          <a:effectLst/>
                        </a:rPr>
                        <a:t>професор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ликовне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културе</a:t>
                      </a:r>
                      <a:endParaRPr lang="bs-Latn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019" marR="230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030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692398" y="1648327"/>
            <a:ext cx="6815669" cy="589547"/>
          </a:xfrm>
        </p:spPr>
        <p:txBody>
          <a:bodyPr/>
          <a:lstStyle/>
          <a:p>
            <a:r>
              <a:rPr lang="sr-Latn-BA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Смијем</a:t>
            </a:r>
            <a:r>
              <a:rPr lang="sr-Cyrl-R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sr-Latn-BA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Latn-B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 </a:t>
            </a:r>
            <a:r>
              <a:rPr lang="sr-Latn-BA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заборавити</a:t>
            </a:r>
            <a:r>
              <a:rPr lang="sr-Cyrl-R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bs-Latn-BA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type="subTitle" idx="1"/>
          </p:nvPr>
        </p:nvSpPr>
        <p:spPr>
          <a:xfrm>
            <a:off x="2490537" y="2418347"/>
            <a:ext cx="7291137" cy="2959769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0"/>
              </a:spcAft>
            </a:pPr>
            <a:endParaRPr lang="sr-Cyrl-B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BA" sz="4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Људе </a:t>
            </a:r>
            <a:r>
              <a:rPr lang="sr-Cyrl-BA" sz="4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који су дали своје животе  и жртвовали се за будућност свог народа  и </a:t>
            </a:r>
            <a:r>
              <a:rPr lang="sr-Cyrl-BA" sz="49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r-Cyrl-BA" sz="4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земље?</a:t>
            </a:r>
            <a:endParaRPr lang="bs-Latn-BA" sz="4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Cyrl-BA" sz="4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Cyrl-BA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Cyrl-BA" sz="6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bs-Latn-BA" sz="6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BA" sz="6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Данас, </a:t>
            </a:r>
            <a:r>
              <a:rPr lang="sr-Cyrl-BA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седамдесет и седам година од завршетка Другог свјетског рата, сјећање на те људе и даље живи у </a:t>
            </a:r>
            <a:r>
              <a:rPr lang="sr-Cyrl-BA" sz="6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народу. Да </a:t>
            </a:r>
            <a:r>
              <a:rPr lang="sr-Cyrl-BA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 се старији људи, који су свједочили тим </a:t>
            </a:r>
            <a:r>
              <a:rPr lang="sr-Cyrl-BA" sz="6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догађајима </a:t>
            </a:r>
            <a:r>
              <a:rPr lang="sr-Cyrl-BA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нерадо присјећају болних успомена или данас млади немају интересовање за породично и колективно сјећање, питање је које се продубљује годинама.</a:t>
            </a:r>
            <a:endParaRPr lang="bs-Latn-BA" sz="6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Latn-BA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 тог разлога од ове године у априлу  Дане сјећања посвећујемо свим страдалим Србима у Другом свјетском рату. </a:t>
            </a:r>
            <a:endParaRPr lang="bs-Latn-BA" sz="6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Cyrl-BA" sz="6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страдања је било пуно . </a:t>
            </a:r>
            <a:endParaRPr lang="bs-Latn-BA" sz="6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2293650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7138735" cy="738384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Ученици првих разреда</a:t>
            </a:r>
            <a:endParaRPr lang="bs-Latn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2455405" cy="3310128"/>
          </a:xfrm>
        </p:spPr>
        <p:txBody>
          <a:bodyPr/>
          <a:lstStyle/>
          <a:p>
            <a:r>
              <a:rPr lang="sr-Cyrl-RS" dirty="0" smtClean="0"/>
              <a:t>Ученици првих разреда у великом амфитеатру гледали су филм „Дара из Јасеновца“.</a:t>
            </a:r>
            <a:endParaRPr lang="bs-Latn-B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69" y="2322095"/>
            <a:ext cx="4413249" cy="3548162"/>
          </a:xfrm>
          <a:ln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935" y="1322320"/>
            <a:ext cx="2748714" cy="454793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6191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106906" y="982664"/>
            <a:ext cx="10058400" cy="653632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Реализација пројекта у другим разредима</a:t>
            </a:r>
            <a:endParaRPr lang="bs-Latn-B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914400" y="1732547"/>
            <a:ext cx="6184232" cy="4439653"/>
          </a:xfrm>
        </p:spPr>
        <p:txBody>
          <a:bodyPr>
            <a:normAutofit fontScale="92500" lnSpcReduction="10000"/>
          </a:bodyPr>
          <a:lstStyle/>
          <a:p>
            <a:r>
              <a:rPr lang="bs-Latn-BA" dirty="0"/>
              <a:t>У сриједу, 13.4.2022. године, ученици другог разреда гимназије обиљежили су Дане сјећања на Србе страдале током Другог свјетског рата. Учесници су приказали страдање Срба на подручју Пребиловаца, Јасеновца и Старог Брода кроз кратке презентације и </a:t>
            </a:r>
            <a:r>
              <a:rPr lang="sr-Cyrl-RS" dirty="0" smtClean="0"/>
              <a:t>поезију</a:t>
            </a:r>
            <a:r>
              <a:rPr lang="bs-Latn-BA" dirty="0" smtClean="0"/>
              <a:t>. </a:t>
            </a:r>
            <a:r>
              <a:rPr lang="bs-Latn-BA" dirty="0"/>
              <a:t>Програм је реализован уз помоћ </a:t>
            </a:r>
            <a:r>
              <a:rPr lang="bs-Latn-BA" dirty="0" smtClean="0"/>
              <a:t>проф</a:t>
            </a:r>
            <a:r>
              <a:rPr lang="sr-Cyrl-RS" dirty="0" smtClean="0"/>
              <a:t>.</a:t>
            </a:r>
            <a:r>
              <a:rPr lang="bs-Latn-BA" dirty="0" smtClean="0"/>
              <a:t> </a:t>
            </a:r>
            <a:r>
              <a:rPr lang="bs-Latn-BA" dirty="0"/>
              <a:t>историје и српског </a:t>
            </a:r>
            <a:r>
              <a:rPr lang="bs-Latn-BA" dirty="0" smtClean="0"/>
              <a:t>језика</a:t>
            </a:r>
            <a:r>
              <a:rPr lang="sr-Cyrl-RS" dirty="0" smtClean="0"/>
              <a:t> и књижевности</a:t>
            </a:r>
            <a:r>
              <a:rPr lang="bs-Latn-BA" dirty="0" smtClean="0"/>
              <a:t>, </a:t>
            </a:r>
            <a:r>
              <a:rPr lang="bs-Latn-BA" dirty="0"/>
              <a:t>Рајке Голијанин и Бранке Грујичић. </a:t>
            </a:r>
          </a:p>
          <a:p>
            <a:r>
              <a:rPr lang="bs-Latn-BA" dirty="0"/>
              <a:t>Овим догађајем показано је да никада не смијемо заборавити своју прошлост и страдање нашег народа, јер на тај начин губимо оно за шта су се наши преци борили - српски </a:t>
            </a:r>
            <a:r>
              <a:rPr lang="bs-Latn-BA" dirty="0" smtClean="0"/>
              <a:t>идентитет</a:t>
            </a:r>
            <a:r>
              <a:rPr lang="sr-Cyrl-RS" dirty="0" smtClean="0"/>
              <a:t>.</a:t>
            </a:r>
            <a:endParaRPr lang="bs-Latn-BA" dirty="0"/>
          </a:p>
          <a:p>
            <a:endParaRPr lang="bs-Latn-B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632" y="2199691"/>
            <a:ext cx="4413250" cy="3309937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59497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78226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Ученици других разреда - гимназија</a:t>
            </a:r>
            <a:endParaRPr lang="bs-Latn-BA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84" y="2105526"/>
            <a:ext cx="4490816" cy="3584575"/>
          </a:xfrm>
          <a:ln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00" y="2105527"/>
            <a:ext cx="2237874" cy="3584574"/>
          </a:xfrm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774" y="2105527"/>
            <a:ext cx="4063637" cy="358457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612096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279</TotalTime>
  <Words>1215</Words>
  <Application>Microsoft Office PowerPoint</Application>
  <PresentationFormat>Widescreen</PresentationFormat>
  <Paragraphs>148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Garamond</vt:lpstr>
      <vt:lpstr>Segoe UI</vt:lpstr>
      <vt:lpstr>Times New Roman</vt:lpstr>
      <vt:lpstr>Organic</vt:lpstr>
      <vt:lpstr>ЈУ Средњошколски центар Фоча</vt:lpstr>
      <vt:lpstr>План активности обиљежавања  Дана сјећања у априлу 2022. године</vt:lpstr>
      <vt:lpstr>« Стрељају и сад на свим пољима,  поред свих пута стоје вешала;  Падају бољи све за бољима.  С тлом српским крв се српска смешала ».     Пано израђен за једну од школских манифестација, а приказује наше активности на тему „Културе сјећања“. Ове активности ми спроводимо већ 10 година.</vt:lpstr>
      <vt:lpstr>План активности обиљежавања  Дана сјећања у априлу 2022. године </vt:lpstr>
      <vt:lpstr>PowerPoint Presentation</vt:lpstr>
      <vt:lpstr>Смијемо ли заборавити?</vt:lpstr>
      <vt:lpstr>Ученици првих разреда</vt:lpstr>
      <vt:lpstr>Реализација пројекта у другим разредима</vt:lpstr>
      <vt:lpstr>Ученици других разреда - гимназија</vt:lpstr>
      <vt:lpstr>Час о Пребиловцима  реализовали  су и проф. Сања Ристановић и Жељана Тошић  за ученике здравствене и шумарске струке.</vt:lpstr>
      <vt:lpstr>Ученици других разреда стручних школа</vt:lpstr>
      <vt:lpstr>Ученици другог разреда </vt:lpstr>
      <vt:lpstr>Страдање Срба у Јасеновцу</vt:lpstr>
      <vt:lpstr>Смијемо ли заборавити?</vt:lpstr>
      <vt:lpstr>Ученици трећих разреда</vt:lpstr>
      <vt:lpstr>Ученици трећих разреда</vt:lpstr>
      <vt:lpstr>Ученици четрвтих разреда</vt:lpstr>
      <vt:lpstr>Пребиловци- 28.04.2022.год.</vt:lpstr>
      <vt:lpstr>Професори у Пребиловцима</vt:lpstr>
      <vt:lpstr>Смијемо ли заборавити?</vt:lpstr>
      <vt:lpstr>Литерарни конкурс</vt:lpstr>
      <vt:lpstr>Ликовни конкурс</vt:lpstr>
      <vt:lpstr>  Завршна манифестација „ДАНА СЈЕЋАЊА“ Требиње </vt:lpstr>
      <vt:lpstr>    И на крају да одговоримо на питање Смијемо ли заборавити?  </vt:lpstr>
      <vt:lpstr>           Све наше активности можете пратити на: https://scfoca.com/ https://www.facebook.com/krilamladosti/ https://www.facebook.com/jusrednjoskolskicentarfoca/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ЈУ Средњошколски центар Фоча</dc:title>
  <dc:creator>s</dc:creator>
  <cp:lastModifiedBy>68. Smiljana Antonic</cp:lastModifiedBy>
  <cp:revision>30</cp:revision>
  <dcterms:created xsi:type="dcterms:W3CDTF">2022-05-12T12:50:12Z</dcterms:created>
  <dcterms:modified xsi:type="dcterms:W3CDTF">2022-05-17T06:12:39Z</dcterms:modified>
</cp:coreProperties>
</file>