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3A0A"/>
    <a:srgbClr val="C78A5C"/>
    <a:srgbClr val="C4A4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AC0B-7726-4B17-AAE6-652AF2C00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7967A-859A-485B-87AC-B79E0F50B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97E887-1509-4FDC-B6DF-AD19EDBB69E2}"/>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CD7FB2C4-42EC-426E-BCBD-DE70D0EDE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0E99B-599B-4881-88C7-03BE254C8AA7}"/>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256668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C44C-E6C0-4F01-9E4A-120E76A530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F71A42-8AD4-4D88-9AFF-F5C67DDFA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11D9A-F403-47B3-B1CC-DED74AB2FA62}"/>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9023740B-0454-45F7-82F6-424063F45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41E77-9314-4545-A405-67909BB8B315}"/>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265653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B0D9D6-BDF9-4E82-99C2-897CCDD170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B511D4-EA21-4BF7-B70A-708DEBB7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1E207-C1A2-4604-9DD8-AB3E71E88069}"/>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B0CB71D4-3B64-407F-AA22-721D2E2DA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D5A60-2963-4888-81E8-A68CE3372E39}"/>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4137993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FA09-8E6C-4392-AC96-FDBD93753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63487-EA12-4B1E-86BA-945CD6AABF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136E6-4DEC-481F-A9B2-178E1E52C247}"/>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4945F794-EF7C-471E-85F4-1F1090217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23A97-B6A9-4CCE-BC8D-B8EBADEA2801}"/>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88047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D6C02-9734-487A-AE04-5D3A69BE1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8D161-8602-4CEB-AF12-5A67CC698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1E9A1-1247-435A-8383-404D4419096F}"/>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0AB4F9FD-63AD-414A-B696-071F3C206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40495-4343-454C-83C8-8D7120F8A306}"/>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428340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502C-13C8-43C8-B23E-9B97A6B92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282B0-4986-4BB3-8260-15B1233FF6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E0AE6-13C6-42DF-A342-BE0D73CFF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97281-6123-4F72-8013-988CC49AD09D}"/>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6" name="Footer Placeholder 5">
            <a:extLst>
              <a:ext uri="{FF2B5EF4-FFF2-40B4-BE49-F238E27FC236}">
                <a16:creationId xmlns:a16="http://schemas.microsoft.com/office/drawing/2014/main" id="{F643E448-3E81-4FF5-B15D-A1203E87A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E0DDE1-8CA9-46EB-8249-8F59807B4B6E}"/>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13829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6861-E272-412E-916A-FA19FDF1EF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D2B80-9549-465F-B853-0823D242D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017AAF-EE74-490B-ABF2-ED3A2B71E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8617B-D4B1-4481-815C-6ACA7989E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35F6E2-029E-435B-BB6D-10E673696B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0F56B-BA9C-4E3A-BD3F-2D3763979ABE}"/>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8" name="Footer Placeholder 7">
            <a:extLst>
              <a:ext uri="{FF2B5EF4-FFF2-40B4-BE49-F238E27FC236}">
                <a16:creationId xmlns:a16="http://schemas.microsoft.com/office/drawing/2014/main" id="{782CA9C1-F98C-4B9A-86C2-28DD0D1685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8032C-879B-40AF-8B6D-D8F056300770}"/>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222053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E6C2-8B63-46D3-A52D-B1964AB0E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3DD9B-DE5E-41FB-9FAE-E7D45AA92CB6}"/>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4" name="Footer Placeholder 3">
            <a:extLst>
              <a:ext uri="{FF2B5EF4-FFF2-40B4-BE49-F238E27FC236}">
                <a16:creationId xmlns:a16="http://schemas.microsoft.com/office/drawing/2014/main" id="{30145EF8-8B65-408C-80E9-9E391F81B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D4804-10BD-4EE1-B89A-2691A9DAAA6D}"/>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130968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0B6CC-EB14-40EE-8AED-F11302A6D2AC}"/>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3" name="Footer Placeholder 2">
            <a:extLst>
              <a:ext uri="{FF2B5EF4-FFF2-40B4-BE49-F238E27FC236}">
                <a16:creationId xmlns:a16="http://schemas.microsoft.com/office/drawing/2014/main" id="{9ADA3376-B2B8-4AAD-BE27-A2E66AC8E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950B1-8DF0-442A-A527-5DEE6F976A0F}"/>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358606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4C51-C54A-40C8-9BFB-B14432BC2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8A2927-1A56-4936-AAAE-54CA17F8E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BF356-6BBE-475C-A1B8-19B2EFC78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4EC74-117E-4B46-93FC-D08CC2EC090D}"/>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6" name="Footer Placeholder 5">
            <a:extLst>
              <a:ext uri="{FF2B5EF4-FFF2-40B4-BE49-F238E27FC236}">
                <a16:creationId xmlns:a16="http://schemas.microsoft.com/office/drawing/2014/main" id="{5DC2A28B-1221-4CFB-B9DC-87BB5B472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99988-974E-4673-BA4E-C639EDF0C743}"/>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353984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4485-2454-4BEE-8E6F-3A661F350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53B613-EBE6-4885-8102-B6DE132846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1EB937-425A-4FE9-9B8B-22F670C7F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971A8-17A7-4217-8EE1-3CD621C9003A}"/>
              </a:ext>
            </a:extLst>
          </p:cNvPr>
          <p:cNvSpPr>
            <a:spLocks noGrp="1"/>
          </p:cNvSpPr>
          <p:nvPr>
            <p:ph type="dt" sz="half" idx="10"/>
          </p:nvPr>
        </p:nvSpPr>
        <p:spPr/>
        <p:txBody>
          <a:bodyPr/>
          <a:lstStyle/>
          <a:p>
            <a:fld id="{BAFBC66F-226C-4FBD-B126-636160D610B5}" type="datetimeFigureOut">
              <a:rPr lang="en-US" smtClean="0"/>
              <a:t>11/7/2023</a:t>
            </a:fld>
            <a:endParaRPr lang="en-US"/>
          </a:p>
        </p:txBody>
      </p:sp>
      <p:sp>
        <p:nvSpPr>
          <p:cNvPr id="6" name="Footer Placeholder 5">
            <a:extLst>
              <a:ext uri="{FF2B5EF4-FFF2-40B4-BE49-F238E27FC236}">
                <a16:creationId xmlns:a16="http://schemas.microsoft.com/office/drawing/2014/main" id="{18033102-3EFC-44C1-895F-1E3920926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484A6-0DD1-4FC0-A19B-83A2AEB0D7AB}"/>
              </a:ext>
            </a:extLst>
          </p:cNvPr>
          <p:cNvSpPr>
            <a:spLocks noGrp="1"/>
          </p:cNvSpPr>
          <p:nvPr>
            <p:ph type="sldNum" sz="quarter" idx="12"/>
          </p:nvPr>
        </p:nvSpPr>
        <p:spPr/>
        <p:txBody>
          <a:bodyPr/>
          <a:lstStyle/>
          <a:p>
            <a:fld id="{FEED7D6D-5DD3-42CE-B75D-1A2C738D2105}" type="slidenum">
              <a:rPr lang="en-US" smtClean="0"/>
              <a:t>‹#›</a:t>
            </a:fld>
            <a:endParaRPr lang="en-US"/>
          </a:p>
        </p:txBody>
      </p:sp>
    </p:spTree>
    <p:extLst>
      <p:ext uri="{BB962C8B-B14F-4D97-AF65-F5344CB8AC3E}">
        <p14:creationId xmlns:p14="http://schemas.microsoft.com/office/powerpoint/2010/main" val="70639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802E6-0F77-4AFD-8D2E-CE4D4E0DE0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5392ED-C19F-4975-8699-32FD28D5C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DCA96-3937-4EA4-B776-640A8E2FD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BC66F-226C-4FBD-B126-636160D610B5}" type="datetimeFigureOut">
              <a:rPr lang="en-US" smtClean="0"/>
              <a:t>11/7/2023</a:t>
            </a:fld>
            <a:endParaRPr lang="en-US"/>
          </a:p>
        </p:txBody>
      </p:sp>
      <p:sp>
        <p:nvSpPr>
          <p:cNvPr id="5" name="Footer Placeholder 4">
            <a:extLst>
              <a:ext uri="{FF2B5EF4-FFF2-40B4-BE49-F238E27FC236}">
                <a16:creationId xmlns:a16="http://schemas.microsoft.com/office/drawing/2014/main" id="{76DFF472-F31F-4C77-BD43-634A7BB31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4CB-1992-4341-B742-F51A36321B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D7D6D-5DD3-42CE-B75D-1A2C738D2105}" type="slidenum">
              <a:rPr lang="en-US" smtClean="0"/>
              <a:t>‹#›</a:t>
            </a:fld>
            <a:endParaRPr lang="en-US"/>
          </a:p>
        </p:txBody>
      </p:sp>
    </p:spTree>
    <p:extLst>
      <p:ext uri="{BB962C8B-B14F-4D97-AF65-F5344CB8AC3E}">
        <p14:creationId xmlns:p14="http://schemas.microsoft.com/office/powerpoint/2010/main" val="890157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f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3A3EA0-FADD-45F4-AD54-63C6C23D6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10C9FBA7-F85B-42BE-8E41-B85D80E09581}"/>
              </a:ext>
            </a:extLst>
          </p:cNvPr>
          <p:cNvSpPr/>
          <p:nvPr/>
        </p:nvSpPr>
        <p:spPr>
          <a:xfrm>
            <a:off x="-269499" y="2289936"/>
            <a:ext cx="8925752" cy="923330"/>
          </a:xfrm>
          <a:prstGeom prst="rect">
            <a:avLst/>
          </a:prstGeom>
          <a:noFill/>
          <a:ln>
            <a:noFill/>
          </a:ln>
        </p:spPr>
        <p:txBody>
          <a:bodyPr wrap="square" lIns="91440" tIns="45720" rIns="91440" bIns="45720">
            <a:spAutoFit/>
          </a:bodyPr>
          <a:lstStyle/>
          <a:p>
            <a:pPr algn="ctr"/>
            <a:r>
              <a:rPr lang="sr-Cyrl-BA" sz="5400" b="1" dirty="0">
                <a:ln w="22225">
                  <a:solidFill>
                    <a:srgbClr val="523A0A"/>
                  </a:solidFill>
                  <a:prstDash val="solid"/>
                </a:ln>
                <a:solidFill>
                  <a:schemeClr val="accent2">
                    <a:lumMod val="40000"/>
                    <a:lumOff val="60000"/>
                  </a:schemeClr>
                </a:solidFill>
              </a:rPr>
              <a:t>Покољ у Старом Броду</a:t>
            </a:r>
            <a:endParaRPr lang="en-US" sz="5400" b="1" dirty="0">
              <a:ln w="22225">
                <a:solidFill>
                  <a:srgbClr val="523A0A"/>
                </a:solidFill>
                <a:prstDash val="solid"/>
              </a:ln>
              <a:solidFill>
                <a:schemeClr val="accent2">
                  <a:lumMod val="40000"/>
                  <a:lumOff val="60000"/>
                </a:schemeClr>
              </a:solidFill>
            </a:endParaRPr>
          </a:p>
        </p:txBody>
      </p:sp>
      <p:pic>
        <p:nvPicPr>
          <p:cNvPr id="13" name="Picture 12">
            <a:extLst>
              <a:ext uri="{FF2B5EF4-FFF2-40B4-BE49-F238E27FC236}">
                <a16:creationId xmlns:a16="http://schemas.microsoft.com/office/drawing/2014/main" id="{7B53CCE1-FEC0-4B6E-B8DC-51DFF25BC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1741"/>
            <a:ext cx="12191999" cy="11629741"/>
          </a:xfrm>
          <a:prstGeom prst="rect">
            <a:avLst/>
          </a:prstGeom>
        </p:spPr>
      </p:pic>
      <p:pic>
        <p:nvPicPr>
          <p:cNvPr id="15" name="Picture 14">
            <a:extLst>
              <a:ext uri="{FF2B5EF4-FFF2-40B4-BE49-F238E27FC236}">
                <a16:creationId xmlns:a16="http://schemas.microsoft.com/office/drawing/2014/main" id="{FFB5667E-E822-4196-8441-B64AC4AA7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5634" y="3213266"/>
            <a:ext cx="2110881" cy="2579657"/>
          </a:xfrm>
          <a:prstGeom prst="rect">
            <a:avLst/>
          </a:prstGeom>
        </p:spPr>
      </p:pic>
      <p:sp>
        <p:nvSpPr>
          <p:cNvPr id="16" name="TextBox 15">
            <a:extLst>
              <a:ext uri="{FF2B5EF4-FFF2-40B4-BE49-F238E27FC236}">
                <a16:creationId xmlns:a16="http://schemas.microsoft.com/office/drawing/2014/main" id="{FF450DE8-D287-4803-B733-C6A67D10EF3D}"/>
              </a:ext>
            </a:extLst>
          </p:cNvPr>
          <p:cNvSpPr txBox="1"/>
          <p:nvPr/>
        </p:nvSpPr>
        <p:spPr>
          <a:xfrm>
            <a:off x="9482505" y="6002296"/>
            <a:ext cx="2537138" cy="646331"/>
          </a:xfrm>
          <a:prstGeom prst="rect">
            <a:avLst/>
          </a:prstGeom>
          <a:noFill/>
        </p:spPr>
        <p:txBody>
          <a:bodyPr wrap="square" rtlCol="0">
            <a:spAutoFit/>
          </a:bodyPr>
          <a:lstStyle/>
          <a:p>
            <a:pPr algn="ctr"/>
            <a:r>
              <a:rPr lang="ru-RU" sz="1200" dirty="0">
                <a:latin typeface="Bahnschrift SemiLight" panose="020B0502040204020203" pitchFamily="34" charset="0"/>
              </a:rPr>
              <a:t>JУ Средњошколски центар</a:t>
            </a:r>
          </a:p>
          <a:p>
            <a:pPr algn="ctr"/>
            <a:r>
              <a:rPr lang="ru-RU" sz="1200" dirty="0">
                <a:latin typeface="Bahnschrift SemiLight" panose="020B0502040204020203" pitchFamily="34" charset="0"/>
              </a:rPr>
              <a:t>„Петар II Петровић Његош“</a:t>
            </a:r>
          </a:p>
          <a:p>
            <a:pPr algn="ctr"/>
            <a:r>
              <a:rPr lang="ru-RU" sz="1200" dirty="0">
                <a:latin typeface="Bahnschrift SemiLight" panose="020B0502040204020203" pitchFamily="34" charset="0"/>
              </a:rPr>
              <a:t>Шековићи</a:t>
            </a:r>
          </a:p>
        </p:txBody>
      </p:sp>
      <p:sp>
        <p:nvSpPr>
          <p:cNvPr id="17" name="TextBox 16">
            <a:extLst>
              <a:ext uri="{FF2B5EF4-FFF2-40B4-BE49-F238E27FC236}">
                <a16:creationId xmlns:a16="http://schemas.microsoft.com/office/drawing/2014/main" id="{DD7E3F4B-DD72-4BFE-A488-7BD6DF1F5E35}"/>
              </a:ext>
            </a:extLst>
          </p:cNvPr>
          <p:cNvSpPr txBox="1"/>
          <p:nvPr/>
        </p:nvSpPr>
        <p:spPr>
          <a:xfrm>
            <a:off x="2949262" y="1714979"/>
            <a:ext cx="4893971" cy="369332"/>
          </a:xfrm>
          <a:prstGeom prst="rect">
            <a:avLst/>
          </a:prstGeom>
          <a:noFill/>
        </p:spPr>
        <p:txBody>
          <a:bodyPr wrap="square" rtlCol="0">
            <a:spAutoFit/>
          </a:bodyPr>
          <a:lstStyle/>
          <a:p>
            <a:r>
              <a:rPr lang="sr-Cyrl-BA" i="1" dirty="0">
                <a:solidFill>
                  <a:srgbClr val="523A0A"/>
                </a:solidFill>
              </a:rPr>
              <a:t>Дан сјећања на</a:t>
            </a:r>
            <a:endParaRPr lang="en-US" i="1" dirty="0">
              <a:solidFill>
                <a:srgbClr val="523A0A"/>
              </a:solidFill>
            </a:endParaRPr>
          </a:p>
        </p:txBody>
      </p:sp>
    </p:spTree>
    <p:extLst>
      <p:ext uri="{BB962C8B-B14F-4D97-AF65-F5344CB8AC3E}">
        <p14:creationId xmlns:p14="http://schemas.microsoft.com/office/powerpoint/2010/main" val="3982473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22E5E-1328-46B4-B063-B37896E39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6755ED0-C9C4-4263-833A-85120A693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81" y="363828"/>
            <a:ext cx="4597758" cy="6130344"/>
          </a:xfrm>
          <a:prstGeom prst="rect">
            <a:avLst/>
          </a:prstGeom>
        </p:spPr>
      </p:pic>
      <p:sp>
        <p:nvSpPr>
          <p:cNvPr id="6" name="TextBox 5">
            <a:extLst>
              <a:ext uri="{FF2B5EF4-FFF2-40B4-BE49-F238E27FC236}">
                <a16:creationId xmlns:a16="http://schemas.microsoft.com/office/drawing/2014/main" id="{C9B8891C-2E31-429B-ABB6-3C0F6F80B52D}"/>
              </a:ext>
            </a:extLst>
          </p:cNvPr>
          <p:cNvSpPr txBox="1"/>
          <p:nvPr/>
        </p:nvSpPr>
        <p:spPr>
          <a:xfrm>
            <a:off x="7431110" y="2086377"/>
            <a:ext cx="3284113" cy="1754326"/>
          </a:xfrm>
          <a:prstGeom prst="rect">
            <a:avLst/>
          </a:prstGeom>
          <a:noFill/>
        </p:spPr>
        <p:txBody>
          <a:bodyPr wrap="square" rtlCol="0">
            <a:spAutoFit/>
          </a:bodyPr>
          <a:lstStyle/>
          <a:p>
            <a:pPr algn="ctr"/>
            <a:r>
              <a:rPr lang="sr-Cyrl-BA" dirty="0">
                <a:latin typeface="Bahnschrift SemiLight" panose="020B0502040204020203" pitchFamily="34" charset="0"/>
              </a:rPr>
              <a:t>Овдје Вам остављамо и хамер на тему „Дневник Ане Франк“, за коју смо урадили такође једну посебну презентацију, коју Вам шаљемо у прилогу.</a:t>
            </a:r>
            <a:endParaRPr lang="en-US" dirty="0">
              <a:latin typeface="Bahnschrift SemiLight" panose="020B0502040204020203" pitchFamily="34" charset="0"/>
            </a:endParaRPr>
          </a:p>
        </p:txBody>
      </p:sp>
    </p:spTree>
    <p:extLst>
      <p:ext uri="{BB962C8B-B14F-4D97-AF65-F5344CB8AC3E}">
        <p14:creationId xmlns:p14="http://schemas.microsoft.com/office/powerpoint/2010/main" val="581732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FF09D-B176-46BE-8486-09201C16B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3DED2E-E1AF-4A35-8A23-2C037369F173}"/>
              </a:ext>
            </a:extLst>
          </p:cNvPr>
          <p:cNvSpPr txBox="1"/>
          <p:nvPr/>
        </p:nvSpPr>
        <p:spPr>
          <a:xfrm>
            <a:off x="1390918" y="708338"/>
            <a:ext cx="9723549" cy="4524315"/>
          </a:xfrm>
          <a:prstGeom prst="rect">
            <a:avLst/>
          </a:prstGeom>
          <a:noFill/>
        </p:spPr>
        <p:txBody>
          <a:bodyPr wrap="square" rtlCol="0">
            <a:spAutoFit/>
          </a:bodyPr>
          <a:lstStyle/>
          <a:p>
            <a:pPr algn="ctr"/>
            <a:r>
              <a:rPr lang="sr-Cyrl-BA" sz="4800" dirty="0"/>
              <a:t>РЕКЛИ СУ ДА ВРИЈЕМЕ ЛИЈЕЧИ СВЕ.</a:t>
            </a:r>
          </a:p>
          <a:p>
            <a:pPr algn="ctr"/>
            <a:r>
              <a:rPr lang="sr-Cyrl-BA" sz="4800"/>
              <a:t>НЕ </a:t>
            </a:r>
            <a:r>
              <a:rPr lang="sr-Cyrl-BA" sz="4800" smtClean="0"/>
              <a:t>СЛАЖЕМО СЕ!</a:t>
            </a:r>
          </a:p>
          <a:p>
            <a:pPr algn="ctr"/>
            <a:r>
              <a:rPr lang="sr-Cyrl-BA" sz="4800" smtClean="0"/>
              <a:t> </a:t>
            </a:r>
            <a:r>
              <a:rPr lang="sr-Cyrl-BA" sz="4800" dirty="0"/>
              <a:t>РАНЕ ОСТАЈУ, С ВРЕМЕНОМ УМ ШТИТИ ЊЕГОВ РАЗУМ, ПОКРИВА ИХ ОЖИЉКОМ И БОЛ СЕ СМАЊУЈЕ, АЛИ НИКАДА НЕ НЕСТАЈЕ.</a:t>
            </a:r>
            <a:endParaRPr lang="en-US" sz="4800" dirty="0"/>
          </a:p>
        </p:txBody>
      </p:sp>
      <p:sp>
        <p:nvSpPr>
          <p:cNvPr id="5" name="TextBox 4">
            <a:extLst>
              <a:ext uri="{FF2B5EF4-FFF2-40B4-BE49-F238E27FC236}">
                <a16:creationId xmlns:a16="http://schemas.microsoft.com/office/drawing/2014/main" id="{1349CE1A-9A1C-4C23-8C54-4D23D413A329}"/>
              </a:ext>
            </a:extLst>
          </p:cNvPr>
          <p:cNvSpPr txBox="1"/>
          <p:nvPr/>
        </p:nvSpPr>
        <p:spPr>
          <a:xfrm>
            <a:off x="3900152" y="5859886"/>
            <a:ext cx="4391696" cy="369332"/>
          </a:xfrm>
          <a:prstGeom prst="rect">
            <a:avLst/>
          </a:prstGeom>
          <a:noFill/>
        </p:spPr>
        <p:txBody>
          <a:bodyPr wrap="square" rtlCol="0" anchor="b">
            <a:spAutoFit/>
          </a:bodyPr>
          <a:lstStyle/>
          <a:p>
            <a:pPr algn="ctr"/>
            <a:r>
              <a:rPr lang="sr-Cyrl-BA" dirty="0"/>
              <a:t>ХВАЛА НА ПАЖЊИ!</a:t>
            </a:r>
            <a:endParaRPr lang="en-US" dirty="0"/>
          </a:p>
        </p:txBody>
      </p:sp>
    </p:spTree>
    <p:extLst>
      <p:ext uri="{BB962C8B-B14F-4D97-AF65-F5344CB8AC3E}">
        <p14:creationId xmlns:p14="http://schemas.microsoft.com/office/powerpoint/2010/main" val="32698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D2673-ED7C-4EE9-B891-EE73B4AD2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C1063D5-7262-44DA-96F2-E8999FCCCC6B}"/>
              </a:ext>
            </a:extLst>
          </p:cNvPr>
          <p:cNvSpPr txBox="1"/>
          <p:nvPr/>
        </p:nvSpPr>
        <p:spPr>
          <a:xfrm>
            <a:off x="3057501" y="872225"/>
            <a:ext cx="7600997" cy="1477328"/>
          </a:xfrm>
          <a:prstGeom prst="rect">
            <a:avLst/>
          </a:prstGeom>
          <a:noFill/>
        </p:spPr>
        <p:txBody>
          <a:bodyPr wrap="square" rtlCol="0">
            <a:spAutoFit/>
          </a:bodyPr>
          <a:lstStyle/>
          <a:p>
            <a:pPr algn="ctr"/>
            <a:r>
              <a:rPr lang="ru-RU" dirty="0">
                <a:latin typeface="Bahnschrift SemiLight" panose="020B0502040204020203" pitchFamily="34" charset="0"/>
              </a:rPr>
              <a:t>Други св</a:t>
            </a:r>
            <a:r>
              <a:rPr lang="sr-Latn-BA" dirty="0">
                <a:latin typeface="Bahnschrift SemiLight" panose="020B0502040204020203" pitchFamily="34" charset="0"/>
              </a:rPr>
              <a:t>j</a:t>
            </a:r>
            <a:r>
              <a:rPr lang="ru-RU" dirty="0">
                <a:latin typeface="Bahnschrift SemiLight" panose="020B0502040204020203" pitchFamily="34" charset="0"/>
              </a:rPr>
              <a:t>етски рат об</a:t>
            </a:r>
            <a:r>
              <a:rPr lang="sr-Cyrl-BA" dirty="0">
                <a:latin typeface="Bahnschrift SemiLight" panose="020B0502040204020203" pitchFamily="34" charset="0"/>
              </a:rPr>
              <a:t>и</a:t>
            </a:r>
            <a:r>
              <a:rPr lang="ru-RU" dirty="0">
                <a:latin typeface="Bahnschrift SemiLight" panose="020B0502040204020203" pitchFamily="34" charset="0"/>
              </a:rPr>
              <a:t>љежили су стравични злочини, за коjе се сматрало да су углавном објелодањени и истражени. Али, било jе злочина коjи су из различитих разлога, укључуjући и „очување братства и jединства”, минимизирани и напросто скривани од шире jавности.</a:t>
            </a:r>
          </a:p>
        </p:txBody>
      </p:sp>
      <p:sp>
        <p:nvSpPr>
          <p:cNvPr id="7" name="TextBox 6">
            <a:extLst>
              <a:ext uri="{FF2B5EF4-FFF2-40B4-BE49-F238E27FC236}">
                <a16:creationId xmlns:a16="http://schemas.microsoft.com/office/drawing/2014/main" id="{54DCB0E9-DA0F-4F78-987D-ADF1AE6EDEC8}"/>
              </a:ext>
            </a:extLst>
          </p:cNvPr>
          <p:cNvSpPr txBox="1"/>
          <p:nvPr/>
        </p:nvSpPr>
        <p:spPr>
          <a:xfrm>
            <a:off x="2050035" y="2929103"/>
            <a:ext cx="6387353" cy="2031325"/>
          </a:xfrm>
          <a:prstGeom prst="rect">
            <a:avLst/>
          </a:prstGeom>
          <a:noFill/>
        </p:spPr>
        <p:txBody>
          <a:bodyPr wrap="square" rtlCol="0">
            <a:spAutoFit/>
          </a:bodyPr>
          <a:lstStyle/>
          <a:p>
            <a:pPr algn="ctr"/>
            <a:r>
              <a:rPr lang="ru-RU" dirty="0">
                <a:latin typeface="Bahnschrift SemiLight" panose="020B0502040204020203" pitchFamily="34" charset="0"/>
              </a:rPr>
              <a:t>Драстичан случаj „заборава и скривања” су масовни злочини над 6.000 недужних српских цивила, прије свега жена и дјеце, коjе су  починиле усташе, у чиjим редовима jе био знатан броj муслимана, с прољећа 1942. године у кањону ријеке Дрине, у селима Милошевићи и Стари Брод, подручjу коjе административно припада општини Рогатица, а много jе ближе Вишеграду.</a:t>
            </a:r>
          </a:p>
        </p:txBody>
      </p:sp>
      <p:pic>
        <p:nvPicPr>
          <p:cNvPr id="9" name="Picture 8">
            <a:extLst>
              <a:ext uri="{FF2B5EF4-FFF2-40B4-BE49-F238E27FC236}">
                <a16:creationId xmlns:a16="http://schemas.microsoft.com/office/drawing/2014/main" id="{94E1B89C-A3FA-4AD0-AFAB-C1A666F22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639" y="-579550"/>
            <a:ext cx="6858000" cy="6858000"/>
          </a:xfrm>
          <a:prstGeom prst="rect">
            <a:avLst/>
          </a:prstGeom>
        </p:spPr>
      </p:pic>
      <p:pic>
        <p:nvPicPr>
          <p:cNvPr id="11" name="Picture 10">
            <a:extLst>
              <a:ext uri="{FF2B5EF4-FFF2-40B4-BE49-F238E27FC236}">
                <a16:creationId xmlns:a16="http://schemas.microsoft.com/office/drawing/2014/main" id="{CAA4EF47-1867-4656-A202-EB85CCA1E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68" y="1137453"/>
            <a:ext cx="5763632" cy="5970495"/>
          </a:xfrm>
          <a:prstGeom prst="rect">
            <a:avLst/>
          </a:prstGeom>
        </p:spPr>
      </p:pic>
    </p:spTree>
    <p:extLst>
      <p:ext uri="{BB962C8B-B14F-4D97-AF65-F5344CB8AC3E}">
        <p14:creationId xmlns:p14="http://schemas.microsoft.com/office/powerpoint/2010/main" val="100089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DC15C-3F55-459A-829B-EDC23F477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41EB327-74A2-4886-9CA8-3C8C037263BB}"/>
              </a:ext>
            </a:extLst>
          </p:cNvPr>
          <p:cNvSpPr/>
          <p:nvPr/>
        </p:nvSpPr>
        <p:spPr>
          <a:xfrm>
            <a:off x="306307" y="52056"/>
            <a:ext cx="11579385"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dirty="0">
                <a:ln w="9525">
                  <a:solidFill>
                    <a:schemeClr val="bg1"/>
                  </a:solidFill>
                  <a:prstDash val="solid"/>
                </a:ln>
                <a:solidFill>
                  <a:srgbClr val="523A0A"/>
                </a:solidFill>
                <a:effectLst>
                  <a:outerShdw blurRad="12700" dist="38100" dir="2700000" algn="tl" rotWithShape="0">
                    <a:schemeClr val="bg1">
                      <a:lumMod val="50000"/>
                    </a:schemeClr>
                  </a:outerShdw>
                </a:effectLst>
              </a:rPr>
              <a:t>Шта се то, у ствари, овдје десило почетком 1942. године?</a:t>
            </a:r>
            <a:endParaRPr lang="en-US" sz="5400" b="1" dirty="0">
              <a:ln w="9525">
                <a:solidFill>
                  <a:schemeClr val="bg1"/>
                </a:solidFill>
                <a:prstDash val="solid"/>
              </a:ln>
              <a:solidFill>
                <a:srgbClr val="523A0A"/>
              </a:solidFill>
              <a:effectLst>
                <a:outerShdw blurRad="12700" dist="38100" dir="2700000" algn="tl" rotWithShape="0">
                  <a:schemeClr val="bg1">
                    <a:lumMod val="50000"/>
                  </a:schemeClr>
                </a:outerShdw>
              </a:effectLst>
            </a:endParaRPr>
          </a:p>
        </p:txBody>
      </p:sp>
      <p:sp>
        <p:nvSpPr>
          <p:cNvPr id="10" name="TextBox 9">
            <a:extLst>
              <a:ext uri="{FF2B5EF4-FFF2-40B4-BE49-F238E27FC236}">
                <a16:creationId xmlns:a16="http://schemas.microsoft.com/office/drawing/2014/main" id="{1DA9792B-5A7E-48BF-842E-1E6A9D39C481}"/>
              </a:ext>
            </a:extLst>
          </p:cNvPr>
          <p:cNvSpPr txBox="1"/>
          <p:nvPr/>
        </p:nvSpPr>
        <p:spPr>
          <a:xfrm>
            <a:off x="633132" y="1893814"/>
            <a:ext cx="6239435" cy="1477328"/>
          </a:xfrm>
          <a:prstGeom prst="rect">
            <a:avLst/>
          </a:prstGeom>
          <a:noFill/>
        </p:spPr>
        <p:txBody>
          <a:bodyPr wrap="square" rtlCol="0">
            <a:spAutoFit/>
          </a:bodyPr>
          <a:lstStyle/>
          <a:p>
            <a:pPr algn="ctr"/>
            <a:r>
              <a:rPr lang="ru-RU" dirty="0">
                <a:latin typeface="Bahnschrift SemiLight" panose="020B0502040204020203" pitchFamily="34" charset="0"/>
              </a:rPr>
              <a:t>Усташе покрећу офанзиву у намјери да освоjе границу на Дрини. Средином марта 1942. године из Сараjева, под командом Јуре Францетића, креће десетак хиљада до зуба наоружаних усташа коjи пред собом тјераjу непрегледне збјегове Срба од :</a:t>
            </a:r>
            <a:endParaRPr lang="en-US" dirty="0">
              <a:latin typeface="Bahnschrift SemiLight" panose="020B0502040204020203" pitchFamily="34" charset="0"/>
            </a:endParaRPr>
          </a:p>
        </p:txBody>
      </p:sp>
      <p:sp>
        <p:nvSpPr>
          <p:cNvPr id="11" name="TextBox 10">
            <a:extLst>
              <a:ext uri="{FF2B5EF4-FFF2-40B4-BE49-F238E27FC236}">
                <a16:creationId xmlns:a16="http://schemas.microsoft.com/office/drawing/2014/main" id="{9C779AEA-4C47-412D-A081-F2C4E908D8DC}"/>
              </a:ext>
            </a:extLst>
          </p:cNvPr>
          <p:cNvSpPr txBox="1"/>
          <p:nvPr/>
        </p:nvSpPr>
        <p:spPr>
          <a:xfrm>
            <a:off x="633132" y="3707305"/>
            <a:ext cx="1371600"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Олова</a:t>
            </a:r>
            <a:endParaRPr lang="en-US" u="sng" dirty="0">
              <a:latin typeface="Bahnschrift SemiLight" panose="020B0502040204020203" pitchFamily="34" charset="0"/>
            </a:endParaRPr>
          </a:p>
        </p:txBody>
      </p:sp>
      <p:sp>
        <p:nvSpPr>
          <p:cNvPr id="12" name="TextBox 11">
            <a:extLst>
              <a:ext uri="{FF2B5EF4-FFF2-40B4-BE49-F238E27FC236}">
                <a16:creationId xmlns:a16="http://schemas.microsoft.com/office/drawing/2014/main" id="{A7209DE4-5690-46B0-B0C6-5C765742D4D0}"/>
              </a:ext>
            </a:extLst>
          </p:cNvPr>
          <p:cNvSpPr txBox="1"/>
          <p:nvPr/>
        </p:nvSpPr>
        <p:spPr>
          <a:xfrm>
            <a:off x="2938742" y="3706487"/>
            <a:ext cx="2326341"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Сарајева</a:t>
            </a:r>
            <a:endParaRPr lang="en-US" u="sng" dirty="0">
              <a:latin typeface="Bahnschrift SemiLight" panose="020B0502040204020203" pitchFamily="34" charset="0"/>
            </a:endParaRPr>
          </a:p>
        </p:txBody>
      </p:sp>
      <p:sp>
        <p:nvSpPr>
          <p:cNvPr id="13" name="TextBox 12">
            <a:extLst>
              <a:ext uri="{FF2B5EF4-FFF2-40B4-BE49-F238E27FC236}">
                <a16:creationId xmlns:a16="http://schemas.microsoft.com/office/drawing/2014/main" id="{69C14962-C99C-49D7-9916-D5656D729186}"/>
              </a:ext>
            </a:extLst>
          </p:cNvPr>
          <p:cNvSpPr txBox="1"/>
          <p:nvPr/>
        </p:nvSpPr>
        <p:spPr>
          <a:xfrm>
            <a:off x="5500967" y="3706487"/>
            <a:ext cx="1371600"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Кладња</a:t>
            </a:r>
            <a:endParaRPr lang="en-US" u="sng" dirty="0">
              <a:latin typeface="Bahnschrift SemiLight" panose="020B0502040204020203" pitchFamily="34" charset="0"/>
            </a:endParaRPr>
          </a:p>
        </p:txBody>
      </p:sp>
      <p:sp>
        <p:nvSpPr>
          <p:cNvPr id="14" name="TextBox 13">
            <a:extLst>
              <a:ext uri="{FF2B5EF4-FFF2-40B4-BE49-F238E27FC236}">
                <a16:creationId xmlns:a16="http://schemas.microsoft.com/office/drawing/2014/main" id="{D0E988A6-9654-42D5-B9CB-39000ECF1FFB}"/>
              </a:ext>
            </a:extLst>
          </p:cNvPr>
          <p:cNvSpPr txBox="1"/>
          <p:nvPr/>
        </p:nvSpPr>
        <p:spPr>
          <a:xfrm>
            <a:off x="633132" y="4577157"/>
            <a:ext cx="2071406"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Хан Пијеска</a:t>
            </a:r>
            <a:endParaRPr lang="en-US" u="sng" dirty="0">
              <a:latin typeface="Bahnschrift SemiLight" panose="020B0502040204020203" pitchFamily="34" charset="0"/>
            </a:endParaRPr>
          </a:p>
        </p:txBody>
      </p:sp>
      <p:sp>
        <p:nvSpPr>
          <p:cNvPr id="15" name="TextBox 14">
            <a:extLst>
              <a:ext uri="{FF2B5EF4-FFF2-40B4-BE49-F238E27FC236}">
                <a16:creationId xmlns:a16="http://schemas.microsoft.com/office/drawing/2014/main" id="{85CE065B-32D2-482C-B962-1E6C9253EC62}"/>
              </a:ext>
            </a:extLst>
          </p:cNvPr>
          <p:cNvSpPr txBox="1"/>
          <p:nvPr/>
        </p:nvSpPr>
        <p:spPr>
          <a:xfrm>
            <a:off x="4101912" y="4577157"/>
            <a:ext cx="3361765"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Са Романије и Сокоца</a:t>
            </a:r>
            <a:endParaRPr lang="en-US" u="sng" dirty="0">
              <a:latin typeface="Bahnschrift SemiLight" panose="020B0502040204020203" pitchFamily="34" charset="0"/>
            </a:endParaRPr>
          </a:p>
        </p:txBody>
      </p:sp>
      <p:sp>
        <p:nvSpPr>
          <p:cNvPr id="16" name="TextBox 15">
            <a:extLst>
              <a:ext uri="{FF2B5EF4-FFF2-40B4-BE49-F238E27FC236}">
                <a16:creationId xmlns:a16="http://schemas.microsoft.com/office/drawing/2014/main" id="{8209414D-75B5-48C8-8943-1FAB27031F5C}"/>
              </a:ext>
            </a:extLst>
          </p:cNvPr>
          <p:cNvSpPr txBox="1"/>
          <p:nvPr/>
        </p:nvSpPr>
        <p:spPr>
          <a:xfrm>
            <a:off x="2280395" y="5348246"/>
            <a:ext cx="2944907" cy="369332"/>
          </a:xfrm>
          <a:prstGeom prst="rect">
            <a:avLst/>
          </a:prstGeom>
          <a:noFill/>
        </p:spPr>
        <p:txBody>
          <a:bodyPr wrap="square" rtlCol="0">
            <a:spAutoFit/>
          </a:bodyPr>
          <a:lstStyle/>
          <a:p>
            <a:pPr marL="285750" indent="-285750">
              <a:buFont typeface="Arial" panose="020B0604020202020204" pitchFamily="34" charset="0"/>
              <a:buChar char="•"/>
            </a:pPr>
            <a:r>
              <a:rPr lang="sr-Cyrl-BA" u="sng" dirty="0">
                <a:latin typeface="Bahnschrift SemiLight" panose="020B0502040204020203" pitchFamily="34" charset="0"/>
              </a:rPr>
              <a:t>Из Рогатице и Борика</a:t>
            </a:r>
            <a:endParaRPr lang="en-US" u="sng" dirty="0">
              <a:latin typeface="Bahnschrift SemiLight" panose="020B0502040204020203" pitchFamily="34" charset="0"/>
            </a:endParaRPr>
          </a:p>
        </p:txBody>
      </p:sp>
      <p:pic>
        <p:nvPicPr>
          <p:cNvPr id="20" name="Picture 19">
            <a:extLst>
              <a:ext uri="{FF2B5EF4-FFF2-40B4-BE49-F238E27FC236}">
                <a16:creationId xmlns:a16="http://schemas.microsoft.com/office/drawing/2014/main" id="{B5B8A2E7-9254-4DDB-BE21-21ECF6DF5DAB}"/>
              </a:ext>
            </a:extLst>
          </p:cNvPr>
          <p:cNvPicPr>
            <a:picLocks noChangeAspect="1"/>
          </p:cNvPicPr>
          <p:nvPr/>
        </p:nvPicPr>
        <p:blipFill rotWithShape="1">
          <a:blip r:embed="rId3">
            <a:extLst>
              <a:ext uri="{28A0092B-C50C-407E-A947-70E740481C1C}">
                <a14:useLocalDpi xmlns:a14="http://schemas.microsoft.com/office/drawing/2010/main" val="0"/>
              </a:ext>
            </a:extLst>
          </a:blip>
          <a:srcRect l="22977" r="19697"/>
          <a:stretch/>
        </p:blipFill>
        <p:spPr>
          <a:xfrm>
            <a:off x="7772961" y="2286658"/>
            <a:ext cx="3603812" cy="3695700"/>
          </a:xfrm>
          <a:prstGeom prst="rect">
            <a:avLst/>
          </a:prstGeom>
        </p:spPr>
      </p:pic>
      <p:pic>
        <p:nvPicPr>
          <p:cNvPr id="22" name="Picture 21">
            <a:extLst>
              <a:ext uri="{FF2B5EF4-FFF2-40B4-BE49-F238E27FC236}">
                <a16:creationId xmlns:a16="http://schemas.microsoft.com/office/drawing/2014/main" id="{E25DA044-7647-4288-B4DD-F729C86A8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4335" y="1858438"/>
            <a:ext cx="4847665" cy="4847665"/>
          </a:xfrm>
          <a:prstGeom prst="rect">
            <a:avLst/>
          </a:prstGeom>
        </p:spPr>
      </p:pic>
      <p:sp>
        <p:nvSpPr>
          <p:cNvPr id="23" name="TextBox 22">
            <a:extLst>
              <a:ext uri="{FF2B5EF4-FFF2-40B4-BE49-F238E27FC236}">
                <a16:creationId xmlns:a16="http://schemas.microsoft.com/office/drawing/2014/main" id="{C913F54D-31C4-488F-8DC7-4E50266BBDA0}"/>
              </a:ext>
            </a:extLst>
          </p:cNvPr>
          <p:cNvSpPr txBox="1"/>
          <p:nvPr/>
        </p:nvSpPr>
        <p:spPr>
          <a:xfrm>
            <a:off x="8143313" y="5234652"/>
            <a:ext cx="3249708" cy="738664"/>
          </a:xfrm>
          <a:prstGeom prst="rect">
            <a:avLst/>
          </a:prstGeom>
          <a:noFill/>
        </p:spPr>
        <p:txBody>
          <a:bodyPr wrap="square" rtlCol="0">
            <a:spAutoFit/>
          </a:bodyPr>
          <a:lstStyle/>
          <a:p>
            <a:r>
              <a:rPr lang="sr-Cyrl-BA" sz="2400" dirty="0">
                <a:latin typeface="Bahnschrift SemiLight" panose="020B0502040204020203" pitchFamily="34" charset="0"/>
              </a:rPr>
              <a:t>ЈУРЕ ФРАНЦЕТИЋ</a:t>
            </a:r>
          </a:p>
          <a:p>
            <a:endParaRPr lang="en-US" dirty="0">
              <a:latin typeface="Bahnschrift SemiLight" panose="020B0502040204020203" pitchFamily="34" charset="0"/>
            </a:endParaRPr>
          </a:p>
        </p:txBody>
      </p:sp>
      <p:sp>
        <p:nvSpPr>
          <p:cNvPr id="24" name="TextBox 23">
            <a:extLst>
              <a:ext uri="{FF2B5EF4-FFF2-40B4-BE49-F238E27FC236}">
                <a16:creationId xmlns:a16="http://schemas.microsoft.com/office/drawing/2014/main" id="{DB1210EF-8C32-4EC6-B41D-F09DC7C66F84}"/>
              </a:ext>
            </a:extLst>
          </p:cNvPr>
          <p:cNvSpPr txBox="1"/>
          <p:nvPr/>
        </p:nvSpPr>
        <p:spPr>
          <a:xfrm>
            <a:off x="8293473" y="5649016"/>
            <a:ext cx="2562787" cy="646331"/>
          </a:xfrm>
          <a:prstGeom prst="rect">
            <a:avLst/>
          </a:prstGeom>
          <a:noFill/>
        </p:spPr>
        <p:txBody>
          <a:bodyPr wrap="square" rtlCol="0">
            <a:spAutoFit/>
          </a:bodyPr>
          <a:lstStyle/>
          <a:p>
            <a:pPr algn="ctr"/>
            <a:r>
              <a:rPr lang="sr-Cyrl-BA" sz="1200" i="1" dirty="0"/>
              <a:t>(Био је усташа, одговоран за покољ и прогон Срба и Јевреја и комадант усташке бригаде Црна Легија)</a:t>
            </a:r>
            <a:endParaRPr lang="en-US" sz="1200" i="1" dirty="0"/>
          </a:p>
        </p:txBody>
      </p:sp>
    </p:spTree>
    <p:extLst>
      <p:ext uri="{BB962C8B-B14F-4D97-AF65-F5344CB8AC3E}">
        <p14:creationId xmlns:p14="http://schemas.microsoft.com/office/powerpoint/2010/main" val="2417538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93B45-63A7-4E9B-928D-C2484459D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F39E86B-C674-4FBA-84C6-7DFE91478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03" y="0"/>
            <a:ext cx="6858000" cy="6858000"/>
          </a:xfrm>
          <a:prstGeom prst="rect">
            <a:avLst/>
          </a:prstGeom>
        </p:spPr>
      </p:pic>
      <p:sp>
        <p:nvSpPr>
          <p:cNvPr id="4" name="TextBox 3">
            <a:extLst>
              <a:ext uri="{FF2B5EF4-FFF2-40B4-BE49-F238E27FC236}">
                <a16:creationId xmlns:a16="http://schemas.microsoft.com/office/drawing/2014/main" id="{0ACCBC04-6314-47A4-AC13-21E9BB17D3B8}"/>
              </a:ext>
            </a:extLst>
          </p:cNvPr>
          <p:cNvSpPr txBox="1"/>
          <p:nvPr/>
        </p:nvSpPr>
        <p:spPr>
          <a:xfrm>
            <a:off x="2401274" y="503633"/>
            <a:ext cx="3279820" cy="4247317"/>
          </a:xfrm>
          <a:prstGeom prst="rect">
            <a:avLst/>
          </a:prstGeom>
          <a:noFill/>
        </p:spPr>
        <p:txBody>
          <a:bodyPr wrap="square" rtlCol="0">
            <a:spAutoFit/>
          </a:bodyPr>
          <a:lstStyle/>
          <a:p>
            <a:pPr algn="ctr"/>
            <a:r>
              <a:rPr lang="ru-RU" dirty="0">
                <a:latin typeface="Bahnschrift SemiLight" panose="020B0502040204020203" pitchFamily="34" charset="0"/>
              </a:rPr>
              <a:t>Уплашени народ се кретао ка Вишеграду, надаjући се да ће ту прећи Дрину и склонити се у Србиjу. На вишеградскоj ћуприjи италиjанска стража jе преко ријеке пуштала само оне коjи су имали злато, стоку или неку другу вриједност. Остали су морали низводно до Милошевића и Старог Брода, гдје су скелом или чамцима покушавали избјећи патроле злогласне црне легиjе.</a:t>
            </a:r>
            <a:endParaRPr lang="en-US" dirty="0">
              <a:latin typeface="Bahnschrift SemiLight" panose="020B0502040204020203" pitchFamily="34" charset="0"/>
            </a:endParaRPr>
          </a:p>
        </p:txBody>
      </p:sp>
      <p:sp>
        <p:nvSpPr>
          <p:cNvPr id="5" name="TextBox 4">
            <a:extLst>
              <a:ext uri="{FF2B5EF4-FFF2-40B4-BE49-F238E27FC236}">
                <a16:creationId xmlns:a16="http://schemas.microsoft.com/office/drawing/2014/main" id="{57ACE2A9-291F-4283-962B-07A8DDD59F76}"/>
              </a:ext>
            </a:extLst>
          </p:cNvPr>
          <p:cNvSpPr txBox="1"/>
          <p:nvPr/>
        </p:nvSpPr>
        <p:spPr>
          <a:xfrm>
            <a:off x="5436210" y="5424846"/>
            <a:ext cx="6239436" cy="923330"/>
          </a:xfrm>
          <a:prstGeom prst="rect">
            <a:avLst/>
          </a:prstGeom>
          <a:noFill/>
        </p:spPr>
        <p:txBody>
          <a:bodyPr wrap="square" rtlCol="0">
            <a:spAutoFit/>
          </a:bodyPr>
          <a:lstStyle/>
          <a:p>
            <a:r>
              <a:rPr lang="ru-RU" dirty="0">
                <a:latin typeface="Bahnschrift SemiLight" panose="020B0502040204020203" pitchFamily="34" charset="0"/>
              </a:rPr>
              <a:t>И тако из дана у дан, од краjа марта до почетка маjа, непрегледне колоне Срба улазиле су у дрински кањон из кога се већина никад ниjе вратила.</a:t>
            </a:r>
            <a:endParaRPr lang="en-US" dirty="0">
              <a:latin typeface="Bahnschrift SemiLight" panose="020B0502040204020203" pitchFamily="34" charset="0"/>
            </a:endParaRPr>
          </a:p>
        </p:txBody>
      </p:sp>
      <p:pic>
        <p:nvPicPr>
          <p:cNvPr id="11" name="Picture 10">
            <a:extLst>
              <a:ext uri="{FF2B5EF4-FFF2-40B4-BE49-F238E27FC236}">
                <a16:creationId xmlns:a16="http://schemas.microsoft.com/office/drawing/2014/main" id="{57B5CF34-26DF-461D-B518-6B84C66C4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545" y="1402483"/>
            <a:ext cx="5346007" cy="3512539"/>
          </a:xfrm>
          <a:prstGeom prst="rect">
            <a:avLst/>
          </a:prstGeom>
        </p:spPr>
      </p:pic>
      <p:pic>
        <p:nvPicPr>
          <p:cNvPr id="13" name="Picture 12">
            <a:extLst>
              <a:ext uri="{FF2B5EF4-FFF2-40B4-BE49-F238E27FC236}">
                <a16:creationId xmlns:a16="http://schemas.microsoft.com/office/drawing/2014/main" id="{663C2B86-B281-4663-8B51-B3A7AAF94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277" y="-537484"/>
            <a:ext cx="3164776" cy="3164776"/>
          </a:xfrm>
          <a:prstGeom prst="rect">
            <a:avLst/>
          </a:prstGeom>
        </p:spPr>
      </p:pic>
    </p:spTree>
    <p:extLst>
      <p:ext uri="{BB962C8B-B14F-4D97-AF65-F5344CB8AC3E}">
        <p14:creationId xmlns:p14="http://schemas.microsoft.com/office/powerpoint/2010/main" val="12709864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EE8F7-58E8-4C68-909B-840FCDD8E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6236E70-DFA7-4CB4-B739-CE336C4962F3}"/>
              </a:ext>
            </a:extLst>
          </p:cNvPr>
          <p:cNvSpPr txBox="1"/>
          <p:nvPr/>
        </p:nvSpPr>
        <p:spPr>
          <a:xfrm>
            <a:off x="631063" y="2346397"/>
            <a:ext cx="6529589" cy="1754326"/>
          </a:xfrm>
          <a:prstGeom prst="rect">
            <a:avLst/>
          </a:prstGeom>
          <a:noFill/>
        </p:spPr>
        <p:txBody>
          <a:bodyPr wrap="square" rtlCol="0">
            <a:spAutoFit/>
          </a:bodyPr>
          <a:lstStyle/>
          <a:p>
            <a:r>
              <a:rPr lang="ru-RU" dirty="0">
                <a:latin typeface="Bahnschrift SemiLight" panose="020B0502040204020203" pitchFamily="34" charset="0"/>
              </a:rPr>
              <a:t>Хроничари су записали да jе jедног од тих тужних дана 1942. године, не желећи да допадну у руке усташа, са стијена у Дрину заjеднички скочило чак 320 девоjака, а наjвећи и наjмасовниjи </a:t>
            </a:r>
            <a:r>
              <a:rPr lang="ru-RU" dirty="0" smtClean="0">
                <a:latin typeface="Bahnschrift SemiLight" panose="020B0502040204020203" pitchFamily="34" charset="0"/>
              </a:rPr>
              <a:t>покољ </a:t>
            </a:r>
            <a:r>
              <a:rPr lang="ru-RU" dirty="0">
                <a:latin typeface="Bahnschrift SemiLight" panose="020B0502040204020203" pitchFamily="34" charset="0"/>
              </a:rPr>
              <a:t>над Србима усташе су у Старом Броду починиле на православни празник Младенце, 22. марта 1942. године.</a:t>
            </a:r>
          </a:p>
        </p:txBody>
      </p:sp>
      <p:sp>
        <p:nvSpPr>
          <p:cNvPr id="5" name="TextBox 4">
            <a:extLst>
              <a:ext uri="{FF2B5EF4-FFF2-40B4-BE49-F238E27FC236}">
                <a16:creationId xmlns:a16="http://schemas.microsoft.com/office/drawing/2014/main" id="{FC77784C-7D3B-460E-B83C-05206781802D}"/>
              </a:ext>
            </a:extLst>
          </p:cNvPr>
          <p:cNvSpPr txBox="1"/>
          <p:nvPr/>
        </p:nvSpPr>
        <p:spPr>
          <a:xfrm>
            <a:off x="631063" y="643944"/>
            <a:ext cx="6336406" cy="923330"/>
          </a:xfrm>
          <a:prstGeom prst="rect">
            <a:avLst/>
          </a:prstGeom>
          <a:noFill/>
        </p:spPr>
        <p:txBody>
          <a:bodyPr wrap="square" rtlCol="0">
            <a:spAutoFit/>
          </a:bodyPr>
          <a:lstStyle/>
          <a:p>
            <a:r>
              <a:rPr lang="ru-RU" dirty="0">
                <a:latin typeface="Bahnschrift SemiLight" panose="020B0502040204020203" pitchFamily="34" charset="0"/>
              </a:rPr>
              <a:t>Услиједили би незапамћени злочини, убиства, клања, мучења, силовања и бацања у Дрину. Многи су сами скакали у ријеку, неријетко и у групама.</a:t>
            </a:r>
          </a:p>
        </p:txBody>
      </p:sp>
      <p:sp>
        <p:nvSpPr>
          <p:cNvPr id="6" name="TextBox 5">
            <a:extLst>
              <a:ext uri="{FF2B5EF4-FFF2-40B4-BE49-F238E27FC236}">
                <a16:creationId xmlns:a16="http://schemas.microsoft.com/office/drawing/2014/main" id="{62384275-1E19-43D4-A8C5-C53D9C69FE4E}"/>
              </a:ext>
            </a:extLst>
          </p:cNvPr>
          <p:cNvSpPr txBox="1"/>
          <p:nvPr/>
        </p:nvSpPr>
        <p:spPr>
          <a:xfrm>
            <a:off x="587195" y="4879847"/>
            <a:ext cx="5487206" cy="923330"/>
          </a:xfrm>
          <a:prstGeom prst="rect">
            <a:avLst/>
          </a:prstGeom>
          <a:noFill/>
        </p:spPr>
        <p:txBody>
          <a:bodyPr wrap="square" rtlCol="0">
            <a:spAutoFit/>
          </a:bodyPr>
          <a:lstStyle/>
          <a:p>
            <a:r>
              <a:rPr lang="ru-RU" dirty="0">
                <a:latin typeface="Bahnschrift SemiLight" panose="020B0502040204020203" pitchFamily="34" charset="0"/>
              </a:rPr>
              <a:t>У том дринском гротлу, окруженом водом и стрмим каменитим литицама, звјерски jе убиjено и бачено у Дрину 6.000 невиних Срба.</a:t>
            </a:r>
          </a:p>
        </p:txBody>
      </p:sp>
      <p:pic>
        <p:nvPicPr>
          <p:cNvPr id="8" name="Picture 7">
            <a:extLst>
              <a:ext uri="{FF2B5EF4-FFF2-40B4-BE49-F238E27FC236}">
                <a16:creationId xmlns:a16="http://schemas.microsoft.com/office/drawing/2014/main" id="{FD247ED3-6AA5-4C7D-97CF-4D3E9626B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287" y="425606"/>
            <a:ext cx="6006787" cy="6006787"/>
          </a:xfrm>
          <a:prstGeom prst="rect">
            <a:avLst/>
          </a:prstGeom>
        </p:spPr>
      </p:pic>
      <p:pic>
        <p:nvPicPr>
          <p:cNvPr id="10" name="Picture 9">
            <a:extLst>
              <a:ext uri="{FF2B5EF4-FFF2-40B4-BE49-F238E27FC236}">
                <a16:creationId xmlns:a16="http://schemas.microsoft.com/office/drawing/2014/main" id="{F4DF9A89-CBA2-4116-A1D7-0FE7FA071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656" y="1441471"/>
            <a:ext cx="3348510" cy="1581787"/>
          </a:xfrm>
          <a:prstGeom prst="rect">
            <a:avLst/>
          </a:prstGeom>
        </p:spPr>
      </p:pic>
      <p:pic>
        <p:nvPicPr>
          <p:cNvPr id="12" name="Picture 11">
            <a:extLst>
              <a:ext uri="{FF2B5EF4-FFF2-40B4-BE49-F238E27FC236}">
                <a16:creationId xmlns:a16="http://schemas.microsoft.com/office/drawing/2014/main" id="{8DA5317E-22D7-4177-830D-711591E6F3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2327" y="3286354"/>
            <a:ext cx="2832876" cy="1593493"/>
          </a:xfrm>
          <a:prstGeom prst="rect">
            <a:avLst/>
          </a:prstGeom>
        </p:spPr>
      </p:pic>
    </p:spTree>
    <p:extLst>
      <p:ext uri="{BB962C8B-B14F-4D97-AF65-F5344CB8AC3E}">
        <p14:creationId xmlns:p14="http://schemas.microsoft.com/office/powerpoint/2010/main" val="38706762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83670-0D10-4EC4-8687-44C611902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361FA62-F5E6-4DAA-A4BC-85EA569C8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5759"/>
            <a:ext cx="5930153" cy="5930153"/>
          </a:xfrm>
          <a:prstGeom prst="rect">
            <a:avLst/>
          </a:prstGeom>
        </p:spPr>
      </p:pic>
      <p:sp>
        <p:nvSpPr>
          <p:cNvPr id="6" name="Rectangle 5">
            <a:extLst>
              <a:ext uri="{FF2B5EF4-FFF2-40B4-BE49-F238E27FC236}">
                <a16:creationId xmlns:a16="http://schemas.microsoft.com/office/drawing/2014/main" id="{C3024991-31BF-45EA-999B-24CE5799DA06}"/>
              </a:ext>
            </a:extLst>
          </p:cNvPr>
          <p:cNvSpPr/>
          <p:nvPr/>
        </p:nvSpPr>
        <p:spPr>
          <a:xfrm>
            <a:off x="2514378" y="22429"/>
            <a:ext cx="7163243"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sr-Cyrl-BA" sz="5400" dirty="0">
                <a:ln w="0"/>
                <a:solidFill>
                  <a:srgbClr val="523A0A"/>
                </a:solidFill>
              </a:rPr>
              <a:t>Изјаве свједока покоља</a:t>
            </a:r>
            <a:endParaRPr lang="en-US" sz="5400" b="0" cap="none" spc="0" dirty="0">
              <a:ln w="0"/>
              <a:solidFill>
                <a:srgbClr val="523A0A"/>
              </a:solidFill>
              <a:effectLst/>
            </a:endParaRPr>
          </a:p>
        </p:txBody>
      </p:sp>
      <p:pic>
        <p:nvPicPr>
          <p:cNvPr id="7" name="Picture 6">
            <a:extLst>
              <a:ext uri="{FF2B5EF4-FFF2-40B4-BE49-F238E27FC236}">
                <a16:creationId xmlns:a16="http://schemas.microsoft.com/office/drawing/2014/main" id="{BA8B5DDE-C753-4B73-AE31-7B8225187E76}"/>
              </a:ext>
            </a:extLst>
          </p:cNvPr>
          <p:cNvPicPr>
            <a:picLocks noChangeAspect="1"/>
          </p:cNvPicPr>
          <p:nvPr/>
        </p:nvPicPr>
        <p:blipFill>
          <a:blip r:embed="rId4"/>
          <a:stretch>
            <a:fillRect/>
          </a:stretch>
        </p:blipFill>
        <p:spPr>
          <a:xfrm>
            <a:off x="6261849" y="905418"/>
            <a:ext cx="5930153" cy="5930153"/>
          </a:xfrm>
          <a:prstGeom prst="rect">
            <a:avLst/>
          </a:prstGeom>
        </p:spPr>
      </p:pic>
      <p:sp>
        <p:nvSpPr>
          <p:cNvPr id="8" name="TextBox 7">
            <a:extLst>
              <a:ext uri="{FF2B5EF4-FFF2-40B4-BE49-F238E27FC236}">
                <a16:creationId xmlns:a16="http://schemas.microsoft.com/office/drawing/2014/main" id="{9AB3F90D-21EA-4B98-9A55-405952B9FC25}"/>
              </a:ext>
            </a:extLst>
          </p:cNvPr>
          <p:cNvSpPr txBox="1"/>
          <p:nvPr/>
        </p:nvSpPr>
        <p:spPr>
          <a:xfrm>
            <a:off x="793376" y="1891518"/>
            <a:ext cx="4208930" cy="523220"/>
          </a:xfrm>
          <a:prstGeom prst="rect">
            <a:avLst/>
          </a:prstGeom>
          <a:noFill/>
        </p:spPr>
        <p:txBody>
          <a:bodyPr wrap="square" rtlCol="0">
            <a:spAutoFit/>
          </a:bodyPr>
          <a:lstStyle/>
          <a:p>
            <a:pPr algn="ctr"/>
            <a:r>
              <a:rPr lang="ru-RU" sz="1400" dirty="0">
                <a:latin typeface="Bahnschrift SemiLight" panose="020B0502040204020203" pitchFamily="34" charset="0"/>
              </a:rPr>
              <a:t>Милош Башовић, рођен 1930, из Бранковића, Борике код Рогатице:</a:t>
            </a:r>
            <a:endParaRPr lang="en-US" sz="1400" dirty="0">
              <a:latin typeface="Bahnschrift SemiLight" panose="020B0502040204020203" pitchFamily="34" charset="0"/>
            </a:endParaRPr>
          </a:p>
        </p:txBody>
      </p:sp>
      <p:sp>
        <p:nvSpPr>
          <p:cNvPr id="9" name="TextBox 8">
            <a:extLst>
              <a:ext uri="{FF2B5EF4-FFF2-40B4-BE49-F238E27FC236}">
                <a16:creationId xmlns:a16="http://schemas.microsoft.com/office/drawing/2014/main" id="{0BF992ED-4C8E-4E0E-9256-28B446F8E242}"/>
              </a:ext>
            </a:extLst>
          </p:cNvPr>
          <p:cNvSpPr txBox="1"/>
          <p:nvPr/>
        </p:nvSpPr>
        <p:spPr>
          <a:xfrm>
            <a:off x="793376" y="2569458"/>
            <a:ext cx="4316506" cy="3231654"/>
          </a:xfrm>
          <a:prstGeom prst="rect">
            <a:avLst/>
          </a:prstGeom>
          <a:noFill/>
        </p:spPr>
        <p:txBody>
          <a:bodyPr wrap="square" rtlCol="0">
            <a:spAutoFit/>
          </a:bodyPr>
          <a:lstStyle/>
          <a:p>
            <a:r>
              <a:rPr lang="ru-RU" sz="1200" i="1" dirty="0"/>
              <a:t>… Из Вишеграда народ крене низ Дрину, према Старом Броду. Уз мене су била још три брата и сестра. На саонама смо вукли мало неких ствари. Узак пут, стадосмо сви код Пухалове њиве. Тако се зове. За нама нека војска трчи, али ми не знамо да су усташе. Народ поче бјежати, а они углас: ‘Не бојте се народе, ово је српска и црногорска војска…’. Кад су нас опколили, познадосмо многе муслимане комшије међу њима. Један усташа узе моју сестру од три године, баци је увис. У руци му пушка са бајонетом, дочека је и право баци у Дрину. Наста право клање народа. Мене је негдје између Милошевића и Старог Брода зајмио један пијани усташа, гађајући ме бајонетом. Утекнем му некако и шћућурим се међу поубијане. Криомице гледам како ми убише мајку и млађу браћу. Свега и свачега је било, Многе дјевојке, гледајући звјерства, не чекајући да им се приближе усташе масовно су скакале у Дрину. А Дрина пуна лешева, међу њима само видиш, заплове женске косе…</a:t>
            </a:r>
            <a:endParaRPr lang="en-US" sz="1200" i="1" dirty="0"/>
          </a:p>
        </p:txBody>
      </p:sp>
      <p:sp>
        <p:nvSpPr>
          <p:cNvPr id="10" name="TextBox 9">
            <a:extLst>
              <a:ext uri="{FF2B5EF4-FFF2-40B4-BE49-F238E27FC236}">
                <a16:creationId xmlns:a16="http://schemas.microsoft.com/office/drawing/2014/main" id="{421E4073-7943-419A-9CCC-3D7E54D3652D}"/>
              </a:ext>
            </a:extLst>
          </p:cNvPr>
          <p:cNvSpPr txBox="1"/>
          <p:nvPr/>
        </p:nvSpPr>
        <p:spPr>
          <a:xfrm>
            <a:off x="7344336" y="1891518"/>
            <a:ext cx="3765177" cy="523220"/>
          </a:xfrm>
          <a:prstGeom prst="rect">
            <a:avLst/>
          </a:prstGeom>
          <a:noFill/>
        </p:spPr>
        <p:txBody>
          <a:bodyPr wrap="square" rtlCol="0">
            <a:spAutoFit/>
          </a:bodyPr>
          <a:lstStyle/>
          <a:p>
            <a:pPr algn="ctr"/>
            <a:r>
              <a:rPr lang="ru-RU" sz="1400" dirty="0">
                <a:latin typeface="Bahnschrift SemiLight" panose="020B0502040204020203" pitchFamily="34" charset="0"/>
              </a:rPr>
              <a:t>Ристо Боровчанин, рођен 1932. у мјесту Жуљ, 2010. у Педиши код Сокоца:</a:t>
            </a:r>
            <a:endParaRPr lang="en-US" sz="1400" dirty="0">
              <a:latin typeface="Bahnschrift SemiLight" panose="020B0502040204020203" pitchFamily="34" charset="0"/>
            </a:endParaRPr>
          </a:p>
        </p:txBody>
      </p:sp>
      <p:sp>
        <p:nvSpPr>
          <p:cNvPr id="11" name="TextBox 10">
            <a:extLst>
              <a:ext uri="{FF2B5EF4-FFF2-40B4-BE49-F238E27FC236}">
                <a16:creationId xmlns:a16="http://schemas.microsoft.com/office/drawing/2014/main" id="{2BBD1883-0CF9-4250-9559-E5597609EDE0}"/>
              </a:ext>
            </a:extLst>
          </p:cNvPr>
          <p:cNvSpPr txBox="1"/>
          <p:nvPr/>
        </p:nvSpPr>
        <p:spPr>
          <a:xfrm>
            <a:off x="7037294" y="2547029"/>
            <a:ext cx="4379259" cy="3785652"/>
          </a:xfrm>
          <a:prstGeom prst="rect">
            <a:avLst/>
          </a:prstGeom>
          <a:noFill/>
        </p:spPr>
        <p:txBody>
          <a:bodyPr wrap="square" rtlCol="0">
            <a:spAutoFit/>
          </a:bodyPr>
          <a:lstStyle/>
          <a:p>
            <a:r>
              <a:rPr lang="ru-RU" sz="1200" i="1" dirty="0"/>
              <a:t>... Сјећам се, 3. маја 1942. године стричеви нам кажу да и ми морамо напустити село. Неки побјегоше на Романију у Дубоке долине, а ми опет за оним колонама према Дрини. Стриц Јован каза, идемо да се пребацимо у Србију. По мраку стигнемо у Милошевиће. Ујутро дојаха један четнички курир на коњу и онако јури кроз народ па виче: ‘Бјежте људи, ево усташа, поклаће и вас као јуче оне у Вишеграду…’ Народ се разлети, покушава да скупи стоку па да крене ка Старом Броду, а већ нас стиже усташка коњица. Што оста народа горе у страни и остаде, а што ухватише оно доље према Дрини почеше убијати. Пригоне нас, пригоне Дрини. Силују жене, кољу, одсјецају руке, ноге, ваде очи, бацају малу дјецу увис и дочекују на бајонете. Био је то један страшан ужас и пакао. Народ запомаже и јауче. Људи сами скачу у Дрину, младе цуре посебно. Ми се око мајки груписасмо, покушавајући се некако спасити. Одједном сам пао потрбушке међу гомилу побијених и унакажених. Главни покољ је био негдје између 16 и 17 часова по подне. А Дрина мутна, надошла, валовита, пуна лешева. Доносило лешеве и од Вишеграда. То је био невјероватан и страшан призор...</a:t>
            </a:r>
            <a:endParaRPr lang="en-US" sz="1200" i="1" dirty="0"/>
          </a:p>
        </p:txBody>
      </p:sp>
    </p:spTree>
    <p:extLst>
      <p:ext uri="{BB962C8B-B14F-4D97-AF65-F5344CB8AC3E}">
        <p14:creationId xmlns:p14="http://schemas.microsoft.com/office/powerpoint/2010/main" val="1463664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E1DC3-B2C8-40D4-9992-CA930814E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1F97410-AC76-4D28-A272-B4E883DD259A}"/>
              </a:ext>
            </a:extLst>
          </p:cNvPr>
          <p:cNvSpPr/>
          <p:nvPr/>
        </p:nvSpPr>
        <p:spPr>
          <a:xfrm>
            <a:off x="664769" y="185498"/>
            <a:ext cx="10862462" cy="1754326"/>
          </a:xfrm>
          <a:prstGeom prst="rect">
            <a:avLst/>
          </a:prstGeom>
          <a:noFill/>
        </p:spPr>
        <p:txBody>
          <a:bodyPr wrap="none" lIns="91440" tIns="45720" rIns="91440" bIns="45720">
            <a:spAutoFit/>
          </a:bodyPr>
          <a:lstStyle/>
          <a:p>
            <a:pPr algn="ctr"/>
            <a:r>
              <a:rPr lang="sr-Cyrl-BA" sz="5400" dirty="0">
                <a:ln w="0"/>
                <a:solidFill>
                  <a:srgbClr val="523A0A"/>
                </a:solidFill>
                <a:effectLst>
                  <a:reflection blurRad="6350" stA="53000" endA="300" endPos="35500" dir="5400000" sy="-90000" algn="bl" rotWithShape="0"/>
                </a:effectLst>
              </a:rPr>
              <a:t>План и реализација</a:t>
            </a:r>
            <a:r>
              <a:rPr lang="sr-Latn-BA" sz="5400" dirty="0">
                <a:ln w="0"/>
                <a:solidFill>
                  <a:srgbClr val="523A0A"/>
                </a:solidFill>
                <a:effectLst>
                  <a:reflection blurRad="6350" stA="53000" endA="300" endPos="35500" dir="5400000" sy="-90000" algn="bl" rotWithShape="0"/>
                </a:effectLst>
              </a:rPr>
              <a:t> </a:t>
            </a:r>
            <a:r>
              <a:rPr lang="sr-Cyrl-BA" sz="5400" dirty="0">
                <a:ln w="0"/>
                <a:solidFill>
                  <a:srgbClr val="523A0A"/>
                </a:solidFill>
                <a:effectLst>
                  <a:reflection blurRad="6350" stA="53000" endA="300" endPos="35500" dir="5400000" sy="-90000" algn="bl" rotWithShape="0"/>
                </a:effectLst>
              </a:rPr>
              <a:t>обиљежавања</a:t>
            </a:r>
          </a:p>
          <a:p>
            <a:pPr algn="ctr"/>
            <a:r>
              <a:rPr lang="sr-Cyrl-BA" sz="5400" dirty="0">
                <a:ln w="0"/>
                <a:solidFill>
                  <a:srgbClr val="523A0A"/>
                </a:solidFill>
                <a:effectLst>
                  <a:reflection blurRad="6350" stA="53000" endA="300" endPos="35500" dir="5400000" sy="-90000" algn="bl" rotWithShape="0"/>
                </a:effectLst>
              </a:rPr>
              <a:t>Дана сјећања у априлу 2023. године</a:t>
            </a:r>
            <a:endParaRPr lang="en-US" sz="5400" b="0" cap="none" spc="0" dirty="0">
              <a:ln w="0"/>
              <a:solidFill>
                <a:srgbClr val="523A0A"/>
              </a:soli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74FCD578-D975-4DC1-BF76-761EEF76C07C}"/>
              </a:ext>
            </a:extLst>
          </p:cNvPr>
          <p:cNvSpPr txBox="1"/>
          <p:nvPr/>
        </p:nvSpPr>
        <p:spPr>
          <a:xfrm>
            <a:off x="2756079" y="2598418"/>
            <a:ext cx="6349284" cy="1200329"/>
          </a:xfrm>
          <a:prstGeom prst="rect">
            <a:avLst/>
          </a:prstGeom>
          <a:noFill/>
        </p:spPr>
        <p:txBody>
          <a:bodyPr wrap="square" rtlCol="0">
            <a:spAutoFit/>
          </a:bodyPr>
          <a:lstStyle/>
          <a:p>
            <a:pPr algn="ctr"/>
            <a:r>
              <a:rPr lang="sr-Cyrl-BA" dirty="0">
                <a:latin typeface="Bahnschrift SemiLight" panose="020B0502040204020203" pitchFamily="34" charset="0"/>
              </a:rPr>
              <a:t>Дуги низ година, ученици наше школе заједно са професорима обиљежавају и његују културу сјећања кроз бројне литерарне радове, организоване приредбе, презентације, филмове и сл.</a:t>
            </a:r>
            <a:endParaRPr lang="en-US" dirty="0">
              <a:latin typeface="Bahnschrift SemiLight" panose="020B0502040204020203" pitchFamily="34" charset="0"/>
            </a:endParaRPr>
          </a:p>
        </p:txBody>
      </p:sp>
      <p:sp>
        <p:nvSpPr>
          <p:cNvPr id="6" name="TextBox 5">
            <a:extLst>
              <a:ext uri="{FF2B5EF4-FFF2-40B4-BE49-F238E27FC236}">
                <a16:creationId xmlns:a16="http://schemas.microsoft.com/office/drawing/2014/main" id="{219B46FA-4DAA-4E40-9E67-970E8A9DC87F}"/>
              </a:ext>
            </a:extLst>
          </p:cNvPr>
          <p:cNvSpPr txBox="1"/>
          <p:nvPr/>
        </p:nvSpPr>
        <p:spPr>
          <a:xfrm>
            <a:off x="2665926" y="4176032"/>
            <a:ext cx="6529589" cy="1754326"/>
          </a:xfrm>
          <a:prstGeom prst="rect">
            <a:avLst/>
          </a:prstGeom>
          <a:noFill/>
        </p:spPr>
        <p:txBody>
          <a:bodyPr wrap="square" rtlCol="0">
            <a:spAutoFit/>
          </a:bodyPr>
          <a:lstStyle/>
          <a:p>
            <a:pPr algn="ctr"/>
            <a:r>
              <a:rPr lang="sr-Cyrl-BA" dirty="0">
                <a:latin typeface="Bahnschrift SemiLight" panose="020B0502040204020203" pitchFamily="34" charset="0"/>
              </a:rPr>
              <a:t>Упркос томе што наша школа има мањи број ђака, успијевамо организовати </a:t>
            </a:r>
            <a:r>
              <a:rPr lang="sr-Cyrl-BA" dirty="0" smtClean="0">
                <a:latin typeface="Bahnschrift SemiLight" panose="020B0502040204020203" pitchFamily="34" charset="0"/>
              </a:rPr>
              <a:t>Дане </a:t>
            </a:r>
            <a:r>
              <a:rPr lang="sr-Cyrl-BA" dirty="0">
                <a:latin typeface="Bahnschrift SemiLight" panose="020B0502040204020203" pitchFamily="34" charset="0"/>
              </a:rPr>
              <a:t>сјећања кроз различите облике умјетности. Ове године смо припремили неколико цртежа и слика. Поред овога планирамо гледање два филма који се тичу ових тема: Последњи воз и Дара из Јасеновца.</a:t>
            </a:r>
            <a:endParaRPr lang="en-US" dirty="0">
              <a:latin typeface="Bahnschrift SemiLight" panose="020B0502040204020203" pitchFamily="34" charset="0"/>
            </a:endParaRPr>
          </a:p>
        </p:txBody>
      </p:sp>
      <p:pic>
        <p:nvPicPr>
          <p:cNvPr id="8" name="Picture 7">
            <a:extLst>
              <a:ext uri="{FF2B5EF4-FFF2-40B4-BE49-F238E27FC236}">
                <a16:creationId xmlns:a16="http://schemas.microsoft.com/office/drawing/2014/main" id="{0FD75860-3284-4EE7-A8FE-C211A194E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100" y="1297389"/>
            <a:ext cx="5560611" cy="5560611"/>
          </a:xfrm>
          <a:prstGeom prst="rect">
            <a:avLst/>
          </a:prstGeom>
        </p:spPr>
      </p:pic>
      <p:pic>
        <p:nvPicPr>
          <p:cNvPr id="9" name="Picture 8">
            <a:extLst>
              <a:ext uri="{FF2B5EF4-FFF2-40B4-BE49-F238E27FC236}">
                <a16:creationId xmlns:a16="http://schemas.microsoft.com/office/drawing/2014/main" id="{BBD8FCEC-170B-4ED6-94D0-298248152BF4}"/>
              </a:ext>
            </a:extLst>
          </p:cNvPr>
          <p:cNvPicPr>
            <a:picLocks noChangeAspect="1"/>
          </p:cNvPicPr>
          <p:nvPr/>
        </p:nvPicPr>
        <p:blipFill>
          <a:blip r:embed="rId4"/>
          <a:stretch>
            <a:fillRect/>
          </a:stretch>
        </p:blipFill>
        <p:spPr>
          <a:xfrm>
            <a:off x="8175285" y="1297389"/>
            <a:ext cx="5560034" cy="5560034"/>
          </a:xfrm>
          <a:prstGeom prst="rect">
            <a:avLst/>
          </a:prstGeom>
        </p:spPr>
      </p:pic>
    </p:spTree>
    <p:extLst>
      <p:ext uri="{BB962C8B-B14F-4D97-AF65-F5344CB8AC3E}">
        <p14:creationId xmlns:p14="http://schemas.microsoft.com/office/powerpoint/2010/main" val="3597897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0594A-B2AF-46D7-97A8-E16E6EE05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55DF3FA-8A83-45C9-9D09-3C952512C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022" y="257578"/>
            <a:ext cx="4799527" cy="3599645"/>
          </a:xfrm>
          <a:prstGeom prst="rect">
            <a:avLst/>
          </a:prstGeom>
        </p:spPr>
      </p:pic>
      <p:pic>
        <p:nvPicPr>
          <p:cNvPr id="7" name="Picture 6">
            <a:extLst>
              <a:ext uri="{FF2B5EF4-FFF2-40B4-BE49-F238E27FC236}">
                <a16:creationId xmlns:a16="http://schemas.microsoft.com/office/drawing/2014/main" id="{D783E6B5-7EF4-493A-97AE-D90388635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310" y="257578"/>
            <a:ext cx="4592928" cy="6123904"/>
          </a:xfrm>
          <a:prstGeom prst="rect">
            <a:avLst/>
          </a:prstGeom>
        </p:spPr>
      </p:pic>
      <p:pic>
        <p:nvPicPr>
          <p:cNvPr id="9" name="Picture 8">
            <a:extLst>
              <a:ext uri="{FF2B5EF4-FFF2-40B4-BE49-F238E27FC236}">
                <a16:creationId xmlns:a16="http://schemas.microsoft.com/office/drawing/2014/main" id="{D4E5BE2C-2E8E-4CB4-B18A-EB8EFFCC3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7085" y="2975021"/>
            <a:ext cx="4956486" cy="4956486"/>
          </a:xfrm>
          <a:prstGeom prst="rect">
            <a:avLst/>
          </a:prstGeom>
        </p:spPr>
      </p:pic>
    </p:spTree>
    <p:extLst>
      <p:ext uri="{BB962C8B-B14F-4D97-AF65-F5344CB8AC3E}">
        <p14:creationId xmlns:p14="http://schemas.microsoft.com/office/powerpoint/2010/main" val="144421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AF722-CBF1-41C1-B7A4-429FBFC02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E58FC0-7479-4DA1-940B-BA4397A3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7375" y="996503"/>
            <a:ext cx="6486659" cy="4864994"/>
          </a:xfrm>
          <a:prstGeom prst="rect">
            <a:avLst/>
          </a:prstGeom>
        </p:spPr>
      </p:pic>
      <p:pic>
        <p:nvPicPr>
          <p:cNvPr id="7" name="Picture 6">
            <a:extLst>
              <a:ext uri="{FF2B5EF4-FFF2-40B4-BE49-F238E27FC236}">
                <a16:creationId xmlns:a16="http://schemas.microsoft.com/office/drawing/2014/main" id="{C3802510-D9D4-4D51-99C1-95819248F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795" y="190444"/>
            <a:ext cx="4584748" cy="6481886"/>
          </a:xfrm>
          <a:prstGeom prst="rect">
            <a:avLst/>
          </a:prstGeom>
        </p:spPr>
      </p:pic>
    </p:spTree>
    <p:extLst>
      <p:ext uri="{BB962C8B-B14F-4D97-AF65-F5344CB8AC3E}">
        <p14:creationId xmlns:p14="http://schemas.microsoft.com/office/powerpoint/2010/main" val="1109695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1046</Words>
  <Application>Microsoft Office PowerPoint</Application>
  <PresentationFormat>Widescreen</PresentationFormat>
  <Paragraphs>36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Bahnschrift SemiLight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Milosevic</dc:creator>
  <cp:lastModifiedBy>68. Smiljana Antonic</cp:lastModifiedBy>
  <cp:revision>7</cp:revision>
  <dcterms:created xsi:type="dcterms:W3CDTF">2023-03-27T14:36:27Z</dcterms:created>
  <dcterms:modified xsi:type="dcterms:W3CDTF">2023-11-07T08:31:59Z</dcterms:modified>
</cp:coreProperties>
</file>