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4898" y="2404534"/>
            <a:ext cx="9266663" cy="1646302"/>
          </a:xfrm>
        </p:spPr>
        <p:txBody>
          <a:bodyPr/>
          <a:lstStyle/>
          <a:p>
            <a:r>
              <a:rPr lang="sr-Cyrl-RS" sz="4000" b="1" dirty="0" smtClean="0">
                <a:solidFill>
                  <a:srgbClr val="C00000"/>
                </a:solidFill>
              </a:rPr>
              <a:t>ПСАЛМИ – МОЛИТВЕ И ПЈЕСМЕ БОГУ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541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825" y="2121401"/>
            <a:ext cx="8596668" cy="3142931"/>
          </a:xfrm>
        </p:spPr>
        <p:txBody>
          <a:bodyPr>
            <a:normAutofit/>
          </a:bodyPr>
          <a:lstStyle/>
          <a:p>
            <a:r>
              <a:rPr lang="sr-Cyrl-RS" sz="2000" dirty="0" smtClean="0">
                <a:solidFill>
                  <a:schemeClr val="accent2">
                    <a:lumMod val="50000"/>
                  </a:schemeClr>
                </a:solidFill>
              </a:rPr>
              <a:t>Псалми су молитве у стиховима</a:t>
            </a:r>
            <a:r>
              <a:rPr lang="sr-Cyrl-RS" sz="20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sr-Cyrl-RS" sz="2000" dirty="0" smtClean="0">
                <a:solidFill>
                  <a:schemeClr val="accent2">
                    <a:lumMod val="50000"/>
                  </a:schemeClr>
                </a:solidFill>
              </a:rPr>
              <a:t>Побожне пјесме у славу </a:t>
            </a:r>
            <a:r>
              <a:rPr lang="sr-Cyrl-RS" sz="2000" dirty="0" smtClean="0">
                <a:solidFill>
                  <a:schemeClr val="accent2">
                    <a:lumMod val="50000"/>
                  </a:schemeClr>
                </a:solidFill>
              </a:rPr>
              <a:t>Божју.</a:t>
            </a:r>
            <a:endParaRPr lang="sr-Cyrl-RS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sr-Cyrl-RS" sz="2000" dirty="0" smtClean="0">
                <a:solidFill>
                  <a:schemeClr val="accent2">
                    <a:lumMod val="50000"/>
                  </a:schemeClr>
                </a:solidFill>
              </a:rPr>
              <a:t>У псалмима се Бог, са много љубави, слави и велича.</a:t>
            </a:r>
          </a:p>
          <a:p>
            <a:r>
              <a:rPr lang="sr-Cyrl-RS" sz="2000" dirty="0" smtClean="0">
                <a:solidFill>
                  <a:schemeClr val="accent2">
                    <a:lumMod val="50000"/>
                  </a:schemeClr>
                </a:solidFill>
              </a:rPr>
              <a:t>У </a:t>
            </a:r>
            <a:r>
              <a:rPr lang="sr-Cyrl-RS" sz="2000" dirty="0" smtClean="0">
                <a:solidFill>
                  <a:schemeClr val="accent2">
                    <a:lumMod val="50000"/>
                  </a:schemeClr>
                </a:solidFill>
              </a:rPr>
              <a:t>њима се Богу исказује кајање за гријехе, али се и предсказује Христов долазак и </a:t>
            </a:r>
            <a:r>
              <a:rPr lang="sr-Cyrl-RS" sz="2000" dirty="0" smtClean="0">
                <a:solidFill>
                  <a:schemeClr val="accent2">
                    <a:lumMod val="50000"/>
                  </a:schemeClr>
                </a:solidFill>
              </a:rPr>
              <a:t>страдањ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e</a:t>
            </a:r>
            <a:r>
              <a:rPr lang="sr-Cyrl-RS" sz="20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sr-Cyrl-RS" sz="2000" dirty="0" smtClean="0">
                <a:solidFill>
                  <a:schemeClr val="accent2">
                    <a:lumMod val="50000"/>
                  </a:schemeClr>
                </a:solidFill>
              </a:rPr>
              <a:t>која ће Он претрпјети за нас.</a:t>
            </a:r>
          </a:p>
          <a:p>
            <a:r>
              <a:rPr lang="sr-Cyrl-RS" sz="2000" dirty="0" smtClean="0">
                <a:solidFill>
                  <a:schemeClr val="accent2">
                    <a:lumMod val="50000"/>
                  </a:schemeClr>
                </a:solidFill>
              </a:rPr>
              <a:t>Ријеч „псалам“ долази од грчке ријечи „псалмос“ – „ударање о жице, струне“.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9644" y="1966121"/>
            <a:ext cx="2490556" cy="36129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566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130" y="609601"/>
            <a:ext cx="7894285" cy="5869258"/>
          </a:xfrm>
        </p:spPr>
        <p:txBody>
          <a:bodyPr>
            <a:normAutofit lnSpcReduction="10000"/>
          </a:bodyPr>
          <a:lstStyle/>
          <a:p>
            <a:r>
              <a:rPr lang="sr-Cyrl-RS" dirty="0" smtClean="0">
                <a:solidFill>
                  <a:schemeClr val="accent2">
                    <a:lumMod val="50000"/>
                  </a:schemeClr>
                </a:solidFill>
              </a:rPr>
              <a:t>Псалми Давидови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–</a:t>
            </a:r>
            <a:r>
              <a:rPr lang="sr-Cyrl-RS" dirty="0" smtClean="0">
                <a:solidFill>
                  <a:schemeClr val="accent2">
                    <a:lumMod val="50000"/>
                  </a:schemeClr>
                </a:solidFill>
              </a:rPr>
              <a:t>ПСАЛТИР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-</a:t>
            </a:r>
            <a:r>
              <a:rPr lang="sr-Cyrl-R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r-Cyrl-RS" dirty="0" smtClean="0">
                <a:solidFill>
                  <a:schemeClr val="accent2">
                    <a:lumMod val="50000"/>
                  </a:schemeClr>
                </a:solidFill>
              </a:rPr>
              <a:t>су </a:t>
            </a:r>
            <a:r>
              <a:rPr lang="sr-Cyrl-RS" dirty="0" smtClean="0">
                <a:solidFill>
                  <a:schemeClr val="accent2">
                    <a:lumMod val="50000"/>
                  </a:schemeClr>
                </a:solidFill>
              </a:rPr>
              <a:t>деветнаеста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r-Cyrl-RS" dirty="0" smtClean="0">
                <a:solidFill>
                  <a:schemeClr val="accent2">
                    <a:lumMod val="50000"/>
                  </a:schemeClr>
                </a:solidFill>
              </a:rPr>
              <a:t>књига Светог писма Старог завјета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sr-Cyrl-R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sr-Cyrl-RS" dirty="0" smtClean="0">
                <a:solidFill>
                  <a:schemeClr val="accent2">
                    <a:lumMod val="50000"/>
                  </a:schemeClr>
                </a:solidFill>
              </a:rPr>
              <a:t>Псалама укупно </a:t>
            </a:r>
            <a:r>
              <a:rPr lang="sr-Cyrl-RS" dirty="0" smtClean="0">
                <a:solidFill>
                  <a:schemeClr val="accent2">
                    <a:lumMod val="50000"/>
                  </a:schemeClr>
                </a:solidFill>
              </a:rPr>
              <a:t>има 150.</a:t>
            </a:r>
          </a:p>
          <a:p>
            <a:r>
              <a:rPr lang="sr-Cyrl-RS" dirty="0" smtClean="0">
                <a:solidFill>
                  <a:schemeClr val="accent2">
                    <a:lumMod val="50000"/>
                  </a:schemeClr>
                </a:solidFill>
              </a:rPr>
              <a:t>Псалтир је ушао у  употребу као богослужбена књига у вријеме Светих апостола. Без </a:t>
            </a:r>
            <a:r>
              <a:rPr lang="sr-Cyrl-RS" dirty="0" smtClean="0">
                <a:solidFill>
                  <a:schemeClr val="accent2">
                    <a:lumMod val="50000"/>
                  </a:schemeClr>
                </a:solidFill>
              </a:rPr>
              <a:t>Псалтира се </a:t>
            </a:r>
            <a:r>
              <a:rPr lang="sr-Cyrl-RS" dirty="0" smtClean="0">
                <a:solidFill>
                  <a:schemeClr val="accent2">
                    <a:lumMod val="50000"/>
                  </a:schemeClr>
                </a:solidFill>
              </a:rPr>
              <a:t>не врши ни једно богослужење у Православној Цркви.</a:t>
            </a:r>
          </a:p>
          <a:p>
            <a:r>
              <a:rPr lang="sr-Cyrl-RS" dirty="0" smtClean="0">
                <a:solidFill>
                  <a:schemeClr val="accent2">
                    <a:lumMod val="50000"/>
                  </a:schemeClr>
                </a:solidFill>
              </a:rPr>
              <a:t>Цар Давид је написао 73 псалма.</a:t>
            </a:r>
          </a:p>
          <a:p>
            <a:r>
              <a:rPr lang="sr-Cyrl-RS" dirty="0" smtClean="0">
                <a:solidFill>
                  <a:schemeClr val="accent2">
                    <a:lumMod val="50000"/>
                  </a:schemeClr>
                </a:solidFill>
              </a:rPr>
              <a:t>Још као дјечак, док је чувао овце, смишљао је и пјевао псалме. Пастирски посао, пореди са </a:t>
            </a:r>
            <a:r>
              <a:rPr lang="sr-Cyrl-RS" dirty="0" smtClean="0">
                <a:solidFill>
                  <a:schemeClr val="accent2">
                    <a:lumMod val="50000"/>
                  </a:schemeClr>
                </a:solidFill>
              </a:rPr>
              <a:t>Божјом </a:t>
            </a:r>
            <a:r>
              <a:rPr lang="sr-Cyrl-RS" dirty="0" smtClean="0">
                <a:solidFill>
                  <a:schemeClr val="accent2">
                    <a:lumMod val="50000"/>
                  </a:schemeClr>
                </a:solidFill>
              </a:rPr>
              <a:t>бригом за њега, а и за све људе: „Господ је пастир мој, ништа ми неће  недостајати, на зеленој паши пасе ме, води ме на тиху воду...“  (Псалам 23)</a:t>
            </a:r>
            <a:endParaRPr lang="sr-Cyrl-RS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sr-Cyrl-RS" dirty="0" smtClean="0">
                <a:solidFill>
                  <a:schemeClr val="accent2">
                    <a:lumMod val="50000"/>
                  </a:schemeClr>
                </a:solidFill>
              </a:rPr>
              <a:t>Књига Псалама пуна је пророштава који указују на Исуса Христа, као Месију и „сина Давидовог“ – МЕСИЈАНСКИ ПСАЛМИ. (Псалма 23)</a:t>
            </a:r>
          </a:p>
          <a:p>
            <a:r>
              <a:rPr lang="sr-Cyrl-RS" dirty="0" smtClean="0">
                <a:solidFill>
                  <a:schemeClr val="accent2">
                    <a:lumMod val="50000"/>
                  </a:schemeClr>
                </a:solidFill>
              </a:rPr>
              <a:t>„...прободоше руке моје и ноге моје. Дијеле хаљине моје међу собом, и за доламу моју бацају жријеб.“ (Псалама 22)</a:t>
            </a:r>
          </a:p>
          <a:p>
            <a:r>
              <a:rPr lang="sr-Cyrl-RS" dirty="0" smtClean="0">
                <a:solidFill>
                  <a:schemeClr val="accent2">
                    <a:lumMod val="50000"/>
                  </a:schemeClr>
                </a:solidFill>
              </a:rPr>
              <a:t>„процвјетаће у дане његове праведник; клањаће му се сви цареви, сви народи биће му покорни; он ће избавити душе убогих од превара и насиља, благословиће се у њему сва племена на земљи  и сви народи ће га звати блаженим.“ (Псалам 72)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5581" y="1787346"/>
            <a:ext cx="2549817" cy="37179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9887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3053" y="609600"/>
            <a:ext cx="3248974" cy="227856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711" y="1480779"/>
            <a:ext cx="6344355" cy="3953370"/>
          </a:xfrm>
        </p:spPr>
        <p:txBody>
          <a:bodyPr>
            <a:normAutofit/>
          </a:bodyPr>
          <a:lstStyle/>
          <a:p>
            <a:r>
              <a:rPr lang="sr-Cyrl-RS" sz="2000" b="1" dirty="0" smtClean="0">
                <a:solidFill>
                  <a:schemeClr val="accent2">
                    <a:lumMod val="50000"/>
                  </a:schemeClr>
                </a:solidFill>
              </a:rPr>
              <a:t>„Псалми Давидови“ читају се и пјевају на богослужењима. У цјелини се читају или пјевају 103. псалам и 140. на вечерњем богослужењу, а на јутрењу читају се псалми: 3, 37, 62, 87, 102, 142. (Шестопсалмије) и 50.</a:t>
            </a:r>
          </a:p>
          <a:p>
            <a:endParaRPr lang="sr-Cyrl-RS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sr-Cyrl-RS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sr-Cyrl-RS" sz="2000" b="1" dirty="0" smtClean="0">
                <a:solidFill>
                  <a:schemeClr val="accent2">
                    <a:lumMod val="50000"/>
                  </a:schemeClr>
                </a:solidFill>
              </a:rPr>
              <a:t>„Све су књиге на корист (човјеку) и на тугу ђаволу, али ниједна није као Псалтир.“                (Свети Јован Златоусти) </a:t>
            </a:r>
            <a:endParaRPr lang="en-US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1689" y="3354315"/>
            <a:ext cx="3534937" cy="310003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52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dirty="0" smtClean="0">
                <a:solidFill>
                  <a:srgbClr val="C00000"/>
                </a:solidFill>
              </a:rPr>
              <a:t>ЗАНИМЉИВОСТИ: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104" y="1241512"/>
            <a:ext cx="8596668" cy="3199859"/>
          </a:xfrm>
        </p:spPr>
        <p:txBody>
          <a:bodyPr>
            <a:normAutofit/>
          </a:bodyPr>
          <a:lstStyle/>
          <a:p>
            <a:r>
              <a:rPr lang="sr-Cyrl-RS" sz="2000" dirty="0" smtClean="0">
                <a:solidFill>
                  <a:srgbClr val="C00000"/>
                </a:solidFill>
              </a:rPr>
              <a:t>Већина псалама има наслов. Наслов немају 34 псалма.</a:t>
            </a:r>
          </a:p>
          <a:p>
            <a:r>
              <a:rPr lang="sr-Cyrl-RS" sz="2000" dirty="0" smtClean="0">
                <a:solidFill>
                  <a:srgbClr val="C00000"/>
                </a:solidFill>
              </a:rPr>
              <a:t>Псалтир </a:t>
            </a:r>
            <a:r>
              <a:rPr lang="sr-Cyrl-RS" sz="2000" dirty="0" smtClean="0">
                <a:solidFill>
                  <a:srgbClr val="C00000"/>
                </a:solidFill>
              </a:rPr>
              <a:t>је најдужа и највише </a:t>
            </a:r>
            <a:r>
              <a:rPr lang="sr-Cyrl-RS" sz="2000" dirty="0" smtClean="0">
                <a:solidFill>
                  <a:srgbClr val="C00000"/>
                </a:solidFill>
              </a:rPr>
              <a:t>коришћена </a:t>
            </a:r>
            <a:r>
              <a:rPr lang="sr-Cyrl-RS" sz="2000" dirty="0" smtClean="0">
                <a:solidFill>
                  <a:srgbClr val="C00000"/>
                </a:solidFill>
              </a:rPr>
              <a:t>књига на богослужењима од свих књига Библије.</a:t>
            </a:r>
          </a:p>
          <a:p>
            <a:r>
              <a:rPr lang="sr-Cyrl-RS" sz="2000" dirty="0" smtClean="0">
                <a:solidFill>
                  <a:srgbClr val="C00000"/>
                </a:solidFill>
              </a:rPr>
              <a:t>Псалтир се, у православним манастирима, прочита цио у току сваке седмице.</a:t>
            </a:r>
          </a:p>
          <a:p>
            <a:r>
              <a:rPr lang="sr-Cyrl-RS" sz="2000" dirty="0" smtClean="0">
                <a:solidFill>
                  <a:srgbClr val="C00000"/>
                </a:solidFill>
              </a:rPr>
              <a:t>Први превод Псалтира, са грчког на </a:t>
            </a:r>
            <a:r>
              <a:rPr lang="sr-Cyrl-RS" sz="2000" dirty="0" smtClean="0">
                <a:solidFill>
                  <a:srgbClr val="C00000"/>
                </a:solidFill>
              </a:rPr>
              <a:t>старословенски </a:t>
            </a:r>
            <a:r>
              <a:rPr lang="sr-Cyrl-RS" sz="2000" dirty="0" smtClean="0">
                <a:solidFill>
                  <a:srgbClr val="C00000"/>
                </a:solidFill>
              </a:rPr>
              <a:t>језик, извршили су Света браћа Ћирило и Методије.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7460" y="858837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9406" y="4515556"/>
            <a:ext cx="2949749" cy="20771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00835" y="3860270"/>
            <a:ext cx="1809750" cy="2524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2372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1065937"/>
          </a:xfrm>
        </p:spPr>
        <p:txBody>
          <a:bodyPr>
            <a:normAutofit/>
          </a:bodyPr>
          <a:lstStyle/>
          <a:p>
            <a:r>
              <a:rPr lang="sr-Cyrl-RS" sz="2000" b="1" dirty="0" smtClean="0"/>
              <a:t>Одговори на питања на страни 56!</a:t>
            </a:r>
          </a:p>
          <a:p>
            <a:r>
              <a:rPr lang="sr-Cyrl-RS" sz="2000" b="1" dirty="0" smtClean="0"/>
              <a:t>У свеске напиши </a:t>
            </a:r>
            <a:r>
              <a:rPr lang="sr-Cyrl-RS" sz="2000" b="1" dirty="0" smtClean="0"/>
              <a:t>најважније информације </a:t>
            </a:r>
            <a:r>
              <a:rPr lang="sr-Cyrl-RS" sz="2000" b="1" dirty="0" smtClean="0"/>
              <a:t>у облику теза!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389041896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152</TotalTime>
  <Words>436</Words>
  <Application>Microsoft Office PowerPoint</Application>
  <PresentationFormat>Custom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Facet</vt:lpstr>
      <vt:lpstr>ПСАЛМИ – МОЛИТВЕ И ПЈЕСМЕ БОГУ</vt:lpstr>
      <vt:lpstr>Slide 2</vt:lpstr>
      <vt:lpstr> </vt:lpstr>
      <vt:lpstr>Slide 4</vt:lpstr>
      <vt:lpstr>ЗАНИМЉИВОСТИ: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ПСАЛМИ – МОЛИТВЕ И ПЈЕСМЕ БОГУ</dc:title>
  <dc:creator>Korisnik</dc:creator>
  <cp:lastModifiedBy>Slavoljub Lukic</cp:lastModifiedBy>
  <cp:revision>16</cp:revision>
  <dcterms:created xsi:type="dcterms:W3CDTF">2020-03-22T08:07:17Z</dcterms:created>
  <dcterms:modified xsi:type="dcterms:W3CDTF">2020-04-13T08:45:45Z</dcterms:modified>
</cp:coreProperties>
</file>