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8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4514-1F37-4F04-B421-633969E1A89B}" type="datetimeFigureOut">
              <a:rPr lang="en-US" smtClean="0"/>
              <a:pPr/>
              <a:t>02-Apr-20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75D6-6357-43FA-BD18-8F8B14924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598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4514-1F37-4F04-B421-633969E1A89B}" type="datetimeFigureOut">
              <a:rPr lang="en-US" smtClean="0"/>
              <a:pPr/>
              <a:t>02-Apr-20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75D6-6357-43FA-BD18-8F8B14924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893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4514-1F37-4F04-B421-633969E1A89B}" type="datetimeFigureOut">
              <a:rPr lang="en-US" smtClean="0"/>
              <a:pPr/>
              <a:t>02-Apr-20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75D6-6357-43FA-BD18-8F8B14924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264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4514-1F37-4F04-B421-633969E1A89B}" type="datetimeFigureOut">
              <a:rPr lang="en-US" smtClean="0"/>
              <a:pPr/>
              <a:t>02-Apr-20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75D6-6357-43FA-BD18-8F8B14924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5883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4514-1F37-4F04-B421-633969E1A89B}" type="datetimeFigureOut">
              <a:rPr lang="en-US" smtClean="0"/>
              <a:pPr/>
              <a:t>02-Apr-20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75D6-6357-43FA-BD18-8F8B14924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8435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4514-1F37-4F04-B421-633969E1A89B}" type="datetimeFigureOut">
              <a:rPr lang="en-US" smtClean="0"/>
              <a:pPr/>
              <a:t>02-Apr-20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75D6-6357-43FA-BD18-8F8B14924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089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4514-1F37-4F04-B421-633969E1A89B}" type="datetimeFigureOut">
              <a:rPr lang="en-US" smtClean="0"/>
              <a:pPr/>
              <a:t>02-Apr-20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75D6-6357-43FA-BD18-8F8B14924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1642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4514-1F37-4F04-B421-633969E1A89B}" type="datetimeFigureOut">
              <a:rPr lang="en-US" smtClean="0"/>
              <a:pPr/>
              <a:t>02-Apr-20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75D6-6357-43FA-BD18-8F8B14924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515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4514-1F37-4F04-B421-633969E1A89B}" type="datetimeFigureOut">
              <a:rPr lang="en-US" smtClean="0"/>
              <a:pPr/>
              <a:t>02-Apr-20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75D6-6357-43FA-BD18-8F8B14924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176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4514-1F37-4F04-B421-633969E1A89B}" type="datetimeFigureOut">
              <a:rPr lang="en-US" smtClean="0"/>
              <a:pPr/>
              <a:t>02-Apr-20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75D6-6357-43FA-BD18-8F8B14924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215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4514-1F37-4F04-B421-633969E1A89B}" type="datetimeFigureOut">
              <a:rPr lang="en-US" smtClean="0"/>
              <a:pPr/>
              <a:t>02-Apr-20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75D6-6357-43FA-BD18-8F8B14924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120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4514-1F37-4F04-B421-633969E1A89B}" type="datetimeFigureOut">
              <a:rPr lang="en-US" smtClean="0"/>
              <a:pPr/>
              <a:t>02-Apr-20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75D6-6357-43FA-BD18-8F8B14924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5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4514-1F37-4F04-B421-633969E1A89B}" type="datetimeFigureOut">
              <a:rPr lang="en-US" smtClean="0"/>
              <a:pPr/>
              <a:t>02-Apr-20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75D6-6357-43FA-BD18-8F8B14924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300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4514-1F37-4F04-B421-633969E1A89B}" type="datetimeFigureOut">
              <a:rPr lang="en-US" smtClean="0"/>
              <a:pPr/>
              <a:t>02-Apr-20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75D6-6357-43FA-BD18-8F8B14924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087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4514-1F37-4F04-B421-633969E1A89B}" type="datetimeFigureOut">
              <a:rPr lang="en-US" smtClean="0"/>
              <a:pPr/>
              <a:t>02-Apr-20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75D6-6357-43FA-BD18-8F8B14924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89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4514-1F37-4F04-B421-633969E1A89B}" type="datetimeFigureOut">
              <a:rPr lang="en-US" smtClean="0"/>
              <a:pPr/>
              <a:t>02-Apr-20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75D6-6357-43FA-BD18-8F8B14924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525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4514-1F37-4F04-B421-633969E1A89B}" type="datetimeFigureOut">
              <a:rPr lang="en-US" smtClean="0"/>
              <a:pPr/>
              <a:t>02-Apr-20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75D6-6357-43FA-BD18-8F8B14924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731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F3F4514-1F37-4F04-B421-633969E1A89B}" type="datetimeFigureOut">
              <a:rPr lang="en-US" smtClean="0"/>
              <a:pPr/>
              <a:t>02-Apr-20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E75D6-6357-43FA-BD18-8F8B14924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1329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379" y="2056667"/>
            <a:ext cx="9113838" cy="2533650"/>
          </a:xfrm>
        </p:spPr>
        <p:txBody>
          <a:bodyPr/>
          <a:lstStyle/>
          <a:p>
            <a:pPr marL="857250" indent="-857250" algn="ctr">
              <a:buFont typeface="Wingdings" panose="05000000000000000000" pitchFamily="2" charset="2"/>
              <a:buChar char="Ø"/>
            </a:pPr>
            <a:r>
              <a:rPr lang="sr-Cyrl-BA" sz="6600" b="1" dirty="0" smtClean="0"/>
              <a:t>Бројевни изрази  </a:t>
            </a:r>
            <a:r>
              <a:rPr lang="sr-Cyrl-BA" sz="5400" dirty="0" smtClean="0"/>
              <a:t>вјежбање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69646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041" y="667250"/>
            <a:ext cx="8946541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3600" b="1" dirty="0" smtClean="0"/>
              <a:t>Задаћа:</a:t>
            </a:r>
          </a:p>
          <a:p>
            <a:pPr marL="0" indent="0">
              <a:buNone/>
            </a:pPr>
            <a:endParaRPr lang="sr-Cyrl-BA" sz="3600" dirty="0"/>
          </a:p>
          <a:p>
            <a:pPr marL="0" indent="0">
              <a:buNone/>
            </a:pPr>
            <a:r>
              <a:rPr lang="sr-Cyrl-BA" sz="3600" b="1" dirty="0" smtClean="0"/>
              <a:t>Збирка задатака, страна  </a:t>
            </a:r>
            <a:r>
              <a:rPr lang="sr-Cyrl-BA" sz="3600" b="1" dirty="0" smtClean="0"/>
              <a:t>88,</a:t>
            </a:r>
            <a:r>
              <a:rPr lang="en-US" sz="3600" b="1" dirty="0" smtClean="0"/>
              <a:t>90</a:t>
            </a:r>
            <a:r>
              <a:rPr lang="sr-Cyrl-BA" sz="3600" b="1" dirty="0" smtClean="0"/>
              <a:t> </a:t>
            </a:r>
            <a:r>
              <a:rPr lang="sr-Cyrl-BA" sz="3600" b="1" dirty="0" smtClean="0"/>
              <a:t>и </a:t>
            </a:r>
            <a:r>
              <a:rPr lang="en-US" sz="3600" b="1" dirty="0" smtClean="0"/>
              <a:t>91</a:t>
            </a:r>
            <a:endParaRPr lang="sr-Cyrl-BA" sz="3600" b="1" dirty="0" smtClean="0"/>
          </a:p>
          <a:p>
            <a:pPr marL="0" indent="0">
              <a:buNone/>
            </a:pPr>
            <a:r>
              <a:rPr lang="sr-Cyrl-BA" sz="3600" b="1" dirty="0" smtClean="0"/>
              <a:t>Задаци: 653. б) и в</a:t>
            </a:r>
            <a:r>
              <a:rPr lang="sr-Cyrl-BA" sz="3600" b="1" dirty="0" smtClean="0"/>
              <a:t>)</a:t>
            </a:r>
            <a:endParaRPr lang="sr-Cyrl-BA" sz="3600" b="1" dirty="0" smtClean="0"/>
          </a:p>
          <a:p>
            <a:pPr marL="0" indent="0">
              <a:buNone/>
            </a:pPr>
            <a:r>
              <a:rPr lang="sr-Cyrl-BA" sz="3600" b="1" dirty="0"/>
              <a:t>	</a:t>
            </a:r>
            <a:r>
              <a:rPr lang="sr-Cyrl-BA" sz="3600" b="1" dirty="0" smtClean="0"/>
              <a:t>			666. 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		676. </a:t>
            </a:r>
            <a:r>
              <a:rPr lang="sr-Cyrl-BA" sz="3600" b="1" dirty="0" smtClean="0"/>
              <a:t>од а) до ђ)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19922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28650" y="581025"/>
                <a:ext cx="9848850" cy="64773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sr-Cyrl-BA" sz="3200" dirty="0" smtClean="0"/>
                  <a:t>Задатак 1</a:t>
                </a:r>
                <a:endParaRPr lang="sr-Cyrl-BA" sz="2400" dirty="0"/>
              </a:p>
              <a:p>
                <a:r>
                  <a:rPr lang="sr-Cyrl-BA" sz="2400" dirty="0" smtClean="0"/>
                  <a:t>	Разломке изрази у децимално облику па израчунај:</a:t>
                </a:r>
              </a:p>
              <a:p>
                <a:endParaRPr lang="sr-Cyrl-BA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sr-Cyrl-BA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Cyrl-BA" sz="28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  <m:f>
                            <m:fPr>
                              <m:ctrlPr>
                                <a:rPr lang="sr-Cyrl-BA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Cyrl-BA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sr-Cyrl-BA" sz="28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sr-Cyrl-BA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∙2,5−4∙</m:t>
                          </m:r>
                          <m:f>
                            <m:fPr>
                              <m:ctrlPr>
                                <a:rPr lang="sr-Cyrl-BA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Cyrl-BA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sr-Cyrl-BA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d>
                      <m:r>
                        <a:rPr lang="sr-Cyrl-BA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:4,5=</m:t>
                      </m:r>
                    </m:oMath>
                  </m:oMathPara>
                </a14:m>
                <a:endParaRPr lang="sr-Cyrl-BA" sz="2400" dirty="0" smtClean="0"/>
              </a:p>
              <a:p>
                <a:endParaRPr lang="sr-Cyrl-BA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sr-Cyrl-BA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Cyrl-BA" sz="2800" b="0" i="1" smtClean="0">
                              <a:latin typeface="Cambria Math" panose="02040503050406030204" pitchFamily="18" charset="0"/>
                            </a:rPr>
                            <m:t>16,4</m:t>
                          </m:r>
                          <m:r>
                            <a:rPr lang="sr-Cyrl-BA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∙2,5−4∙0,8</m:t>
                          </m:r>
                        </m:e>
                      </m:d>
                      <m:r>
                        <a:rPr lang="sr-Cyrl-BA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:4,5=</m:t>
                      </m:r>
                    </m:oMath>
                  </m:oMathPara>
                </a14:m>
                <a:endParaRPr lang="sr-Cyrl-BA" sz="2800" dirty="0" smtClean="0"/>
              </a:p>
              <a:p>
                <a:endParaRPr lang="sr-Cyrl-BA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sr-Cyrl-BA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Cyrl-BA" sz="2800" b="0" i="1" smtClean="0">
                              <a:latin typeface="Cambria Math" panose="02040503050406030204" pitchFamily="18" charset="0"/>
                            </a:rPr>
                            <m:t>41−3,2</m:t>
                          </m:r>
                        </m:e>
                      </m:d>
                      <m:r>
                        <a:rPr lang="sr-Cyrl-BA" sz="2800" b="0" i="1" smtClean="0">
                          <a:latin typeface="Cambria Math" panose="02040503050406030204" pitchFamily="18" charset="0"/>
                        </a:rPr>
                        <m:t>:4,5=</m:t>
                      </m:r>
                    </m:oMath>
                  </m:oMathPara>
                </a14:m>
                <a:endParaRPr lang="sr-Cyrl-BA" sz="2800" dirty="0" smtClean="0"/>
              </a:p>
              <a:p>
                <a:endParaRPr lang="sr-Cyrl-BA" sz="2800" dirty="0" smtClean="0"/>
              </a:p>
              <a:p>
                <a:r>
                  <a:rPr lang="en-US" sz="2800" b="0" dirty="0" smtClean="0"/>
                  <a:t>								</a:t>
                </a:r>
                <a14:m>
                  <m:oMath xmlns:m="http://schemas.openxmlformats.org/officeDocument/2006/math">
                    <m:r>
                      <a:rPr lang="sr-Cyrl-BA" sz="2800" b="0" i="1" smtClean="0">
                        <a:latin typeface="Cambria Math" panose="02040503050406030204" pitchFamily="18" charset="0"/>
                      </a:rPr>
                      <m:t>=37,8:4,5</m:t>
                    </m:r>
                  </m:oMath>
                </a14:m>
                <a:r>
                  <a:rPr lang="sr-Cyrl-BA" sz="2800" b="0" dirty="0" smtClean="0"/>
                  <a:t>=</a:t>
                </a:r>
              </a:p>
              <a:p>
                <a:endParaRPr lang="en-US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sz="2800" b="0" i="1" smtClean="0">
                          <a:latin typeface="Cambria Math" panose="02040503050406030204" pitchFamily="18" charset="0"/>
                        </a:rPr>
                        <m:t>=8,4</m:t>
                      </m:r>
                    </m:oMath>
                  </m:oMathPara>
                </a14:m>
                <a:endParaRPr lang="sr-Cyrl-BA" sz="2800" b="0" dirty="0" smtClean="0"/>
              </a:p>
              <a:p>
                <a:endParaRPr lang="sr-Cyrl-BA" sz="2400" dirty="0" smtClean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581025"/>
                <a:ext cx="9848850" cy="6477351"/>
              </a:xfrm>
              <a:prstGeom prst="rect">
                <a:avLst/>
              </a:prstGeom>
              <a:blipFill>
                <a:blip r:embed="rId2"/>
                <a:stretch>
                  <a:fillRect l="-1361" t="-12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732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46111" y="452718"/>
                <a:ext cx="9404723" cy="1299882"/>
              </a:xfrm>
            </p:spPr>
            <p:txBody>
              <a:bodyPr/>
              <a:lstStyle/>
              <a:p>
                <a:pPr marL="457200" indent="-457200">
                  <a:buFont typeface="Wingdings" panose="05000000000000000000" pitchFamily="2" charset="2"/>
                  <a:buChar char="Ø"/>
                </a:pPr>
                <a:r>
                  <a:rPr lang="sr-Cyrl-BA" sz="3200" dirty="0" smtClean="0"/>
                  <a:t>Задатак </a:t>
                </a:r>
                <a:r>
                  <a:rPr lang="en-US" sz="3200" dirty="0" smtClean="0"/>
                  <a:t>2</a:t>
                </a:r>
                <a:r>
                  <a:rPr lang="sr-Cyrl-BA" sz="3200" dirty="0" smtClean="0"/>
                  <a:t/>
                </a:r>
                <a:br>
                  <a:rPr lang="sr-Cyrl-BA" sz="3200" dirty="0" smtClean="0"/>
                </a:br>
                <a:r>
                  <a:rPr lang="sr-Cyrl-BA" sz="2400" dirty="0" smtClean="0"/>
                  <a:t>Колико пута је вриједност израза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sr-Cyrl-BA" sz="2400" dirty="0" smtClean="0"/>
                  <a:t> већа од вриједности израза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sr-Cyrl-BA" sz="2400" dirty="0" smtClean="0"/>
                  <a:t>?</a:t>
                </a:r>
                <a:br>
                  <a:rPr lang="sr-Cyrl-BA" sz="2400" dirty="0" smtClean="0"/>
                </a:br>
                <a:endParaRPr lang="en-US" sz="24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46111" y="452718"/>
                <a:ext cx="9404723" cy="1299882"/>
              </a:xfrm>
              <a:blipFill>
                <a:blip r:embed="rId2"/>
                <a:stretch>
                  <a:fillRect l="-1491" t="-6075" r="-389" b="-112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46111" y="1752600"/>
                <a:ext cx="8946541" cy="477202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: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400" b="0" dirty="0" smtClean="0"/>
                  <a:t>				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: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US" sz="2400" b="0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∙3−5∙2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: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400" dirty="0" smtClean="0"/>
                  <a:t>					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: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400" dirty="0" smtClean="0"/>
                  <a:t>						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∙2+1∙4−7∙1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400" dirty="0" smtClean="0"/>
                  <a:t>							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∙2+7∙1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400" dirty="0" smtClean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400" dirty="0" smtClean="0"/>
                  <a:t> 								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: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</m:t>
                    </m:r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400" dirty="0" smtClean="0"/>
                  <a:t> 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6111" y="1752600"/>
                <a:ext cx="8946541" cy="4772025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380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 marL="457200" indent="-457200">
                  <a:buFont typeface="Wingdings" panose="05000000000000000000" pitchFamily="2" charset="2"/>
                  <a:buChar char="Ø"/>
                </a:pPr>
                <a:r>
                  <a:rPr lang="sr-Cyrl-BA" sz="3200" dirty="0" smtClean="0"/>
                  <a:t>Задатак </a:t>
                </a:r>
                <a:r>
                  <a:rPr lang="en-US" sz="3200" dirty="0" smtClean="0"/>
                  <a:t>3</a:t>
                </a:r>
                <a:r>
                  <a:rPr lang="sr-Cyrl-BA" sz="3200" dirty="0"/>
                  <a:t/>
                </a:r>
                <a:br>
                  <a:rPr lang="sr-Cyrl-BA" sz="3200" dirty="0"/>
                </a:br>
                <a:r>
                  <a:rPr lang="sr-Cyrl-BA" sz="2400" dirty="0" smtClean="0"/>
                  <a:t>Изачунати вриједност израза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−2,5)∙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sr-Cyrl-BA" sz="2400" dirty="0" smtClean="0"/>
                  <a:t> ако је вриједност промјенљиве</a:t>
                </a:r>
                <a:r>
                  <a:rPr lang="sr-Cyrl-BA" sz="2400" dirty="0" smtClean="0"/>
                  <a:t> </a:t>
                </a:r>
                <a14:m>
                  <m:oMath xmlns:m="http://schemas.openxmlformats.org/officeDocument/2006/math">
                    <m:r>
                      <a:rPr lang="sr-Latn-RS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=3,</m:t>
                    </m:r>
                  </m:oMath>
                </a14:m>
                <a:r>
                  <a:rPr lang="sr-Cyrl-BA" sz="2400" dirty="0" smtClean="0"/>
                  <a:t> а </a:t>
                </a:r>
                <a:r>
                  <a:rPr lang="sr-Cyrl-BA" sz="2400" dirty="0" smtClean="0"/>
                  <a:t> </a:t>
                </a:r>
                <a14:m>
                  <m:oMath xmlns:m="http://schemas.openxmlformats.org/officeDocument/2006/math">
                    <m:r>
                      <a:rPr lang="sr-Latn-RS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sr-Latn-R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R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sr-Latn-RS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400" dirty="0" smtClean="0"/>
                  <a:t>.</a:t>
                </a:r>
                <a:endParaRPr lang="en-US" sz="2400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491" t="-5652" b="-78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38250" y="1967193"/>
                <a:ext cx="8430603" cy="4195481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RS" sz="2800" b="0" i="1" smtClean="0">
                              <a:latin typeface="Cambria Math" panose="02040503050406030204" pitchFamily="18" charset="0"/>
                            </a:rPr>
                            <m:t>3−2,5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: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sr-Latn-RS" sz="28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RS" sz="2800" b="0" i="1" smtClean="0">
                          <a:latin typeface="Cambria Math" panose="02040503050406030204" pitchFamily="18" charset="0"/>
                        </a:rPr>
                        <m:t>0,5:</m:t>
                      </m:r>
                      <m:f>
                        <m:fPr>
                          <m:ctrlPr>
                            <a:rPr lang="sr-Latn-R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sr-Latn-RS" sz="28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sr-Latn-RS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r-Latn-R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sr-Latn-RS" sz="2800" b="0" i="1" smtClean="0">
                          <a:latin typeface="Cambria Math" panose="02040503050406030204" pitchFamily="18" charset="0"/>
                        </a:rPr>
                        <m:t>:</m:t>
                      </m:r>
                      <m:f>
                        <m:fPr>
                          <m:ctrlPr>
                            <a:rPr lang="sr-Latn-R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sr-Latn-RS" sz="28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R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r-Latn-R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sr-Latn-R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R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sr-Latn-R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sr-Latn-R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R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28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sr-Latn-RS" sz="2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dirty="0"/>
              </a:p>
              <a:p>
                <a:pPr marL="0" indent="0">
                  <a:buNone/>
                </a:pPr>
                <a:endParaRPr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38250" y="1967193"/>
                <a:ext cx="8430603" cy="4195481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 dirty="0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699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72" y="1753979"/>
            <a:ext cx="10818056" cy="3310390"/>
          </a:xfrm>
        </p:spPr>
        <p:txBody>
          <a:bodyPr/>
          <a:lstStyle/>
          <a:p>
            <a:pPr marL="857250" indent="-857250">
              <a:buFont typeface="Wingdings" panose="05000000000000000000" pitchFamily="2" charset="2"/>
              <a:buChar char="Ø"/>
            </a:pPr>
            <a:r>
              <a:rPr lang="sr-Cyrl-BA" sz="5400" dirty="0" smtClean="0"/>
              <a:t>Једначине у вези са множењем и дијељењем у скупу рационалних бројева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99255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 marL="571500" indent="-571500">
                  <a:buFont typeface="Wingdings" panose="05000000000000000000" pitchFamily="2" charset="2"/>
                  <a:buChar char="Ø"/>
                </a:pPr>
                <a:r>
                  <a:rPr lang="sr-Cyrl-BA" dirty="0" smtClean="0"/>
                  <a:t>Једначина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US" dirty="0" smtClean="0"/>
                  <a:t>.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268" t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r-Cyrl-BA" sz="2400" dirty="0" smtClean="0"/>
                  <a:t>Примјер 1</a:t>
                </a:r>
              </a:p>
              <a:p>
                <a:pPr marL="0" indent="0">
                  <a:buNone/>
                </a:pPr>
                <a:r>
                  <a:rPr lang="sr-Cyrl-BA" sz="2400" dirty="0" smtClean="0"/>
                  <a:t>Рјешити једначине:</a:t>
                </a:r>
              </a:p>
              <a:p>
                <a:pPr marL="0" indent="0">
                  <a:buNone/>
                </a:pPr>
                <a:r>
                  <a:rPr lang="sr-Cyrl-BA" sz="2400" dirty="0" smtClean="0"/>
                  <a:t>а)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BA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sr-Cyrl-BA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sr-Cyrl-BA" sz="2400" dirty="0" smtClean="0"/>
                  <a:t>			б)	</a:t>
                </a:r>
                <a14:m>
                  <m:oMath xmlns:m="http://schemas.openxmlformats.org/officeDocument/2006/math">
                    <m:r>
                      <a:rPr lang="sr-Cyrl-BA" sz="2400" b="0" i="1" smtClean="0">
                        <a:latin typeface="Cambria Math" panose="02040503050406030204" pitchFamily="18" charset="0"/>
                      </a:rPr>
                      <m:t>2,1</m:t>
                    </m:r>
                    <m:r>
                      <a:rPr lang="sr-Cyrl-B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=7,14</m:t>
                    </m:r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: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b="0" dirty="0" smtClean="0"/>
                  <a:t> </a:t>
                </a:r>
                <a:r>
                  <a:rPr lang="en-US" sz="2400" dirty="0"/>
                  <a:t>				</a:t>
                </a:r>
                <a:r>
                  <a:rPr lang="en-US" sz="2400" dirty="0" smtClean="0"/>
                  <a:t>	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=7,14:2,1</m:t>
                    </m:r>
                  </m:oMath>
                </a14:m>
                <a:endParaRPr lang="en-US" sz="2400" b="0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dirty="0" smtClean="0"/>
                  <a:t>						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3,4</m:t>
                    </m:r>
                  </m:oMath>
                </a14:m>
                <a:endParaRPr lang="en-US" sz="24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=1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b="0" dirty="0" smtClean="0"/>
                  <a:t> </a:t>
                </a:r>
              </a:p>
              <a:p>
                <a:pPr marL="0" indent="0">
                  <a:buNone/>
                </a:pPr>
                <a:endParaRPr lang="en-US" sz="2400" b="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90" t="-1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8079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 marL="571500" indent="-571500">
                  <a:buFont typeface="Wingdings" panose="05000000000000000000" pitchFamily="2" charset="2"/>
                  <a:buChar char="Ø"/>
                </a:pPr>
                <a:r>
                  <a:rPr lang="en-US" dirty="0" smtClean="0"/>
                  <a:t>Je</a:t>
                </a:r>
                <a:r>
                  <a:rPr lang="sr-Cyrl-BA" dirty="0" smtClean="0"/>
                  <a:t>дначина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US" dirty="0" smtClean="0"/>
                  <a:t>.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268" t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sr-Cyrl-BA" sz="2400" dirty="0" smtClean="0"/>
                  <a:t>Примјер 2</a:t>
                </a:r>
              </a:p>
              <a:p>
                <a:pPr marL="0" indent="0">
                  <a:buNone/>
                </a:pPr>
                <a:r>
                  <a:rPr lang="sr-Cyrl-BA" sz="2400" dirty="0" smtClean="0"/>
                  <a:t>Који број треба подијелити</a:t>
                </a:r>
                <a:r>
                  <a:rPr lang="en-US" sz="2400" dirty="0" smtClean="0"/>
                  <a:t> </a:t>
                </a:r>
                <a:r>
                  <a:rPr lang="sr-Cyrl-BA" sz="2400" dirty="0" smtClean="0"/>
                  <a:t>са </a:t>
                </a:r>
                <a14:m>
                  <m:oMath xmlns:m="http://schemas.openxmlformats.org/officeDocument/2006/math">
                    <m:r>
                      <a:rPr lang="sr-Cyrl-BA" sz="2400" b="0" i="0" smtClean="0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sr-Cyrl-BA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Cyrl-BA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sr-Cyrl-BA" sz="2400" dirty="0" smtClean="0"/>
                  <a:t> да би се добио резултат </a:t>
                </a:r>
                <a14:m>
                  <m:oMath xmlns:m="http://schemas.openxmlformats.org/officeDocument/2006/math">
                    <m:r>
                      <a:rPr lang="sr-Cyrl-BA" sz="2400" b="0" i="1" smtClean="0">
                        <a:latin typeface="Cambria Math" panose="02040503050406030204" pitchFamily="18" charset="0"/>
                      </a:rPr>
                      <m:t>3,1</m:t>
                    </m:r>
                  </m:oMath>
                </a14:m>
                <a:r>
                  <a:rPr lang="sr-Cyrl-BA" sz="2400" dirty="0" smtClean="0"/>
                  <a:t>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:2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=3,1</m:t>
                      </m:r>
                    </m:oMath>
                  </m:oMathPara>
                </a14:m>
                <a:endParaRPr lang="sr-Cyrl-BA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:2,5=3,1</m:t>
                      </m:r>
                    </m:oMath>
                  </m:oMathPara>
                </a14:m>
                <a:endParaRPr lang="sr-Cyrl-BA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=3,1∙2,5</m:t>
                      </m:r>
                    </m:oMath>
                  </m:oMathPara>
                </a14:m>
                <a:endParaRPr lang="sr-Cyrl-BA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7,75</m:t>
                      </m:r>
                    </m:oMath>
                  </m:oMathPara>
                </a14:m>
                <a:endParaRPr lang="sr-Cyrl-BA" sz="2400" dirty="0" smtClean="0"/>
              </a:p>
              <a:p>
                <a:pPr marL="0" indent="0">
                  <a:buNone/>
                </a:pPr>
                <a:endParaRPr lang="sr-Cyrl-BA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90" t="-1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9500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 marL="571500" indent="-571500">
                  <a:buFont typeface="Wingdings" panose="05000000000000000000" pitchFamily="2" charset="2"/>
                  <a:buChar char="Ø"/>
                </a:pPr>
                <a:r>
                  <a:rPr lang="sr-Cyrl-BA" dirty="0" smtClean="0"/>
                  <a:t>Једначина </a:t>
                </a:r>
                <a14:m>
                  <m:oMath xmlns:m="http://schemas.openxmlformats.org/officeDocument/2006/math">
                    <m:r>
                      <a:rPr lang="sr-Latn-R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sr-Latn-RS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sr-Latn-R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R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R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sr-Latn-RS" dirty="0" smtClean="0"/>
                  <a:t>, </a:t>
                </a:r>
                <a14:m>
                  <m:oMath xmlns:m="http://schemas.openxmlformats.org/officeDocument/2006/math">
                    <m:r>
                      <a:rPr lang="sr-Latn-R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sr-Latn-R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≠0,</m:t>
                    </m:r>
                    <m:r>
                      <a:rPr lang="sr-Latn-R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sr-Latn-R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sr-Latn-RS" dirty="0" smtClean="0"/>
                  <a:t>.</a:t>
                </a:r>
                <a:br>
                  <a:rPr lang="sr-Latn-RS" dirty="0" smtClean="0"/>
                </a:br>
                <a14:m>
                  <m:oMath xmlns:m="http://schemas.openxmlformats.org/officeDocument/2006/math">
                    <m:r>
                      <a:rPr lang="sr-Latn-R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R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R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sr-Latn-RS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sr-Latn-R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268" t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r-Cyrl-BA" sz="2400" dirty="0" smtClean="0"/>
                  <a:t>Примјер 3</a:t>
                </a:r>
              </a:p>
              <a:p>
                <a:pPr marL="0" indent="0">
                  <a:buNone/>
                </a:pPr>
                <a:r>
                  <a:rPr lang="sr-Cyrl-BA" sz="2400" dirty="0" smtClean="0"/>
                  <a:t>Рјешити једначину: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sz="2400" b="0" i="1" smtClean="0">
                          <a:latin typeface="Cambria Math" panose="02040503050406030204" pitchFamily="18" charset="0"/>
                        </a:rPr>
                        <m:t>2,6:</m:t>
                      </m:r>
                      <m:r>
                        <a:rPr lang="sr-Latn-R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Latn-RS" sz="2400" b="0" i="1" smtClean="0">
                          <a:latin typeface="Cambria Math" panose="02040503050406030204" pitchFamily="18" charset="0"/>
                        </a:rPr>
                        <m:t>=5</m:t>
                      </m:r>
                      <m:f>
                        <m:fPr>
                          <m:ctrlPr>
                            <a:rPr lang="sr-Latn-R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r-Latn-R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sr-Cyrl-BA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2400" b="0" i="1" smtClean="0">
                          <a:latin typeface="Cambria Math" panose="02040503050406030204" pitchFamily="18" charset="0"/>
                        </a:rPr>
                        <m:t>2,6:</m:t>
                      </m:r>
                      <m:r>
                        <a:rPr lang="sr-Latn-R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Latn-RS" sz="2400" b="0" i="1" smtClean="0">
                          <a:latin typeface="Cambria Math" panose="02040503050406030204" pitchFamily="18" charset="0"/>
                        </a:rPr>
                        <m:t>=5,2</m:t>
                      </m:r>
                    </m:oMath>
                  </m:oMathPara>
                </a14:m>
                <a:endParaRPr lang="sr-Cyrl-BA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Latn-RS" sz="2400" b="0" i="1" smtClean="0">
                          <a:latin typeface="Cambria Math" panose="02040503050406030204" pitchFamily="18" charset="0"/>
                        </a:rPr>
                        <m:t>=2,6:5,2</m:t>
                      </m:r>
                    </m:oMath>
                  </m:oMathPara>
                </a14:m>
                <a:endParaRPr lang="sr-Cyrl-BA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Latn-RS" sz="2400" b="0" i="1" smtClean="0">
                          <a:latin typeface="Cambria Math" panose="02040503050406030204" pitchFamily="18" charset="0"/>
                        </a:rPr>
                        <m:t>=0,5</m:t>
                      </m:r>
                    </m:oMath>
                  </m:oMathPara>
                </a14:m>
                <a:endParaRPr lang="sr-Cyrl-BA" sz="24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90" t="-1163"/>
                </a:stretch>
              </a:blipFill>
            </p:spPr>
            <p:txBody>
              <a:bodyPr/>
              <a:lstStyle/>
              <a:p>
                <a:r>
                  <a:rPr lang="en-US" dirty="0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194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Задатак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12787" y="1152983"/>
                <a:ext cx="8946541" cy="5419267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sr-Cyrl-BA" dirty="0" smtClean="0"/>
                  <a:t>Рјешити једначину:</a:t>
                </a:r>
                <a:r>
                  <a:rPr lang="sr-Latn-RS" dirty="0" smtClean="0"/>
                  <a:t>		</a:t>
                </a:r>
                <a:endParaRPr lang="sr-Cyrl-BA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sr-Cyrl-BA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BA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r-Cyrl-BA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sr-Latn-R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Latn-RS" sz="2400" b="0" i="1" smtClean="0">
                          <a:latin typeface="Cambria Math" panose="02040503050406030204" pitchFamily="18" charset="0"/>
                        </a:rPr>
                        <m:t>−3</m:t>
                      </m:r>
                      <m:f>
                        <m:fPr>
                          <m:ctrlPr>
                            <a:rPr lang="sr-Latn-R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r-Latn-R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sr-Latn-RS" sz="2400" b="0" i="1" smtClean="0">
                          <a:latin typeface="Cambria Math" panose="02040503050406030204" pitchFamily="18" charset="0"/>
                        </a:rPr>
                        <m:t>=1,25</m:t>
                      </m:r>
                    </m:oMath>
                  </m:oMathPara>
                </a14:m>
                <a:endParaRPr lang="sr-Latn-RS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Latn-R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2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sr-Latn-R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sr-Latn-R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Latn-R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sr-Latn-R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24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sr-Latn-R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sr-Latn-R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R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sr-Latn-R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sr-Latn-RS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Latn-R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2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sr-Latn-R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sr-Latn-R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Latn-R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R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sr-Latn-R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sr-Latn-R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sr-Latn-R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24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sr-Latn-R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sr-Latn-RS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Latn-R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2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sr-Latn-R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sr-Latn-R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Latn-R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R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2400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num>
                        <m:den>
                          <m:r>
                            <a:rPr lang="sr-Latn-R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sr-Latn-RS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Latn-R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R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2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sr-Latn-R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sr-Latn-RS" sz="2400" b="0" i="1" smtClean="0">
                          <a:latin typeface="Cambria Math" panose="02040503050406030204" pitchFamily="18" charset="0"/>
                        </a:rPr>
                        <m:t>:</m:t>
                      </m:r>
                      <m:f>
                        <m:fPr>
                          <m:ctrlPr>
                            <a:rPr lang="sr-Latn-R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2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sr-Latn-R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sr-Latn-RS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Latn-R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R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2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sr-Latn-R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sr-Latn-R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R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sr-Latn-R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sr-Latn-RS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Latn-R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R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24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sr-Latn-RS" sz="2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sr-Latn-RS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Latn-RS" sz="2400" b="0" i="1" smtClean="0">
                          <a:latin typeface="Cambria Math" panose="02040503050406030204" pitchFamily="18" charset="0"/>
                        </a:rPr>
                        <m:t>=2</m:t>
                      </m:r>
                      <m:f>
                        <m:fPr>
                          <m:ctrlPr>
                            <a:rPr lang="sr-Latn-R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sr-Latn-RS" sz="2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sr-Latn-RS" sz="24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2787" y="1152983"/>
                <a:ext cx="8946541" cy="5419267"/>
              </a:xfrm>
              <a:blipFill>
                <a:blip r:embed="rId2"/>
                <a:stretch>
                  <a:fillRect l="-681" t="-1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15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148</TotalTime>
  <Words>109</Words>
  <Application>Microsoft Office PowerPoint</Application>
  <PresentationFormat>Widescreen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Cambria Math</vt:lpstr>
      <vt:lpstr>Century Gothic</vt:lpstr>
      <vt:lpstr>Wingdings</vt:lpstr>
      <vt:lpstr>Wingdings 3</vt:lpstr>
      <vt:lpstr>Ion</vt:lpstr>
      <vt:lpstr>Бројевни изрази  вјежбање</vt:lpstr>
      <vt:lpstr>PowerPoint Presentation</vt:lpstr>
      <vt:lpstr>Задатак 2 Колико пута је вриједност израза A већа од вриједности израза B? </vt:lpstr>
      <vt:lpstr>Задатак 3 Изачунати вриједност израза (a-2,5)∙b, ако је вриједност промјенљиве a=3, а  b=4/7.</vt:lpstr>
      <vt:lpstr>Једначине у вези са множењем и дијељењем у скупу рационалних бројева </vt:lpstr>
      <vt:lpstr>Једначина a∙x=b, a≠0. x=b:a</vt:lpstr>
      <vt:lpstr>Jeдначина x:a=b, a≠0. x=b∙a</vt:lpstr>
      <vt:lpstr>Једначина a:x=b, a≠0,b≠0. x=a:b</vt:lpstr>
      <vt:lpstr>Задатак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Бројевни изрази – понављање</dc:title>
  <dc:creator>Goran Gvozdic</dc:creator>
  <cp:lastModifiedBy>Goran Gvozdic</cp:lastModifiedBy>
  <cp:revision>19</cp:revision>
  <dcterms:created xsi:type="dcterms:W3CDTF">2020-04-01T12:29:02Z</dcterms:created>
  <dcterms:modified xsi:type="dcterms:W3CDTF">2020-04-02T09:50:57Z</dcterms:modified>
</cp:coreProperties>
</file>