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2" clrIdx="0">
    <p:extLst>
      <p:ext uri="{19B8F6BF-5375-455C-9EA6-DF929625EA0E}">
        <p15:presenceInfo xmlns:p15="http://schemas.microsoft.com/office/powerpoint/2012/main" xmlns="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151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0" y="-5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6106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154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3054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297130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85326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5758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9505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55436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6008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870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4886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8931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3138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8393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886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5158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9373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11828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kreativnicentar.r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8981D2-DF45-4A00-8EAF-8442E22D9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008214"/>
            <a:ext cx="9404723" cy="1400530"/>
          </a:xfrm>
        </p:spPr>
        <p:txBody>
          <a:bodyPr/>
          <a:lstStyle/>
          <a:p>
            <a:pPr algn="ctr"/>
            <a:r>
              <a:rPr lang="sr-Cyrl-BA" b="1" dirty="0"/>
              <a:t>ИЗРАДА ВЕБ-САЈТА</a:t>
            </a:r>
            <a:br>
              <a:rPr lang="sr-Cyrl-BA" b="1" dirty="0"/>
            </a:br>
            <a:r>
              <a:rPr lang="sr-Cyrl-BA" b="1" dirty="0"/>
              <a:t>ПОЧЕТНА СТРАНИЦА (</a:t>
            </a:r>
            <a:r>
              <a:rPr lang="en-US" b="1" dirty="0"/>
              <a:t>HOME)</a:t>
            </a:r>
            <a:endParaRPr lang="sr-Latn-BA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770D0D2-7898-4A7E-B31A-4B2A7E594A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1213" y="4191000"/>
            <a:ext cx="2469574" cy="140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47798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2FB6D4-5459-4F41-887A-C1E94284C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209800"/>
            <a:ext cx="9404723" cy="1400530"/>
          </a:xfrm>
        </p:spPr>
        <p:txBody>
          <a:bodyPr/>
          <a:lstStyle/>
          <a:p>
            <a:pPr algn="ctr"/>
            <a:r>
              <a:rPr lang="sr-Cyrl-BA" sz="5400" dirty="0"/>
              <a:t>Хвала на пажњи</a:t>
            </a:r>
            <a:endParaRPr lang="sr-Latn-BA" sz="5400" dirty="0"/>
          </a:p>
        </p:txBody>
      </p:sp>
    </p:spTree>
    <p:extLst>
      <p:ext uri="{BB962C8B-B14F-4D97-AF65-F5344CB8AC3E}">
        <p14:creationId xmlns:p14="http://schemas.microsoft.com/office/powerpoint/2010/main" xmlns="" val="2802472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E974073-F74A-4F4D-892D-F650A8646D2E}"/>
              </a:ext>
            </a:extLst>
          </p:cNvPr>
          <p:cNvSpPr txBox="1"/>
          <p:nvPr/>
        </p:nvSpPr>
        <p:spPr>
          <a:xfrm>
            <a:off x="1371600" y="2286000"/>
            <a:ext cx="9448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u="sng" dirty="0"/>
              <a:t>ВЕБ</a:t>
            </a:r>
            <a:r>
              <a:rPr lang="ru-RU" sz="2800" b="1" u="sng" dirty="0"/>
              <a:t>-САЈТ  </a:t>
            </a:r>
            <a:r>
              <a:rPr lang="ru-RU" sz="2800" dirty="0"/>
              <a:t>представља једну или више страница које садрже слике,текст,блогове,видео материјале и друге начине комуникације потребне да би се информисали клијенти и посјетиоци тог сајта.</a:t>
            </a:r>
            <a:endParaRPr lang="sr-Latn-BA" sz="2800" dirty="0"/>
          </a:p>
        </p:txBody>
      </p:sp>
    </p:spTree>
    <p:extLst>
      <p:ext uri="{BB962C8B-B14F-4D97-AF65-F5344CB8AC3E}">
        <p14:creationId xmlns:p14="http://schemas.microsoft.com/office/powerpoint/2010/main" xmlns="" val="2123051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C29173-FCCB-4968-86D8-5A77BC7AE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447800"/>
            <a:ext cx="9296400" cy="3962400"/>
          </a:xfrm>
        </p:spPr>
        <p:txBody>
          <a:bodyPr/>
          <a:lstStyle/>
          <a:p>
            <a:r>
              <a:rPr lang="ru-RU" sz="3200" b="1" u="sng" dirty="0"/>
              <a:t>Израда сајта дијели се у три фазе:</a:t>
            </a:r>
            <a:br>
              <a:rPr lang="ru-RU" sz="3200" b="1" u="sng" dirty="0"/>
            </a:br>
            <a:r>
              <a:rPr lang="ru-RU" sz="3200" b="1" u="sng" dirty="0"/>
              <a:t/>
            </a:r>
            <a:br>
              <a:rPr lang="ru-RU" sz="3200" b="1" u="sng" dirty="0"/>
            </a:br>
            <a:r>
              <a:rPr lang="ru-RU" sz="3200" dirty="0"/>
              <a:t>- Планирање и развој сајта,</a:t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- Дизајнирање сајта,</a:t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 -Програмирање сајта.</a:t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 </a:t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bs-Latn-BA" sz="3200" dirty="0"/>
              <a:t/>
            </a:r>
            <a:br>
              <a:rPr lang="bs-Latn-BA" sz="3200" dirty="0"/>
            </a:br>
            <a:endParaRPr lang="sr-Latn-BA" sz="3200" dirty="0"/>
          </a:p>
        </p:txBody>
      </p:sp>
    </p:spTree>
    <p:extLst>
      <p:ext uri="{BB962C8B-B14F-4D97-AF65-F5344CB8AC3E}">
        <p14:creationId xmlns:p14="http://schemas.microsoft.com/office/powerpoint/2010/main" xmlns="" val="3257134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031129-B3F9-43C7-9967-A047DA82C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295400"/>
            <a:ext cx="9982200" cy="4724400"/>
          </a:xfrm>
        </p:spPr>
        <p:txBody>
          <a:bodyPr/>
          <a:lstStyle/>
          <a:p>
            <a:r>
              <a:rPr lang="sr-Cyrl-BA" sz="3200" b="1" dirty="0"/>
              <a:t>Планирање и развој сајта </a:t>
            </a:r>
            <a:r>
              <a:rPr lang="sr-Cyrl-BA" sz="3200" dirty="0"/>
              <a:t>обухвата :</a:t>
            </a:r>
            <a:br>
              <a:rPr lang="sr-Cyrl-BA" sz="3200" dirty="0"/>
            </a:br>
            <a:r>
              <a:rPr lang="sr-Cyrl-BA" sz="3200" dirty="0"/>
              <a:t/>
            </a:r>
            <a:br>
              <a:rPr lang="sr-Cyrl-BA" sz="3200" dirty="0"/>
            </a:br>
            <a:r>
              <a:rPr lang="sr-Cyrl-BA" sz="3200" dirty="0"/>
              <a:t>-</a:t>
            </a:r>
            <a:r>
              <a:rPr lang="sr-Cyrl-BA" sz="2800" u="sng" dirty="0"/>
              <a:t>прикупљање и организовање података </a:t>
            </a:r>
            <a:r>
              <a:rPr lang="sr-Cyrl-BA" sz="2800" dirty="0"/>
              <a:t>(фотографије,новости,имена,рекламе,спискови),</a:t>
            </a:r>
            <a:br>
              <a:rPr lang="sr-Cyrl-BA" sz="2800" dirty="0"/>
            </a:br>
            <a:r>
              <a:rPr lang="sr-Cyrl-BA" sz="2800" dirty="0"/>
              <a:t/>
            </a:r>
            <a:br>
              <a:rPr lang="sr-Cyrl-BA" sz="2800" dirty="0"/>
            </a:br>
            <a:r>
              <a:rPr lang="sr-Cyrl-BA" sz="2800" dirty="0"/>
              <a:t>-</a:t>
            </a:r>
            <a:r>
              <a:rPr lang="sr-Cyrl-BA" sz="2800" u="sng" dirty="0"/>
              <a:t>одређивање елемената сајта</a:t>
            </a:r>
            <a:br>
              <a:rPr lang="sr-Cyrl-BA" sz="2800" u="sng" dirty="0"/>
            </a:br>
            <a:r>
              <a:rPr lang="sr-Cyrl-BA" sz="2800" dirty="0"/>
              <a:t>(које ће странице бити на сајту и како их повезати),</a:t>
            </a:r>
            <a:br>
              <a:rPr lang="sr-Cyrl-BA" sz="2800" dirty="0"/>
            </a:br>
            <a:r>
              <a:rPr lang="sr-Cyrl-BA" sz="2800" dirty="0"/>
              <a:t/>
            </a:r>
            <a:br>
              <a:rPr lang="sr-Cyrl-BA" sz="2800" dirty="0"/>
            </a:br>
            <a:r>
              <a:rPr lang="sr-Cyrl-BA" sz="2800" dirty="0"/>
              <a:t>-</a:t>
            </a:r>
            <a:r>
              <a:rPr lang="sr-Cyrl-BA" sz="2800" u="sng" dirty="0"/>
              <a:t>осмислити структуру сајта</a:t>
            </a:r>
            <a:r>
              <a:rPr lang="sr-Cyrl-BA" sz="2800" dirty="0"/>
              <a:t/>
            </a:r>
            <a:br>
              <a:rPr lang="sr-Cyrl-BA" sz="2800" dirty="0"/>
            </a:br>
            <a:r>
              <a:rPr lang="sr-Cyrl-BA" sz="2800" dirty="0"/>
              <a:t>(распоред података на почетној страници сајта).</a:t>
            </a:r>
            <a:br>
              <a:rPr lang="sr-Cyrl-BA" sz="2800" dirty="0"/>
            </a:br>
            <a:r>
              <a:rPr lang="sr-Cyrl-BA" sz="2800" dirty="0"/>
              <a:t/>
            </a:r>
            <a:br>
              <a:rPr lang="sr-Cyrl-BA" sz="2800" dirty="0"/>
            </a:br>
            <a:r>
              <a:rPr lang="sr-Cyrl-BA" sz="2800" u="sng" dirty="0"/>
              <a:t/>
            </a:r>
            <a:br>
              <a:rPr lang="sr-Cyrl-BA" sz="2800" u="sng" dirty="0"/>
            </a:br>
            <a:r>
              <a:rPr lang="sr-Cyrl-BA" sz="2800" u="sng" dirty="0"/>
              <a:t/>
            </a:r>
            <a:br>
              <a:rPr lang="sr-Cyrl-BA" sz="2800" u="sng" dirty="0"/>
            </a:br>
            <a:r>
              <a:rPr lang="sr-Cyrl-BA" sz="2800" dirty="0"/>
              <a:t/>
            </a:r>
            <a:br>
              <a:rPr lang="sr-Cyrl-BA" sz="2800" dirty="0"/>
            </a:br>
            <a:r>
              <a:rPr lang="sr-Cyrl-BA" sz="2800" dirty="0"/>
              <a:t/>
            </a:r>
            <a:br>
              <a:rPr lang="sr-Cyrl-BA" sz="2800" dirty="0"/>
            </a:br>
            <a:r>
              <a:rPr lang="sr-Cyrl-BA" sz="3200" dirty="0"/>
              <a:t/>
            </a:r>
            <a:br>
              <a:rPr lang="sr-Cyrl-BA" sz="3200" dirty="0"/>
            </a:br>
            <a:endParaRPr lang="sr-Latn-BA" sz="3200" b="1" dirty="0"/>
          </a:p>
        </p:txBody>
      </p:sp>
    </p:spTree>
    <p:extLst>
      <p:ext uri="{BB962C8B-B14F-4D97-AF65-F5344CB8AC3E}">
        <p14:creationId xmlns:p14="http://schemas.microsoft.com/office/powerpoint/2010/main" xmlns="" val="1970855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439B02-7EB3-47A2-996A-3A6338575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676400"/>
            <a:ext cx="10112562" cy="3962400"/>
          </a:xfrm>
        </p:spPr>
        <p:txBody>
          <a:bodyPr/>
          <a:lstStyle/>
          <a:p>
            <a:pPr marL="457200" indent="-457200"/>
            <a:r>
              <a:rPr lang="ru-RU" sz="3200" dirty="0"/>
              <a:t>    </a:t>
            </a:r>
            <a:r>
              <a:rPr lang="ru-RU" sz="3200" b="1" dirty="0"/>
              <a:t>Елементи веб-сајта :</a:t>
            </a:r>
            <a:br>
              <a:rPr lang="ru-RU" sz="3200" b="1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-Почетна страница</a:t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-Подстранице са менијима</a:t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-Странице са садржајем</a:t>
            </a:r>
            <a:r>
              <a:rPr lang="bs-Latn-BA" sz="4400" dirty="0"/>
              <a:t/>
            </a:r>
            <a:br>
              <a:rPr lang="bs-Latn-BA" sz="4400" dirty="0"/>
            </a:br>
            <a:r>
              <a:rPr lang="sr-Cyrl-BA" sz="4400" dirty="0"/>
              <a:t>   </a:t>
            </a: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xmlns="" val="2114940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4252D5-9A63-4F30-9147-D590294D0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1676400"/>
            <a:ext cx="9448800" cy="4114800"/>
          </a:xfrm>
        </p:spPr>
        <p:txBody>
          <a:bodyPr/>
          <a:lstStyle/>
          <a:p>
            <a:r>
              <a:rPr lang="sr-Cyrl-BA" sz="3200" b="1" dirty="0"/>
              <a:t>Почетна страница (</a:t>
            </a:r>
            <a:r>
              <a:rPr lang="en-US" sz="3200" b="1" dirty="0"/>
              <a:t>Home) </a:t>
            </a:r>
            <a:r>
              <a:rPr lang="sr-Cyrl-BA" sz="3200" dirty="0"/>
              <a:t>је основна страница која се отвара када упишемо одређену интернет адресу.</a:t>
            </a:r>
            <a:r>
              <a:rPr lang="sr-Latn-BA" sz="3200" dirty="0">
                <a:hlinkClick r:id="rId2"/>
              </a:rPr>
              <a:t> </a:t>
            </a:r>
            <a:r>
              <a:rPr lang="sr-Cyrl-BA" sz="3200" dirty="0">
                <a:hlinkClick r:id="rId2"/>
              </a:rPr>
              <a:t>(</a:t>
            </a:r>
            <a:r>
              <a:rPr lang="sr-Latn-BA" sz="3200" dirty="0">
                <a:hlinkClick r:id="rId2"/>
              </a:rPr>
              <a:t>https://kreativnicentar.rs/</a:t>
            </a:r>
            <a:r>
              <a:rPr lang="sr-Cyrl-BA" sz="3200"/>
              <a:t>)</a:t>
            </a:r>
            <a:r>
              <a:rPr lang="sr-Cyrl-BA" sz="3200" dirty="0"/>
              <a:t/>
            </a:r>
            <a:br>
              <a:rPr lang="sr-Cyrl-BA" sz="3200" dirty="0"/>
            </a:br>
            <a:r>
              <a:rPr lang="sr-Cyrl-BA" sz="3200" dirty="0"/>
              <a:t>На врху Почетне (</a:t>
            </a:r>
            <a:r>
              <a:rPr lang="en-US" sz="3200" dirty="0"/>
              <a:t>Home</a:t>
            </a:r>
            <a:r>
              <a:rPr lang="sr-Cyrl-BA" sz="3200" dirty="0"/>
              <a:t>) странице требало би да се налази оно што веб-корисници требају прво видјети када приступе вашој страници.</a:t>
            </a:r>
            <a:endParaRPr lang="sr-Latn-BA" sz="3200" dirty="0"/>
          </a:p>
        </p:txBody>
      </p:sp>
    </p:spTree>
    <p:extLst>
      <p:ext uri="{BB962C8B-B14F-4D97-AF65-F5344CB8AC3E}">
        <p14:creationId xmlns:p14="http://schemas.microsoft.com/office/powerpoint/2010/main" xmlns="" val="1372898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836115-CCBC-4E9B-8480-4FBB3ACE1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371600"/>
            <a:ext cx="10439400" cy="6019800"/>
          </a:xfrm>
        </p:spPr>
        <p:txBody>
          <a:bodyPr/>
          <a:lstStyle/>
          <a:p>
            <a:pPr marL="342900" indent="-342900"/>
            <a:r>
              <a:rPr lang="en-US" sz="3200" dirty="0"/>
              <a:t>   </a:t>
            </a:r>
            <a:r>
              <a:rPr lang="sr-Cyrl-BA" sz="3200" b="1" dirty="0"/>
              <a:t>Најчешћи дијелови (елементи) почетне странице сајта су :</a:t>
            </a:r>
            <a:br>
              <a:rPr lang="sr-Cyrl-BA" sz="3200" b="1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sr-Cyrl-BA" sz="2800" dirty="0"/>
              <a:t>-</a:t>
            </a:r>
            <a:r>
              <a:rPr lang="sr-Cyrl-BA" sz="2800" b="1" dirty="0"/>
              <a:t>Заглавље (</a:t>
            </a:r>
            <a:r>
              <a:rPr lang="en-US" sz="2800" b="1" dirty="0"/>
              <a:t>Header)</a:t>
            </a:r>
            <a:r>
              <a:rPr lang="sr-Cyrl-BA" sz="2800" b="1" dirty="0"/>
              <a:t> </a:t>
            </a:r>
            <a:r>
              <a:rPr lang="sr-Cyrl-BA" sz="2800" dirty="0"/>
              <a:t>–наслов странице,</a:t>
            </a:r>
            <a:br>
              <a:rPr lang="sr-Cyrl-BA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sr-Cyrl-BA" sz="2800" dirty="0"/>
              <a:t>-</a:t>
            </a:r>
            <a:r>
              <a:rPr lang="sr-Cyrl-BA" sz="2800" b="1" dirty="0"/>
              <a:t>Навигација (</a:t>
            </a:r>
            <a:r>
              <a:rPr lang="en-US" sz="2800" b="1" dirty="0" err="1"/>
              <a:t>meni</a:t>
            </a:r>
            <a:r>
              <a:rPr lang="en-US" sz="2800" b="1" dirty="0"/>
              <a:t>)</a:t>
            </a:r>
            <a:r>
              <a:rPr lang="sr-Cyrl-BA" sz="2800" b="1" dirty="0"/>
              <a:t> </a:t>
            </a:r>
            <a:r>
              <a:rPr lang="sr-Cyrl-BA" sz="2800" dirty="0"/>
              <a:t>–веза са другим страницама преко линкова,</a:t>
            </a:r>
            <a:br>
              <a:rPr lang="sr-Cyrl-BA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sr-Cyrl-BA" sz="2800" dirty="0"/>
              <a:t>-</a:t>
            </a:r>
            <a:r>
              <a:rPr lang="sr-Cyrl-BA" sz="2800" b="1" dirty="0"/>
              <a:t>Садржај почетне странице (</a:t>
            </a:r>
            <a:r>
              <a:rPr lang="en-US" sz="2800" b="1" dirty="0"/>
              <a:t>Content)</a:t>
            </a:r>
            <a:r>
              <a:rPr lang="sr-Cyrl-BA" sz="2800" dirty="0"/>
              <a:t>-текст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3200" b="1" dirty="0"/>
              <a:t/>
            </a:r>
            <a:br>
              <a:rPr lang="en-US" sz="3200" b="1" dirty="0"/>
            </a:br>
            <a:endParaRPr lang="sr-Latn-BA" sz="3200" dirty="0"/>
          </a:p>
        </p:txBody>
      </p:sp>
    </p:spTree>
    <p:extLst>
      <p:ext uri="{BB962C8B-B14F-4D97-AF65-F5344CB8AC3E}">
        <p14:creationId xmlns:p14="http://schemas.microsoft.com/office/powerpoint/2010/main" xmlns="" val="2540069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B0D3FD-884B-4B52-83AA-033780D5E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828800"/>
            <a:ext cx="10515600" cy="4219930"/>
          </a:xfrm>
        </p:spPr>
        <p:txBody>
          <a:bodyPr/>
          <a:lstStyle/>
          <a:p>
            <a:r>
              <a:rPr lang="sr-Cyrl-BA" sz="2800" b="1" dirty="0"/>
              <a:t>-Подножје странице (</a:t>
            </a:r>
            <a:r>
              <a:rPr lang="en-US" sz="2800" b="1" dirty="0"/>
              <a:t>Footer)</a:t>
            </a:r>
            <a:r>
              <a:rPr lang="sr-Cyrl-BA" sz="2800" dirty="0"/>
              <a:t>-основни подаци о носиоцу  наслова сајта,телефон,адреса итд.,</a:t>
            </a:r>
            <a:br>
              <a:rPr lang="sr-Cyrl-BA" sz="2800" dirty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sr-Cyrl-BA" sz="2800" b="1" dirty="0"/>
              <a:t>-Банер (</a:t>
            </a:r>
            <a:r>
              <a:rPr lang="en-US" sz="2800" b="1" dirty="0"/>
              <a:t>Banner)</a:t>
            </a:r>
            <a:r>
              <a:rPr lang="sr-Cyrl-BA" sz="2800" dirty="0"/>
              <a:t>-информације које се мјењају,</a:t>
            </a:r>
            <a:r>
              <a:rPr lang="sr-Cyrl-BA" sz="2800" b="1" dirty="0"/>
              <a:t/>
            </a:r>
            <a:br>
              <a:rPr lang="sr-Cyrl-BA" sz="2800" b="1" dirty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sr-Cyrl-BA" sz="2800" b="1" dirty="0"/>
              <a:t>-Трака (</a:t>
            </a:r>
            <a:r>
              <a:rPr lang="en-US" sz="2800" b="1" dirty="0"/>
              <a:t>Sidebar)</a:t>
            </a:r>
            <a:r>
              <a:rPr lang="sr-Cyrl-BA" sz="2800" dirty="0"/>
              <a:t>-текст на бочној траци,</a:t>
            </a:r>
            <a:r>
              <a:rPr lang="sr-Cyrl-BA" sz="2800" b="1" dirty="0"/>
              <a:t/>
            </a:r>
            <a:br>
              <a:rPr lang="sr-Cyrl-BA" sz="2800" b="1" dirty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sr-Cyrl-BA" sz="2800" b="1" dirty="0"/>
              <a:t>-Позадина (</a:t>
            </a:r>
            <a:r>
              <a:rPr lang="en-US" sz="2800" b="1" dirty="0"/>
              <a:t>Background)</a:t>
            </a:r>
            <a:r>
              <a:rPr lang="sr-Cyrl-BA" sz="2800" dirty="0"/>
              <a:t>-подлога странице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3200" b="1" dirty="0"/>
              <a:t/>
            </a:r>
            <a:br>
              <a:rPr lang="en-US" sz="3200" b="1" dirty="0"/>
            </a:br>
            <a:endParaRPr lang="sr-Latn-BA" sz="2800" dirty="0"/>
          </a:p>
        </p:txBody>
      </p:sp>
    </p:spTree>
    <p:extLst>
      <p:ext uri="{BB962C8B-B14F-4D97-AF65-F5344CB8AC3E}">
        <p14:creationId xmlns:p14="http://schemas.microsoft.com/office/powerpoint/2010/main" xmlns="" val="967059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B6B21EE-EE00-4DC7-9DF7-5966D1E0588A}"/>
              </a:ext>
            </a:extLst>
          </p:cNvPr>
          <p:cNvSpPr txBox="1"/>
          <p:nvPr/>
        </p:nvSpPr>
        <p:spPr>
          <a:xfrm>
            <a:off x="9086798" y="1752600"/>
            <a:ext cx="3505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tx1"/>
              </a:buClr>
              <a:buFont typeface="+mj-lt"/>
              <a:buAutoNum type="arabicPeriod"/>
            </a:pPr>
            <a:r>
              <a:rPr lang="sr-Cyrl-BA" sz="2000" b="1" dirty="0"/>
              <a:t>Заглавље (</a:t>
            </a:r>
            <a:r>
              <a:rPr lang="en-US" sz="2000" b="1" dirty="0"/>
              <a:t>Header)</a:t>
            </a:r>
          </a:p>
          <a:p>
            <a:pPr marL="342900" indent="-342900">
              <a:buClr>
                <a:schemeClr val="tx1"/>
              </a:buClr>
              <a:buFont typeface="+mj-lt"/>
              <a:buAutoNum type="arabicPeriod"/>
            </a:pPr>
            <a:r>
              <a:rPr lang="sr-Cyrl-BA" sz="2000" b="1" dirty="0"/>
              <a:t>Навигација (</a:t>
            </a:r>
            <a:r>
              <a:rPr lang="en-US" sz="2000" b="1" dirty="0" err="1"/>
              <a:t>meni</a:t>
            </a:r>
            <a:r>
              <a:rPr lang="en-US" sz="2000" b="1" dirty="0"/>
              <a:t>)</a:t>
            </a:r>
            <a:r>
              <a:rPr lang="sr-Cyrl-BA" sz="2000" b="1" dirty="0"/>
              <a:t> </a:t>
            </a:r>
            <a:endParaRPr lang="en-US" sz="2000" b="1" dirty="0"/>
          </a:p>
          <a:p>
            <a:pPr marL="342900" indent="-342900">
              <a:buClr>
                <a:schemeClr val="tx1"/>
              </a:buClr>
              <a:buFont typeface="+mj-lt"/>
              <a:buAutoNum type="arabicPeriod"/>
            </a:pPr>
            <a:r>
              <a:rPr lang="sr-Cyrl-BA" sz="2000" b="1" dirty="0"/>
              <a:t>Садржај почетне странице (</a:t>
            </a:r>
            <a:r>
              <a:rPr lang="en-US" sz="2000" b="1" dirty="0"/>
              <a:t>Content)</a:t>
            </a:r>
          </a:p>
          <a:p>
            <a:pPr marL="342900" indent="-342900">
              <a:buClr>
                <a:schemeClr val="tx1"/>
              </a:buClr>
              <a:buFont typeface="+mj-lt"/>
              <a:buAutoNum type="arabicPeriod"/>
            </a:pPr>
            <a:r>
              <a:rPr lang="sr-Cyrl-BA" sz="2000" b="1" dirty="0"/>
              <a:t>Подножје странице (</a:t>
            </a:r>
            <a:r>
              <a:rPr lang="en-US" sz="2000" b="1" dirty="0"/>
              <a:t>Footer)</a:t>
            </a:r>
          </a:p>
          <a:p>
            <a:pPr marL="342900" indent="-342900">
              <a:buClr>
                <a:schemeClr val="tx1"/>
              </a:buClr>
              <a:buFont typeface="+mj-lt"/>
              <a:buAutoNum type="arabicPeriod"/>
            </a:pPr>
            <a:r>
              <a:rPr lang="sr-Cyrl-BA" sz="2000" b="1" dirty="0"/>
              <a:t>Банер (</a:t>
            </a:r>
            <a:r>
              <a:rPr lang="en-US" sz="2000" b="1" dirty="0"/>
              <a:t>Banner)</a:t>
            </a:r>
          </a:p>
          <a:p>
            <a:pPr marL="342900" indent="-342900">
              <a:buClr>
                <a:schemeClr val="tx1"/>
              </a:buClr>
              <a:buFont typeface="+mj-lt"/>
              <a:buAutoNum type="arabicPeriod"/>
            </a:pPr>
            <a:r>
              <a:rPr lang="sr-Cyrl-BA" sz="2000" b="1" dirty="0"/>
              <a:t>Трака (</a:t>
            </a:r>
            <a:r>
              <a:rPr lang="en-US" sz="2000" b="1" dirty="0"/>
              <a:t>Sidebar)</a:t>
            </a:r>
          </a:p>
          <a:p>
            <a:pPr marL="342900" indent="-342900">
              <a:buClr>
                <a:schemeClr val="tx1"/>
              </a:buClr>
              <a:buFont typeface="+mj-lt"/>
              <a:buAutoNum type="arabicPeriod"/>
            </a:pPr>
            <a:r>
              <a:rPr lang="sr-Cyrl-BA" sz="2000" b="1" dirty="0"/>
              <a:t>Позадина (</a:t>
            </a:r>
            <a:r>
              <a:rPr lang="en-US" sz="2000" b="1" dirty="0"/>
              <a:t>Background)</a:t>
            </a:r>
          </a:p>
          <a:p>
            <a:pPr marL="342900" indent="-342900">
              <a:buClr>
                <a:schemeClr val="tx1"/>
              </a:buClr>
              <a:buFont typeface="+mj-lt"/>
              <a:buAutoNum type="arabicPeriod"/>
            </a:pPr>
            <a:endParaRPr lang="en-US" sz="2000" b="1" dirty="0"/>
          </a:p>
          <a:p>
            <a:pPr marL="342900" indent="-342900">
              <a:buClr>
                <a:schemeClr val="tx1"/>
              </a:buClr>
              <a:buFont typeface="+mj-lt"/>
              <a:buAutoNum type="arabicPeriod"/>
            </a:pPr>
            <a:endParaRPr lang="sr-Latn-BA" sz="2000" dirty="0"/>
          </a:p>
        </p:txBody>
      </p:sp>
      <p:pic>
        <p:nvPicPr>
          <p:cNvPr id="12" name="Picture 11" descr="1">
            <a:extLst>
              <a:ext uri="{FF2B5EF4-FFF2-40B4-BE49-F238E27FC236}">
                <a16:creationId xmlns:a16="http://schemas.microsoft.com/office/drawing/2014/main" xmlns="" id="{28CD8CC3-3F00-423D-BB8E-759E247412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6577" y="580601"/>
            <a:ext cx="8920221" cy="5696798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xmlns="" id="{B2274A80-644D-4676-A2D1-A1E9CB886824}"/>
              </a:ext>
            </a:extLst>
          </p:cNvPr>
          <p:cNvSpPr/>
          <p:nvPr/>
        </p:nvSpPr>
        <p:spPr>
          <a:xfrm>
            <a:off x="6777122" y="609600"/>
            <a:ext cx="533400" cy="457200"/>
          </a:xfrm>
          <a:prstGeom prst="ellipse">
            <a:avLst/>
          </a:prstGeom>
          <a:solidFill>
            <a:srgbClr val="B015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87844C2B-EE97-4C0D-AD5B-86EAD057DFF4}"/>
              </a:ext>
            </a:extLst>
          </p:cNvPr>
          <p:cNvSpPr txBox="1"/>
          <p:nvPr/>
        </p:nvSpPr>
        <p:spPr>
          <a:xfrm>
            <a:off x="6815222" y="6535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</a:t>
            </a:r>
            <a:endParaRPr lang="sr-Latn-BA" b="1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B032EC4E-8EFA-4CC7-BBE8-B791600B9FA7}"/>
              </a:ext>
            </a:extLst>
          </p:cNvPr>
          <p:cNvSpPr/>
          <p:nvPr/>
        </p:nvSpPr>
        <p:spPr>
          <a:xfrm>
            <a:off x="1447800" y="1905000"/>
            <a:ext cx="533400" cy="457200"/>
          </a:xfrm>
          <a:prstGeom prst="ellipse">
            <a:avLst/>
          </a:prstGeom>
          <a:solidFill>
            <a:srgbClr val="B015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820F2766-BF29-47B2-975F-4DB0FB552E9A}"/>
              </a:ext>
            </a:extLst>
          </p:cNvPr>
          <p:cNvSpPr txBox="1"/>
          <p:nvPr/>
        </p:nvSpPr>
        <p:spPr>
          <a:xfrm>
            <a:off x="1485900" y="19489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</a:t>
            </a:r>
            <a:endParaRPr lang="sr-Latn-BA" b="1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E65037FF-920D-4229-BFA9-4388518A82BF}"/>
              </a:ext>
            </a:extLst>
          </p:cNvPr>
          <p:cNvSpPr/>
          <p:nvPr/>
        </p:nvSpPr>
        <p:spPr>
          <a:xfrm>
            <a:off x="4619599" y="3124200"/>
            <a:ext cx="533400" cy="457200"/>
          </a:xfrm>
          <a:prstGeom prst="ellipse">
            <a:avLst/>
          </a:prstGeom>
          <a:solidFill>
            <a:srgbClr val="B015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3F67328E-48D4-4E7F-AEED-580ADDD8AD21}"/>
              </a:ext>
            </a:extLst>
          </p:cNvPr>
          <p:cNvSpPr txBox="1"/>
          <p:nvPr/>
        </p:nvSpPr>
        <p:spPr>
          <a:xfrm>
            <a:off x="4657699" y="31681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3</a:t>
            </a:r>
            <a:endParaRPr lang="sr-Latn-BA" b="1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xmlns="" id="{793AE431-6D41-4895-80AA-FD9B37E77C93}"/>
              </a:ext>
            </a:extLst>
          </p:cNvPr>
          <p:cNvSpPr/>
          <p:nvPr/>
        </p:nvSpPr>
        <p:spPr>
          <a:xfrm>
            <a:off x="762000" y="5541796"/>
            <a:ext cx="533400" cy="457200"/>
          </a:xfrm>
          <a:prstGeom prst="ellipse">
            <a:avLst/>
          </a:prstGeom>
          <a:solidFill>
            <a:srgbClr val="B015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C0C4EF4C-18A8-43D6-A0F8-AA0A88FC0254}"/>
              </a:ext>
            </a:extLst>
          </p:cNvPr>
          <p:cNvSpPr/>
          <p:nvPr/>
        </p:nvSpPr>
        <p:spPr>
          <a:xfrm>
            <a:off x="7696200" y="5943600"/>
            <a:ext cx="533400" cy="457200"/>
          </a:xfrm>
          <a:prstGeom prst="ellipse">
            <a:avLst/>
          </a:prstGeom>
          <a:solidFill>
            <a:srgbClr val="B015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1C0737B0-8F62-4569-A103-00B56C806D10}"/>
              </a:ext>
            </a:extLst>
          </p:cNvPr>
          <p:cNvSpPr/>
          <p:nvPr/>
        </p:nvSpPr>
        <p:spPr>
          <a:xfrm>
            <a:off x="8553398" y="4079450"/>
            <a:ext cx="533400" cy="457200"/>
          </a:xfrm>
          <a:prstGeom prst="ellipse">
            <a:avLst/>
          </a:prstGeom>
          <a:solidFill>
            <a:srgbClr val="B015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CEF05A51-2735-438D-8770-4D39B864DFCD}"/>
              </a:ext>
            </a:extLst>
          </p:cNvPr>
          <p:cNvSpPr/>
          <p:nvPr/>
        </p:nvSpPr>
        <p:spPr>
          <a:xfrm>
            <a:off x="8321697" y="1625009"/>
            <a:ext cx="533400" cy="457200"/>
          </a:xfrm>
          <a:prstGeom prst="ellipse">
            <a:avLst/>
          </a:prstGeom>
          <a:solidFill>
            <a:srgbClr val="B015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CFA9DE8C-00CC-4A99-A736-9A04A3D96733}"/>
              </a:ext>
            </a:extLst>
          </p:cNvPr>
          <p:cNvSpPr txBox="1"/>
          <p:nvPr/>
        </p:nvSpPr>
        <p:spPr>
          <a:xfrm>
            <a:off x="7734300" y="59697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4</a:t>
            </a:r>
            <a:endParaRPr lang="sr-Latn-BA" b="1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27034A9C-2CA4-4722-A452-8BE357BCB31A}"/>
              </a:ext>
            </a:extLst>
          </p:cNvPr>
          <p:cNvSpPr txBox="1"/>
          <p:nvPr/>
        </p:nvSpPr>
        <p:spPr>
          <a:xfrm>
            <a:off x="8588397" y="412338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5</a:t>
            </a:r>
            <a:endParaRPr lang="sr-Latn-BA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8D8FBFAB-7B2D-4645-888D-31AAF6BCA2B5}"/>
              </a:ext>
            </a:extLst>
          </p:cNvPr>
          <p:cNvSpPr txBox="1"/>
          <p:nvPr/>
        </p:nvSpPr>
        <p:spPr>
          <a:xfrm>
            <a:off x="8365999" y="166894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6</a:t>
            </a:r>
            <a:endParaRPr lang="sr-Latn-BA" b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FCA3EF51-009D-4F1F-ABC6-309C5C1B8F99}"/>
              </a:ext>
            </a:extLst>
          </p:cNvPr>
          <p:cNvSpPr txBox="1"/>
          <p:nvPr/>
        </p:nvSpPr>
        <p:spPr>
          <a:xfrm>
            <a:off x="806302" y="558312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7</a:t>
            </a:r>
            <a:endParaRPr lang="sr-Latn-BA" b="1" dirty="0"/>
          </a:p>
        </p:txBody>
      </p:sp>
    </p:spTree>
    <p:extLst>
      <p:ext uri="{BB962C8B-B14F-4D97-AF65-F5344CB8AC3E}">
        <p14:creationId xmlns:p14="http://schemas.microsoft.com/office/powerpoint/2010/main" xmlns="" val="333831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157</TotalTime>
  <Words>136</Words>
  <Application>Microsoft Office PowerPoint</Application>
  <PresentationFormat>Custom</PresentationFormat>
  <Paragraphs>23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Ion</vt:lpstr>
      <vt:lpstr>ИЗРАДА ВЕБ-САЈТА ПОЧЕТНА СТРАНИЦА (HOME)</vt:lpstr>
      <vt:lpstr>Slide 2</vt:lpstr>
      <vt:lpstr>Израда сајта дијели се у три фазе:  - Планирање и развој сајта,  - Дизајнирање сајта,   -Програмирање сајта.              </vt:lpstr>
      <vt:lpstr>Планирање и развој сајта обухвата :  -прикупљање и организовање података (фотографије,новости,имена,рекламе,спискови),  -одређивање елемената сајта (које ће странице бити на сајту и како их повезати),  -осмислити структуру сајта (распоред података на почетној страници сајта).       </vt:lpstr>
      <vt:lpstr>    Елементи веб-сајта :  -Почетна страница  -Подстранице са менијима  -Странице са садржајем    </vt:lpstr>
      <vt:lpstr>Почетна страница (Home) је основна страница која се отвара када упишемо одређену интернет адресу. (https://kreativnicentar.rs/) На врху Почетне (Home) странице требало би да се налази оно што веб-корисници требају прво видјети када приступе вашој страници.</vt:lpstr>
      <vt:lpstr>   Најчешћи дијелови (елементи) почетне странице сајта су :  -Заглавље (Header) –наслов странице,  -Навигација (meni) –веза са другим страницама преко линкова,  -Садржај почетне странице (Content)-текст  </vt:lpstr>
      <vt:lpstr>-Подножје странице (Footer)-основни подаци о носиоцу  наслова сајта,телефон,адреса итд.,  -Банер (Banner)-информације које се мјењају,  -Трака (Sidebar)-текст на бочној траци,  -Позадина (Background)-подлога странице  </vt:lpstr>
      <vt:lpstr>Slide 9</vt:lpstr>
      <vt:lpstr>Хвала на пажњи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Aleksandra Stankovic</cp:lastModifiedBy>
  <cp:revision>17</cp:revision>
  <dcterms:created xsi:type="dcterms:W3CDTF">2006-08-16T00:00:00Z</dcterms:created>
  <dcterms:modified xsi:type="dcterms:W3CDTF">2020-04-27T06:18:07Z</dcterms:modified>
</cp:coreProperties>
</file>