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43" autoAdjust="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A541D7-C999-4B9E-AD85-FADD0F6B20E3}" type="doc">
      <dgm:prSet loTypeId="urn:microsoft.com/office/officeart/2005/8/layout/target3" loCatId="relationship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B60517F-28C1-46D5-9FDF-FB6E943F8390}">
      <dgm:prSet/>
      <dgm:spPr/>
      <dgm:t>
        <a:bodyPr/>
        <a:lstStyle/>
        <a:p>
          <a:pPr rtl="0"/>
          <a:r>
            <a:rPr lang="en-US" b="0" i="0" baseline="0" dirty="0" smtClean="0"/>
            <a:t>Сљедеће </a:t>
          </a:r>
          <a:r>
            <a:rPr lang="en-US" b="0" i="0" baseline="0" dirty="0" err="1" smtClean="0"/>
            <a:t>именице</a:t>
          </a:r>
          <a:r>
            <a:rPr lang="en-US" b="0" i="0" baseline="0" dirty="0" smtClean="0"/>
            <a:t> </a:t>
          </a:r>
          <a:r>
            <a:rPr lang="en-US" b="0" i="0" baseline="0" dirty="0" err="1" smtClean="0"/>
            <a:t>разврстај</a:t>
          </a:r>
          <a:r>
            <a:rPr lang="en-US" b="0" i="0" baseline="0" dirty="0" smtClean="0"/>
            <a:t> </a:t>
          </a:r>
          <a:r>
            <a:rPr lang="en-US" b="0" i="0" baseline="0" dirty="0" err="1" smtClean="0"/>
            <a:t>на</a:t>
          </a:r>
          <a:r>
            <a:rPr lang="en-US" b="0" i="0" baseline="0" dirty="0" smtClean="0"/>
            <a:t> </a:t>
          </a:r>
          <a:r>
            <a:rPr lang="en-US" b="0" i="0" baseline="0" dirty="0" err="1" smtClean="0"/>
            <a:t>имена</a:t>
          </a:r>
          <a:r>
            <a:rPr lang="en-US" b="0" i="0" baseline="0" dirty="0" smtClean="0"/>
            <a:t> </a:t>
          </a:r>
          <a:r>
            <a:rPr lang="en-US" b="0" i="0" baseline="0" dirty="0" err="1" smtClean="0"/>
            <a:t>бића</a:t>
          </a:r>
          <a:r>
            <a:rPr lang="en-US" b="0" i="0" baseline="0" dirty="0" smtClean="0"/>
            <a:t>, </a:t>
          </a:r>
          <a:r>
            <a:rPr lang="en-US" b="0" i="0" baseline="0" dirty="0" err="1" smtClean="0"/>
            <a:t>предмета</a:t>
          </a:r>
          <a:r>
            <a:rPr lang="en-US" b="0" i="0" baseline="0" dirty="0" smtClean="0"/>
            <a:t> и </a:t>
          </a:r>
          <a:r>
            <a:rPr lang="en-US" b="0" i="0" baseline="0" dirty="0" err="1" smtClean="0"/>
            <a:t>појава</a:t>
          </a:r>
          <a:r>
            <a:rPr lang="en-US" b="0" i="0" baseline="0" dirty="0" smtClean="0"/>
            <a:t>: </a:t>
          </a:r>
          <a:endParaRPr lang="en-US" dirty="0"/>
        </a:p>
      </dgm:t>
    </dgm:pt>
    <dgm:pt modelId="{C0BE793D-D9D8-49A5-BA02-DCE54EA10F8A}" type="parTrans" cxnId="{2AD808C8-1709-433F-98B9-F5B56000F481}">
      <dgm:prSet/>
      <dgm:spPr/>
      <dgm:t>
        <a:bodyPr/>
        <a:lstStyle/>
        <a:p>
          <a:endParaRPr lang="en-US"/>
        </a:p>
      </dgm:t>
    </dgm:pt>
    <dgm:pt modelId="{D554B473-BCC9-45A2-86C6-21551501A780}" type="sibTrans" cxnId="{2AD808C8-1709-433F-98B9-F5B56000F481}">
      <dgm:prSet/>
      <dgm:spPr/>
      <dgm:t>
        <a:bodyPr/>
        <a:lstStyle/>
        <a:p>
          <a:endParaRPr lang="en-US"/>
        </a:p>
      </dgm:t>
    </dgm:pt>
    <dgm:pt modelId="{C25759B3-B8C6-4228-AA15-69146A611FC2}">
      <dgm:prSet/>
      <dgm:spPr/>
      <dgm:t>
        <a:bodyPr/>
        <a:lstStyle/>
        <a:p>
          <a:pPr rtl="0"/>
          <a:r>
            <a:rPr lang="bs-Cyrl-BA" b="0" i="0" baseline="0" dirty="0" smtClean="0"/>
            <a:t>Тата</a:t>
          </a:r>
          <a:r>
            <a:rPr lang="en-US" b="0" i="0" baseline="0" dirty="0" smtClean="0"/>
            <a:t>, </a:t>
          </a:r>
          <a:r>
            <a:rPr lang="en-US" b="0" i="0" baseline="0" dirty="0" err="1" smtClean="0"/>
            <a:t>сестра</a:t>
          </a:r>
          <a:r>
            <a:rPr lang="en-US" b="0" i="0" baseline="0" dirty="0" smtClean="0"/>
            <a:t>, </a:t>
          </a:r>
          <a:r>
            <a:rPr lang="en-US" b="0" i="0" baseline="0" dirty="0" err="1" smtClean="0"/>
            <a:t>магла</a:t>
          </a:r>
          <a:r>
            <a:rPr lang="en-US" b="0" i="0" baseline="0" dirty="0" smtClean="0"/>
            <a:t>, </a:t>
          </a:r>
          <a:r>
            <a:rPr lang="en-US" b="0" i="0" baseline="0" dirty="0" err="1" smtClean="0"/>
            <a:t>вук</a:t>
          </a:r>
          <a:r>
            <a:rPr lang="en-US" b="0" i="0" baseline="0" dirty="0" smtClean="0"/>
            <a:t>, </a:t>
          </a:r>
          <a:r>
            <a:rPr lang="en-US" b="0" i="0" baseline="0" dirty="0" err="1" smtClean="0"/>
            <a:t>зора</a:t>
          </a:r>
          <a:r>
            <a:rPr lang="en-US" b="0" i="0" baseline="0" dirty="0" smtClean="0"/>
            <a:t>, </a:t>
          </a:r>
          <a:r>
            <a:rPr lang="en-US" b="0" i="0" baseline="0" dirty="0" err="1" smtClean="0"/>
            <a:t>торба</a:t>
          </a:r>
          <a:r>
            <a:rPr lang="en-US" b="0" i="0" baseline="0" dirty="0" smtClean="0"/>
            <a:t>, </a:t>
          </a:r>
          <a:r>
            <a:rPr lang="en-US" b="0" i="0" baseline="0" dirty="0" err="1" smtClean="0"/>
            <a:t>четка</a:t>
          </a:r>
          <a:r>
            <a:rPr lang="en-US" b="0" i="0" baseline="0" dirty="0" smtClean="0"/>
            <a:t>, </a:t>
          </a:r>
          <a:r>
            <a:rPr lang="en-US" b="0" i="0" baseline="0" dirty="0" err="1" smtClean="0"/>
            <a:t>јутро</a:t>
          </a:r>
          <a:r>
            <a:rPr lang="en-US" b="0" i="0" baseline="0" dirty="0" smtClean="0"/>
            <a:t>, </a:t>
          </a:r>
          <a:r>
            <a:rPr lang="en-US" b="0" i="0" baseline="0" dirty="0" err="1" smtClean="0"/>
            <a:t>свиња</a:t>
          </a:r>
          <a:r>
            <a:rPr lang="en-US" b="0" i="0" baseline="0" dirty="0" smtClean="0"/>
            <a:t>, </a:t>
          </a:r>
          <a:r>
            <a:rPr lang="en-US" b="0" i="0" baseline="0" dirty="0" err="1" smtClean="0"/>
            <a:t>зец</a:t>
          </a:r>
          <a:r>
            <a:rPr lang="en-US" b="0" i="0" baseline="0" dirty="0" smtClean="0"/>
            <a:t>, </a:t>
          </a:r>
          <a:r>
            <a:rPr lang="en-US" b="0" i="0" baseline="0" dirty="0" err="1" smtClean="0"/>
            <a:t>клупа</a:t>
          </a:r>
          <a:r>
            <a:rPr lang="en-US" b="0" i="0" baseline="0" dirty="0" smtClean="0"/>
            <a:t>, </a:t>
          </a:r>
          <a:r>
            <a:rPr lang="en-US" b="0" i="0" baseline="0" dirty="0" err="1" smtClean="0"/>
            <a:t>прозор</a:t>
          </a:r>
          <a:r>
            <a:rPr lang="en-US" b="0" i="0" baseline="0" dirty="0" smtClean="0"/>
            <a:t> </a:t>
          </a:r>
          <a:endParaRPr lang="en-US" dirty="0"/>
        </a:p>
      </dgm:t>
    </dgm:pt>
    <dgm:pt modelId="{9B2158FF-3FF6-469F-8EAA-C2F0B18E98C8}" type="parTrans" cxnId="{C1A5A459-30DB-447E-AA5D-A4DEBCB3E141}">
      <dgm:prSet/>
      <dgm:spPr/>
      <dgm:t>
        <a:bodyPr/>
        <a:lstStyle/>
        <a:p>
          <a:endParaRPr lang="en-US"/>
        </a:p>
      </dgm:t>
    </dgm:pt>
    <dgm:pt modelId="{389D623D-3149-4FB2-AEDB-84B68F47C482}" type="sibTrans" cxnId="{C1A5A459-30DB-447E-AA5D-A4DEBCB3E141}">
      <dgm:prSet/>
      <dgm:spPr/>
      <dgm:t>
        <a:bodyPr/>
        <a:lstStyle/>
        <a:p>
          <a:endParaRPr lang="en-US"/>
        </a:p>
      </dgm:t>
    </dgm:pt>
    <dgm:pt modelId="{3983BA1A-5115-419F-9585-C5242C922ACE}" type="pres">
      <dgm:prSet presAssocID="{C6A541D7-C999-4B9E-AD85-FADD0F6B20E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8C8913-6362-400C-9590-8EBC0BBD8A5C}" type="pres">
      <dgm:prSet presAssocID="{7B60517F-28C1-46D5-9FDF-FB6E943F8390}" presName="circle1" presStyleLbl="node1" presStyleIdx="0" presStyleCnt="2"/>
      <dgm:spPr/>
    </dgm:pt>
    <dgm:pt modelId="{27C75AC0-DB26-4C4E-9F30-DE0D1D9323EC}" type="pres">
      <dgm:prSet presAssocID="{7B60517F-28C1-46D5-9FDF-FB6E943F8390}" presName="space" presStyleCnt="0"/>
      <dgm:spPr/>
    </dgm:pt>
    <dgm:pt modelId="{2A649B96-A469-4810-9FC5-B8C1FA4EF466}" type="pres">
      <dgm:prSet presAssocID="{7B60517F-28C1-46D5-9FDF-FB6E943F8390}" presName="rect1" presStyleLbl="alignAcc1" presStyleIdx="0" presStyleCnt="2"/>
      <dgm:spPr/>
      <dgm:t>
        <a:bodyPr/>
        <a:lstStyle/>
        <a:p>
          <a:endParaRPr lang="en-US"/>
        </a:p>
      </dgm:t>
    </dgm:pt>
    <dgm:pt modelId="{C1BBEA64-CBE4-4965-80CA-7707F70D2957}" type="pres">
      <dgm:prSet presAssocID="{C25759B3-B8C6-4228-AA15-69146A611FC2}" presName="vertSpace2" presStyleLbl="node1" presStyleIdx="0" presStyleCnt="2"/>
      <dgm:spPr/>
    </dgm:pt>
    <dgm:pt modelId="{261FA913-DDC7-41D1-B1E8-02026223332B}" type="pres">
      <dgm:prSet presAssocID="{C25759B3-B8C6-4228-AA15-69146A611FC2}" presName="circle2" presStyleLbl="node1" presStyleIdx="1" presStyleCnt="2"/>
      <dgm:spPr/>
    </dgm:pt>
    <dgm:pt modelId="{453D3D04-A3AA-4E04-9A5B-52BFAE2F0ABA}" type="pres">
      <dgm:prSet presAssocID="{C25759B3-B8C6-4228-AA15-69146A611FC2}" presName="rect2" presStyleLbl="alignAcc1" presStyleIdx="1" presStyleCnt="2"/>
      <dgm:spPr/>
      <dgm:t>
        <a:bodyPr/>
        <a:lstStyle/>
        <a:p>
          <a:endParaRPr lang="en-US"/>
        </a:p>
      </dgm:t>
    </dgm:pt>
    <dgm:pt modelId="{6BA33815-7754-40F7-B39D-A60BDD64DAA6}" type="pres">
      <dgm:prSet presAssocID="{7B60517F-28C1-46D5-9FDF-FB6E943F8390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77B25D-89BE-4C20-BC26-A0CE7926DA83}" type="pres">
      <dgm:prSet presAssocID="{C25759B3-B8C6-4228-AA15-69146A611FC2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F9B451-5DCB-44C7-A6C6-225B67E9D0FD}" type="presOf" srcId="{C25759B3-B8C6-4228-AA15-69146A611FC2}" destId="{BC77B25D-89BE-4C20-BC26-A0CE7926DA83}" srcOrd="1" destOrd="0" presId="urn:microsoft.com/office/officeart/2005/8/layout/target3"/>
    <dgm:cxn modelId="{15F7522D-91EA-475E-AAD3-B231DAC72713}" type="presOf" srcId="{C25759B3-B8C6-4228-AA15-69146A611FC2}" destId="{453D3D04-A3AA-4E04-9A5B-52BFAE2F0ABA}" srcOrd="0" destOrd="0" presId="urn:microsoft.com/office/officeart/2005/8/layout/target3"/>
    <dgm:cxn modelId="{650D85AF-5639-49A4-B074-38F92DC3B85D}" type="presOf" srcId="{C6A541D7-C999-4B9E-AD85-FADD0F6B20E3}" destId="{3983BA1A-5115-419F-9585-C5242C922ACE}" srcOrd="0" destOrd="0" presId="urn:microsoft.com/office/officeart/2005/8/layout/target3"/>
    <dgm:cxn modelId="{98220BAD-CD43-454E-8683-CA3F96B04D0E}" type="presOf" srcId="{7B60517F-28C1-46D5-9FDF-FB6E943F8390}" destId="{2A649B96-A469-4810-9FC5-B8C1FA4EF466}" srcOrd="0" destOrd="0" presId="urn:microsoft.com/office/officeart/2005/8/layout/target3"/>
    <dgm:cxn modelId="{2AD808C8-1709-433F-98B9-F5B56000F481}" srcId="{C6A541D7-C999-4B9E-AD85-FADD0F6B20E3}" destId="{7B60517F-28C1-46D5-9FDF-FB6E943F8390}" srcOrd="0" destOrd="0" parTransId="{C0BE793D-D9D8-49A5-BA02-DCE54EA10F8A}" sibTransId="{D554B473-BCC9-45A2-86C6-21551501A780}"/>
    <dgm:cxn modelId="{82F585E5-2005-4423-B42B-6084F303FDF1}" type="presOf" srcId="{7B60517F-28C1-46D5-9FDF-FB6E943F8390}" destId="{6BA33815-7754-40F7-B39D-A60BDD64DAA6}" srcOrd="1" destOrd="0" presId="urn:microsoft.com/office/officeart/2005/8/layout/target3"/>
    <dgm:cxn modelId="{C1A5A459-30DB-447E-AA5D-A4DEBCB3E141}" srcId="{C6A541D7-C999-4B9E-AD85-FADD0F6B20E3}" destId="{C25759B3-B8C6-4228-AA15-69146A611FC2}" srcOrd="1" destOrd="0" parTransId="{9B2158FF-3FF6-469F-8EAA-C2F0B18E98C8}" sibTransId="{389D623D-3149-4FB2-AEDB-84B68F47C482}"/>
    <dgm:cxn modelId="{19C3C439-622E-4DF6-B62B-3F1E651D8176}" type="presParOf" srcId="{3983BA1A-5115-419F-9585-C5242C922ACE}" destId="{6B8C8913-6362-400C-9590-8EBC0BBD8A5C}" srcOrd="0" destOrd="0" presId="urn:microsoft.com/office/officeart/2005/8/layout/target3"/>
    <dgm:cxn modelId="{090680A9-680E-4D96-ABF6-92CF19E2A255}" type="presParOf" srcId="{3983BA1A-5115-419F-9585-C5242C922ACE}" destId="{27C75AC0-DB26-4C4E-9F30-DE0D1D9323EC}" srcOrd="1" destOrd="0" presId="urn:microsoft.com/office/officeart/2005/8/layout/target3"/>
    <dgm:cxn modelId="{7CA497B7-1438-485F-ACB5-CB4D3A02954F}" type="presParOf" srcId="{3983BA1A-5115-419F-9585-C5242C922ACE}" destId="{2A649B96-A469-4810-9FC5-B8C1FA4EF466}" srcOrd="2" destOrd="0" presId="urn:microsoft.com/office/officeart/2005/8/layout/target3"/>
    <dgm:cxn modelId="{30F14221-DC50-4456-A2B8-3DFE7720B209}" type="presParOf" srcId="{3983BA1A-5115-419F-9585-C5242C922ACE}" destId="{C1BBEA64-CBE4-4965-80CA-7707F70D2957}" srcOrd="3" destOrd="0" presId="urn:microsoft.com/office/officeart/2005/8/layout/target3"/>
    <dgm:cxn modelId="{94F85399-714B-46CE-B70F-5AA2B325735B}" type="presParOf" srcId="{3983BA1A-5115-419F-9585-C5242C922ACE}" destId="{261FA913-DDC7-41D1-B1E8-02026223332B}" srcOrd="4" destOrd="0" presId="urn:microsoft.com/office/officeart/2005/8/layout/target3"/>
    <dgm:cxn modelId="{31CAE0D3-1DD2-4B87-97E3-D76D219B7FE2}" type="presParOf" srcId="{3983BA1A-5115-419F-9585-C5242C922ACE}" destId="{453D3D04-A3AA-4E04-9A5B-52BFAE2F0ABA}" srcOrd="5" destOrd="0" presId="urn:microsoft.com/office/officeart/2005/8/layout/target3"/>
    <dgm:cxn modelId="{07537C08-0C2A-44DD-8147-D7EDBD30D356}" type="presParOf" srcId="{3983BA1A-5115-419F-9585-C5242C922ACE}" destId="{6BA33815-7754-40F7-B39D-A60BDD64DAA6}" srcOrd="6" destOrd="0" presId="urn:microsoft.com/office/officeart/2005/8/layout/target3"/>
    <dgm:cxn modelId="{3DEFEDF1-3FE8-45A3-98DD-8DB0BDED6126}" type="presParOf" srcId="{3983BA1A-5115-419F-9585-C5242C922ACE}" destId="{BC77B25D-89BE-4C20-BC26-A0CE7926DA83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9E3855-4E53-4940-8A1F-C62846E4622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B85EB60-7BBA-4CC5-8003-CDCA7EAF3D2A}">
      <dgm:prSet/>
      <dgm:spPr/>
      <dgm:t>
        <a:bodyPr/>
        <a:lstStyle/>
        <a:p>
          <a:pPr rtl="0"/>
          <a:r>
            <a:rPr lang="en-US" b="0" i="0" baseline="0" smtClean="0"/>
            <a:t>Сљедеће именице разврстај на имена бића, предмета и појава: </a:t>
          </a:r>
          <a:endParaRPr lang="en-US"/>
        </a:p>
      </dgm:t>
    </dgm:pt>
    <dgm:pt modelId="{73D5C962-C360-4786-9BC2-C2A678D21E46}" type="parTrans" cxnId="{2270D1B2-5E2B-4D85-A591-BF9D93FF531C}">
      <dgm:prSet/>
      <dgm:spPr/>
      <dgm:t>
        <a:bodyPr/>
        <a:lstStyle/>
        <a:p>
          <a:endParaRPr lang="en-US"/>
        </a:p>
      </dgm:t>
    </dgm:pt>
    <dgm:pt modelId="{5AA5ABC8-C6C1-4770-93E5-CD9F72C79868}" type="sibTrans" cxnId="{2270D1B2-5E2B-4D85-A591-BF9D93FF531C}">
      <dgm:prSet/>
      <dgm:spPr/>
      <dgm:t>
        <a:bodyPr/>
        <a:lstStyle/>
        <a:p>
          <a:endParaRPr lang="en-US"/>
        </a:p>
      </dgm:t>
    </dgm:pt>
    <dgm:pt modelId="{13018367-131D-42AF-837D-464569E7A9ED}">
      <dgm:prSet/>
      <dgm:spPr/>
      <dgm:t>
        <a:bodyPr/>
        <a:lstStyle/>
        <a:p>
          <a:pPr rtl="0"/>
          <a:r>
            <a:rPr lang="bs-Cyrl-BA" b="0" i="0" baseline="0" smtClean="0"/>
            <a:t>Тата</a:t>
          </a:r>
          <a:r>
            <a:rPr lang="en-US" b="0" i="0" baseline="0" smtClean="0"/>
            <a:t>, сестра, магла, вук, зора, торба, четка, јутро, свиња, зец, клупа, прозор </a:t>
          </a:r>
          <a:endParaRPr lang="en-US"/>
        </a:p>
      </dgm:t>
    </dgm:pt>
    <dgm:pt modelId="{8A29C56F-DBC0-4775-A6BA-4ECE6B9E2BB8}" type="parTrans" cxnId="{81B60F9E-0487-4C78-A100-BD6C66176A85}">
      <dgm:prSet/>
      <dgm:spPr/>
      <dgm:t>
        <a:bodyPr/>
        <a:lstStyle/>
        <a:p>
          <a:endParaRPr lang="en-US"/>
        </a:p>
      </dgm:t>
    </dgm:pt>
    <dgm:pt modelId="{76C855AB-615A-4598-8516-69786D4DED7D}" type="sibTrans" cxnId="{81B60F9E-0487-4C78-A100-BD6C66176A85}">
      <dgm:prSet/>
      <dgm:spPr/>
      <dgm:t>
        <a:bodyPr/>
        <a:lstStyle/>
        <a:p>
          <a:endParaRPr lang="en-US"/>
        </a:p>
      </dgm:t>
    </dgm:pt>
    <dgm:pt modelId="{DCD90DC9-0FFB-4E77-B79F-36BB0C9EBB36}" type="pres">
      <dgm:prSet presAssocID="{1C9E3855-4E53-4940-8A1F-C62846E4622D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71869287-AE34-49CC-9E05-7DA8449F8F20}" type="pres">
      <dgm:prSet presAssocID="{DB85EB60-7BBA-4CC5-8003-CDCA7EAF3D2A}" presName="circle1" presStyleLbl="node1" presStyleIdx="0" presStyleCnt="2"/>
      <dgm:spPr/>
    </dgm:pt>
    <dgm:pt modelId="{15DBCB52-09E1-430F-AB19-4C445AFDCBCE}" type="pres">
      <dgm:prSet presAssocID="{DB85EB60-7BBA-4CC5-8003-CDCA7EAF3D2A}" presName="space" presStyleCnt="0"/>
      <dgm:spPr/>
    </dgm:pt>
    <dgm:pt modelId="{9B4A214E-88A6-4709-B569-94AEC268A6E3}" type="pres">
      <dgm:prSet presAssocID="{DB85EB60-7BBA-4CC5-8003-CDCA7EAF3D2A}" presName="rect1" presStyleLbl="alignAcc1" presStyleIdx="0" presStyleCnt="2"/>
      <dgm:spPr/>
    </dgm:pt>
    <dgm:pt modelId="{AC5C7718-4258-49C7-92BB-034605E8D847}" type="pres">
      <dgm:prSet presAssocID="{13018367-131D-42AF-837D-464569E7A9ED}" presName="vertSpace2" presStyleLbl="node1" presStyleIdx="0" presStyleCnt="2"/>
      <dgm:spPr/>
    </dgm:pt>
    <dgm:pt modelId="{98AFC547-1E07-42D7-B7C2-B50D48C20E2B}" type="pres">
      <dgm:prSet presAssocID="{13018367-131D-42AF-837D-464569E7A9ED}" presName="circle2" presStyleLbl="node1" presStyleIdx="1" presStyleCnt="2"/>
      <dgm:spPr/>
    </dgm:pt>
    <dgm:pt modelId="{BB726C36-104F-4E5F-970C-3750DC130E5C}" type="pres">
      <dgm:prSet presAssocID="{13018367-131D-42AF-837D-464569E7A9ED}" presName="rect2" presStyleLbl="alignAcc1" presStyleIdx="1" presStyleCnt="2"/>
      <dgm:spPr/>
    </dgm:pt>
    <dgm:pt modelId="{A9EFC754-D23C-43C1-9D68-28D0494C80BB}" type="pres">
      <dgm:prSet presAssocID="{DB85EB60-7BBA-4CC5-8003-CDCA7EAF3D2A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434AE937-ADD1-4D94-BFAD-7379967C7A31}" type="pres">
      <dgm:prSet presAssocID="{13018367-131D-42AF-837D-464569E7A9ED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D314855D-2B10-4929-A85F-5AA5D11D11F1}" type="presOf" srcId="{DB85EB60-7BBA-4CC5-8003-CDCA7EAF3D2A}" destId="{9B4A214E-88A6-4709-B569-94AEC268A6E3}" srcOrd="0" destOrd="0" presId="urn:microsoft.com/office/officeart/2005/8/layout/target3"/>
    <dgm:cxn modelId="{2270D1B2-5E2B-4D85-A591-BF9D93FF531C}" srcId="{1C9E3855-4E53-4940-8A1F-C62846E4622D}" destId="{DB85EB60-7BBA-4CC5-8003-CDCA7EAF3D2A}" srcOrd="0" destOrd="0" parTransId="{73D5C962-C360-4786-9BC2-C2A678D21E46}" sibTransId="{5AA5ABC8-C6C1-4770-93E5-CD9F72C79868}"/>
    <dgm:cxn modelId="{2C9B294E-D8F4-48BA-95E9-683742291A84}" type="presOf" srcId="{DB85EB60-7BBA-4CC5-8003-CDCA7EAF3D2A}" destId="{A9EFC754-D23C-43C1-9D68-28D0494C80BB}" srcOrd="1" destOrd="0" presId="urn:microsoft.com/office/officeart/2005/8/layout/target3"/>
    <dgm:cxn modelId="{004BBE15-8915-46D6-BF48-D65CC9F70729}" type="presOf" srcId="{13018367-131D-42AF-837D-464569E7A9ED}" destId="{434AE937-ADD1-4D94-BFAD-7379967C7A31}" srcOrd="1" destOrd="0" presId="urn:microsoft.com/office/officeart/2005/8/layout/target3"/>
    <dgm:cxn modelId="{81B60F9E-0487-4C78-A100-BD6C66176A85}" srcId="{1C9E3855-4E53-4940-8A1F-C62846E4622D}" destId="{13018367-131D-42AF-837D-464569E7A9ED}" srcOrd="1" destOrd="0" parTransId="{8A29C56F-DBC0-4775-A6BA-4ECE6B9E2BB8}" sibTransId="{76C855AB-615A-4598-8516-69786D4DED7D}"/>
    <dgm:cxn modelId="{EB705244-4467-4697-969B-5C63F47CB304}" type="presOf" srcId="{1C9E3855-4E53-4940-8A1F-C62846E4622D}" destId="{DCD90DC9-0FFB-4E77-B79F-36BB0C9EBB36}" srcOrd="0" destOrd="0" presId="urn:microsoft.com/office/officeart/2005/8/layout/target3"/>
    <dgm:cxn modelId="{BAF5B54C-8244-45C8-ACB9-5BA6D58164F2}" type="presOf" srcId="{13018367-131D-42AF-837D-464569E7A9ED}" destId="{BB726C36-104F-4E5F-970C-3750DC130E5C}" srcOrd="0" destOrd="0" presId="urn:microsoft.com/office/officeart/2005/8/layout/target3"/>
    <dgm:cxn modelId="{C2F15744-C960-49DB-9961-0CE346DD4F12}" type="presParOf" srcId="{DCD90DC9-0FFB-4E77-B79F-36BB0C9EBB36}" destId="{71869287-AE34-49CC-9E05-7DA8449F8F20}" srcOrd="0" destOrd="0" presId="urn:microsoft.com/office/officeart/2005/8/layout/target3"/>
    <dgm:cxn modelId="{268FF0FA-537F-4A2E-A28A-15A5FB0D3306}" type="presParOf" srcId="{DCD90DC9-0FFB-4E77-B79F-36BB0C9EBB36}" destId="{15DBCB52-09E1-430F-AB19-4C445AFDCBCE}" srcOrd="1" destOrd="0" presId="urn:microsoft.com/office/officeart/2005/8/layout/target3"/>
    <dgm:cxn modelId="{86E2A9BD-7F03-4A8C-9E69-FC1AA37969D4}" type="presParOf" srcId="{DCD90DC9-0FFB-4E77-B79F-36BB0C9EBB36}" destId="{9B4A214E-88A6-4709-B569-94AEC268A6E3}" srcOrd="2" destOrd="0" presId="urn:microsoft.com/office/officeart/2005/8/layout/target3"/>
    <dgm:cxn modelId="{B53662C9-5089-4C85-89BE-4354629264BB}" type="presParOf" srcId="{DCD90DC9-0FFB-4E77-B79F-36BB0C9EBB36}" destId="{AC5C7718-4258-49C7-92BB-034605E8D847}" srcOrd="3" destOrd="0" presId="urn:microsoft.com/office/officeart/2005/8/layout/target3"/>
    <dgm:cxn modelId="{D4B493B7-25B9-4E40-83E9-A8AD6D962F99}" type="presParOf" srcId="{DCD90DC9-0FFB-4E77-B79F-36BB0C9EBB36}" destId="{98AFC547-1E07-42D7-B7C2-B50D48C20E2B}" srcOrd="4" destOrd="0" presId="urn:microsoft.com/office/officeart/2005/8/layout/target3"/>
    <dgm:cxn modelId="{02C25619-7268-489E-A407-5A98DDFFE54B}" type="presParOf" srcId="{DCD90DC9-0FFB-4E77-B79F-36BB0C9EBB36}" destId="{BB726C36-104F-4E5F-970C-3750DC130E5C}" srcOrd="5" destOrd="0" presId="urn:microsoft.com/office/officeart/2005/8/layout/target3"/>
    <dgm:cxn modelId="{66721C8D-407E-4FA0-AF44-E202A68E909A}" type="presParOf" srcId="{DCD90DC9-0FFB-4E77-B79F-36BB0C9EBB36}" destId="{A9EFC754-D23C-43C1-9D68-28D0494C80BB}" srcOrd="6" destOrd="0" presId="urn:microsoft.com/office/officeart/2005/8/layout/target3"/>
    <dgm:cxn modelId="{ACE09950-6BFD-41B5-9DAC-7815998AF58E}" type="presParOf" srcId="{DCD90DC9-0FFB-4E77-B79F-36BB0C9EBB36}" destId="{434AE937-ADD1-4D94-BFAD-7379967C7A31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8C8913-6362-400C-9590-8EBC0BBD8A5C}">
      <dsp:nvSpPr>
        <dsp:cNvPr id="0" name=""/>
        <dsp:cNvSpPr/>
      </dsp:nvSpPr>
      <dsp:spPr>
        <a:xfrm>
          <a:off x="0" y="0"/>
          <a:ext cx="2757055" cy="275705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649B96-A469-4810-9FC5-B8C1FA4EF466}">
      <dsp:nvSpPr>
        <dsp:cNvPr id="0" name=""/>
        <dsp:cNvSpPr/>
      </dsp:nvSpPr>
      <dsp:spPr>
        <a:xfrm>
          <a:off x="1378527" y="0"/>
          <a:ext cx="7046574" cy="27570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i="0" kern="1200" baseline="0" dirty="0" smtClean="0"/>
            <a:t>Сљедеће </a:t>
          </a:r>
          <a:r>
            <a:rPr lang="en-US" sz="2900" b="0" i="0" kern="1200" baseline="0" dirty="0" err="1" smtClean="0"/>
            <a:t>именице</a:t>
          </a:r>
          <a:r>
            <a:rPr lang="en-US" sz="2900" b="0" i="0" kern="1200" baseline="0" dirty="0" smtClean="0"/>
            <a:t> </a:t>
          </a:r>
          <a:r>
            <a:rPr lang="en-US" sz="2900" b="0" i="0" kern="1200" baseline="0" dirty="0" err="1" smtClean="0"/>
            <a:t>разврстај</a:t>
          </a:r>
          <a:r>
            <a:rPr lang="en-US" sz="2900" b="0" i="0" kern="1200" baseline="0" dirty="0" smtClean="0"/>
            <a:t> </a:t>
          </a:r>
          <a:r>
            <a:rPr lang="en-US" sz="2900" b="0" i="0" kern="1200" baseline="0" dirty="0" err="1" smtClean="0"/>
            <a:t>на</a:t>
          </a:r>
          <a:r>
            <a:rPr lang="en-US" sz="2900" b="0" i="0" kern="1200" baseline="0" dirty="0" smtClean="0"/>
            <a:t> </a:t>
          </a:r>
          <a:r>
            <a:rPr lang="en-US" sz="2900" b="0" i="0" kern="1200" baseline="0" dirty="0" err="1" smtClean="0"/>
            <a:t>имена</a:t>
          </a:r>
          <a:r>
            <a:rPr lang="en-US" sz="2900" b="0" i="0" kern="1200" baseline="0" dirty="0" smtClean="0"/>
            <a:t> </a:t>
          </a:r>
          <a:r>
            <a:rPr lang="en-US" sz="2900" b="0" i="0" kern="1200" baseline="0" dirty="0" err="1" smtClean="0"/>
            <a:t>бића</a:t>
          </a:r>
          <a:r>
            <a:rPr lang="en-US" sz="2900" b="0" i="0" kern="1200" baseline="0" dirty="0" smtClean="0"/>
            <a:t>, </a:t>
          </a:r>
          <a:r>
            <a:rPr lang="en-US" sz="2900" b="0" i="0" kern="1200" baseline="0" dirty="0" err="1" smtClean="0"/>
            <a:t>предмета</a:t>
          </a:r>
          <a:r>
            <a:rPr lang="en-US" sz="2900" b="0" i="0" kern="1200" baseline="0" dirty="0" smtClean="0"/>
            <a:t> и </a:t>
          </a:r>
          <a:r>
            <a:rPr lang="en-US" sz="2900" b="0" i="0" kern="1200" baseline="0" dirty="0" err="1" smtClean="0"/>
            <a:t>појава</a:t>
          </a:r>
          <a:r>
            <a:rPr lang="en-US" sz="2900" b="0" i="0" kern="1200" baseline="0" dirty="0" smtClean="0"/>
            <a:t>: </a:t>
          </a:r>
          <a:endParaRPr lang="en-US" sz="2900" kern="1200" dirty="0"/>
        </a:p>
      </dsp:txBody>
      <dsp:txXfrm>
        <a:off x="1378527" y="0"/>
        <a:ext cx="7046574" cy="1309601"/>
      </dsp:txXfrm>
    </dsp:sp>
    <dsp:sp modelId="{261FA913-DDC7-41D1-B1E8-02026223332B}">
      <dsp:nvSpPr>
        <dsp:cNvPr id="0" name=""/>
        <dsp:cNvSpPr/>
      </dsp:nvSpPr>
      <dsp:spPr>
        <a:xfrm>
          <a:off x="723726" y="1309601"/>
          <a:ext cx="1309601" cy="130960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3D3D04-A3AA-4E04-9A5B-52BFAE2F0ABA}">
      <dsp:nvSpPr>
        <dsp:cNvPr id="0" name=""/>
        <dsp:cNvSpPr/>
      </dsp:nvSpPr>
      <dsp:spPr>
        <a:xfrm>
          <a:off x="1378527" y="1309601"/>
          <a:ext cx="7046574" cy="13096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2900" b="0" i="0" kern="1200" baseline="0" dirty="0" smtClean="0"/>
            <a:t>Тата</a:t>
          </a:r>
          <a:r>
            <a:rPr lang="en-US" sz="2900" b="0" i="0" kern="1200" baseline="0" dirty="0" smtClean="0"/>
            <a:t>, </a:t>
          </a:r>
          <a:r>
            <a:rPr lang="en-US" sz="2900" b="0" i="0" kern="1200" baseline="0" dirty="0" err="1" smtClean="0"/>
            <a:t>сестра</a:t>
          </a:r>
          <a:r>
            <a:rPr lang="en-US" sz="2900" b="0" i="0" kern="1200" baseline="0" dirty="0" smtClean="0"/>
            <a:t>, </a:t>
          </a:r>
          <a:r>
            <a:rPr lang="en-US" sz="2900" b="0" i="0" kern="1200" baseline="0" dirty="0" err="1" smtClean="0"/>
            <a:t>магла</a:t>
          </a:r>
          <a:r>
            <a:rPr lang="en-US" sz="2900" b="0" i="0" kern="1200" baseline="0" dirty="0" smtClean="0"/>
            <a:t>, </a:t>
          </a:r>
          <a:r>
            <a:rPr lang="en-US" sz="2900" b="0" i="0" kern="1200" baseline="0" dirty="0" err="1" smtClean="0"/>
            <a:t>вук</a:t>
          </a:r>
          <a:r>
            <a:rPr lang="en-US" sz="2900" b="0" i="0" kern="1200" baseline="0" dirty="0" smtClean="0"/>
            <a:t>, </a:t>
          </a:r>
          <a:r>
            <a:rPr lang="en-US" sz="2900" b="0" i="0" kern="1200" baseline="0" dirty="0" err="1" smtClean="0"/>
            <a:t>зора</a:t>
          </a:r>
          <a:r>
            <a:rPr lang="en-US" sz="2900" b="0" i="0" kern="1200" baseline="0" dirty="0" smtClean="0"/>
            <a:t>, </a:t>
          </a:r>
          <a:r>
            <a:rPr lang="en-US" sz="2900" b="0" i="0" kern="1200" baseline="0" dirty="0" err="1" smtClean="0"/>
            <a:t>торба</a:t>
          </a:r>
          <a:r>
            <a:rPr lang="en-US" sz="2900" b="0" i="0" kern="1200" baseline="0" dirty="0" smtClean="0"/>
            <a:t>, </a:t>
          </a:r>
          <a:r>
            <a:rPr lang="en-US" sz="2900" b="0" i="0" kern="1200" baseline="0" dirty="0" err="1" smtClean="0"/>
            <a:t>четка</a:t>
          </a:r>
          <a:r>
            <a:rPr lang="en-US" sz="2900" b="0" i="0" kern="1200" baseline="0" dirty="0" smtClean="0"/>
            <a:t>, </a:t>
          </a:r>
          <a:r>
            <a:rPr lang="en-US" sz="2900" b="0" i="0" kern="1200" baseline="0" dirty="0" err="1" smtClean="0"/>
            <a:t>јутро</a:t>
          </a:r>
          <a:r>
            <a:rPr lang="en-US" sz="2900" b="0" i="0" kern="1200" baseline="0" dirty="0" smtClean="0"/>
            <a:t>, </a:t>
          </a:r>
          <a:r>
            <a:rPr lang="en-US" sz="2900" b="0" i="0" kern="1200" baseline="0" dirty="0" err="1" smtClean="0"/>
            <a:t>свиња</a:t>
          </a:r>
          <a:r>
            <a:rPr lang="en-US" sz="2900" b="0" i="0" kern="1200" baseline="0" dirty="0" smtClean="0"/>
            <a:t>, </a:t>
          </a:r>
          <a:r>
            <a:rPr lang="en-US" sz="2900" b="0" i="0" kern="1200" baseline="0" dirty="0" err="1" smtClean="0"/>
            <a:t>зец</a:t>
          </a:r>
          <a:r>
            <a:rPr lang="en-US" sz="2900" b="0" i="0" kern="1200" baseline="0" dirty="0" smtClean="0"/>
            <a:t>, </a:t>
          </a:r>
          <a:r>
            <a:rPr lang="en-US" sz="2900" b="0" i="0" kern="1200" baseline="0" dirty="0" err="1" smtClean="0"/>
            <a:t>клупа</a:t>
          </a:r>
          <a:r>
            <a:rPr lang="en-US" sz="2900" b="0" i="0" kern="1200" baseline="0" dirty="0" smtClean="0"/>
            <a:t>, </a:t>
          </a:r>
          <a:r>
            <a:rPr lang="en-US" sz="2900" b="0" i="0" kern="1200" baseline="0" dirty="0" err="1" smtClean="0"/>
            <a:t>прозор</a:t>
          </a:r>
          <a:r>
            <a:rPr lang="en-US" sz="2900" b="0" i="0" kern="1200" baseline="0" dirty="0" smtClean="0"/>
            <a:t> </a:t>
          </a:r>
          <a:endParaRPr lang="en-US" sz="2900" kern="1200" dirty="0"/>
        </a:p>
      </dsp:txBody>
      <dsp:txXfrm>
        <a:off x="1378527" y="1309601"/>
        <a:ext cx="7046574" cy="13096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869287-AE34-49CC-9E05-7DA8449F8F20}">
      <dsp:nvSpPr>
        <dsp:cNvPr id="0" name=""/>
        <dsp:cNvSpPr/>
      </dsp:nvSpPr>
      <dsp:spPr>
        <a:xfrm>
          <a:off x="0" y="0"/>
          <a:ext cx="2339102" cy="233910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4A214E-88A6-4709-B569-94AEC268A6E3}">
      <dsp:nvSpPr>
        <dsp:cNvPr id="0" name=""/>
        <dsp:cNvSpPr/>
      </dsp:nvSpPr>
      <dsp:spPr>
        <a:xfrm>
          <a:off x="1169551" y="0"/>
          <a:ext cx="7905176" cy="23391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i="0" kern="1200" baseline="0" smtClean="0"/>
            <a:t>Сљедеће именице разврстај на имена бића, предмета и појава: </a:t>
          </a:r>
          <a:endParaRPr lang="en-US" sz="3200" kern="1200"/>
        </a:p>
      </dsp:txBody>
      <dsp:txXfrm>
        <a:off x="1169551" y="0"/>
        <a:ext cx="7905176" cy="1111073"/>
      </dsp:txXfrm>
    </dsp:sp>
    <dsp:sp modelId="{98AFC547-1E07-42D7-B7C2-B50D48C20E2B}">
      <dsp:nvSpPr>
        <dsp:cNvPr id="0" name=""/>
        <dsp:cNvSpPr/>
      </dsp:nvSpPr>
      <dsp:spPr>
        <a:xfrm>
          <a:off x="614014" y="1111073"/>
          <a:ext cx="1111073" cy="111107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726C36-104F-4E5F-970C-3750DC130E5C}">
      <dsp:nvSpPr>
        <dsp:cNvPr id="0" name=""/>
        <dsp:cNvSpPr/>
      </dsp:nvSpPr>
      <dsp:spPr>
        <a:xfrm>
          <a:off x="1169551" y="1111073"/>
          <a:ext cx="7905176" cy="11110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3200" b="0" i="0" kern="1200" baseline="0" smtClean="0"/>
            <a:t>Тата</a:t>
          </a:r>
          <a:r>
            <a:rPr lang="en-US" sz="3200" b="0" i="0" kern="1200" baseline="0" smtClean="0"/>
            <a:t>, сестра, магла, вук, зора, торба, четка, јутро, свиња, зец, клупа, прозор </a:t>
          </a:r>
          <a:endParaRPr lang="en-US" sz="3200" kern="1200"/>
        </a:p>
      </dsp:txBody>
      <dsp:txXfrm>
        <a:off x="1169551" y="1111073"/>
        <a:ext cx="7905176" cy="1111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B86A-2C8D-4820-9869-7E47C63E35DD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4455-22DC-477B-8ABE-062D5C004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3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B86A-2C8D-4820-9869-7E47C63E35DD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4455-22DC-477B-8ABE-062D5C004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93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B86A-2C8D-4820-9869-7E47C63E35DD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4455-22DC-477B-8ABE-062D5C0048A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4532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B86A-2C8D-4820-9869-7E47C63E35DD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4455-22DC-477B-8ABE-062D5C004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39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B86A-2C8D-4820-9869-7E47C63E35DD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4455-22DC-477B-8ABE-062D5C0048A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1938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B86A-2C8D-4820-9869-7E47C63E35DD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4455-22DC-477B-8ABE-062D5C004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85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B86A-2C8D-4820-9869-7E47C63E35DD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4455-22DC-477B-8ABE-062D5C004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51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B86A-2C8D-4820-9869-7E47C63E35DD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4455-22DC-477B-8ABE-062D5C004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4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B86A-2C8D-4820-9869-7E47C63E35DD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4455-22DC-477B-8ABE-062D5C004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90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B86A-2C8D-4820-9869-7E47C63E35DD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4455-22DC-477B-8ABE-062D5C004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6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B86A-2C8D-4820-9869-7E47C63E35DD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4455-22DC-477B-8ABE-062D5C004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B86A-2C8D-4820-9869-7E47C63E35DD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4455-22DC-477B-8ABE-062D5C004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6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B86A-2C8D-4820-9869-7E47C63E35DD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4455-22DC-477B-8ABE-062D5C004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6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B86A-2C8D-4820-9869-7E47C63E35DD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4455-22DC-477B-8ABE-062D5C004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24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B86A-2C8D-4820-9869-7E47C63E35DD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4455-22DC-477B-8ABE-062D5C004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94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B86A-2C8D-4820-9869-7E47C63E35DD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4455-22DC-477B-8ABE-062D5C004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1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3B86A-2C8D-4820-9869-7E47C63E35DD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5F14455-22DC-477B-8ABE-062D5C004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6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Cyrl-BA" sz="8800" dirty="0" smtClean="0"/>
              <a:t>Именице</a:t>
            </a:r>
            <a:r>
              <a:rPr lang="bs-Cyrl-BA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s-Cyrl-BA" sz="5400" dirty="0" smtClean="0"/>
              <a:t>Поновимо и научимо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63252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 видимо на сликама?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 descr="Solana Beach Neighborhood Guide: Lomas Santa Fe | YNC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573" y="1690688"/>
            <a:ext cx="3543300" cy="249581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8883" y="1930478"/>
            <a:ext cx="2024047" cy="17009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7259" y="1027906"/>
            <a:ext cx="3304318" cy="37432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8796" y="4186507"/>
            <a:ext cx="2597121" cy="21886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7514" y="4065368"/>
            <a:ext cx="1743607" cy="18350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32941" y="3939597"/>
            <a:ext cx="1213209" cy="232887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158837" y="2216727"/>
            <a:ext cx="1117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 smtClean="0"/>
              <a:t>јабука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19746" y="3263198"/>
            <a:ext cx="1318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/>
              <a:t>књиге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972952" y="2060341"/>
            <a:ext cx="78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/>
              <a:t>пас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8621315" y="1939728"/>
            <a:ext cx="1156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/>
              <a:t>дрво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437813" y="4613564"/>
            <a:ext cx="105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 smtClean="0"/>
              <a:t>мама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77088" y="6021562"/>
            <a:ext cx="100276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s-Cyrl-BA" dirty="0" smtClean="0"/>
              <a:t>сестра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41671" y="6005829"/>
            <a:ext cx="101282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bs-Cyrl-BA" dirty="0" smtClean="0">
                <a:solidFill>
                  <a:schemeClr val="bg1"/>
                </a:solidFill>
              </a:rPr>
              <a:t>брат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88182" y="4613564"/>
            <a:ext cx="955787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s-Cyrl-BA" dirty="0">
                <a:solidFill>
                  <a:schemeClr val="bg1"/>
                </a:solidFill>
              </a:rPr>
              <a:t>облак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57723" y="5583382"/>
            <a:ext cx="10044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s-Cyrl-BA" dirty="0" smtClean="0">
                <a:solidFill>
                  <a:schemeClr val="accent1">
                    <a:lumMod val="50000"/>
                  </a:schemeClr>
                </a:solidFill>
              </a:rPr>
              <a:t>киша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55240" y="5503382"/>
            <a:ext cx="1089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 smtClean="0"/>
              <a:t>ученик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78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 animBg="1"/>
      <p:bldP spid="16" grpId="0" animBg="1"/>
      <p:bldP spid="17" grpId="0" animBg="1"/>
      <p:bldP spid="18" grpId="0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273849"/>
            <a:ext cx="8596668" cy="1826581"/>
          </a:xfrm>
        </p:spPr>
        <p:txBody>
          <a:bodyPr>
            <a:normAutofit fontScale="90000"/>
          </a:bodyPr>
          <a:lstStyle/>
          <a:p>
            <a:r>
              <a:rPr lang="bs-Cyrl-BA" dirty="0" smtClean="0"/>
              <a:t>Већ смо научили да ријечи којима означавамо предмете, бића и појаве називамо ИМЕНИЦЕ.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3366655"/>
            <a:ext cx="8596668" cy="2132030"/>
          </a:xfrm>
        </p:spPr>
        <p:txBody>
          <a:bodyPr>
            <a:noAutofit/>
          </a:bodyPr>
          <a:lstStyle/>
          <a:p>
            <a:r>
              <a:rPr lang="bs-Cyrl-BA" sz="4400" u="sng" dirty="0" smtClean="0"/>
              <a:t>Ријечи којима означавамо бића, предмете и појаве, зову се </a:t>
            </a:r>
            <a:r>
              <a:rPr lang="bs-Cyrl-BA" sz="4400" u="sng" dirty="0" smtClean="0">
                <a:solidFill>
                  <a:schemeClr val="accent5"/>
                </a:solidFill>
              </a:rPr>
              <a:t>именице.</a:t>
            </a:r>
            <a:endParaRPr lang="en-US" sz="4400" u="sng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284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7743" y="2047982"/>
            <a:ext cx="3542083" cy="24995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634" y="736604"/>
            <a:ext cx="3854528" cy="565723"/>
          </a:xfrm>
        </p:spPr>
        <p:txBody>
          <a:bodyPr/>
          <a:lstStyle/>
          <a:p>
            <a:r>
              <a:rPr lang="bs-Cyrl-BA" dirty="0" smtClean="0"/>
              <a:t>Сјетимо се :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617743" y="1019465"/>
            <a:ext cx="1507079" cy="126649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1551709"/>
            <a:ext cx="3854528" cy="4489652"/>
          </a:xfrm>
        </p:spPr>
        <p:txBody>
          <a:bodyPr>
            <a:noAutofit/>
          </a:bodyPr>
          <a:lstStyle/>
          <a:p>
            <a:pPr marL="285750" indent="-285750">
              <a:buFontTx/>
              <a:buChar char="-"/>
            </a:pPr>
            <a:r>
              <a:rPr lang="bs-Cyrl-BA" sz="2000" dirty="0" smtClean="0"/>
              <a:t>Бића се рађају, расту, хране се. Жива су. У њих убрајамо људе, животиње и биљке.</a:t>
            </a:r>
          </a:p>
          <a:p>
            <a:pPr marL="285750" indent="-285750">
              <a:buFontTx/>
              <a:buChar char="-"/>
            </a:pPr>
            <a:r>
              <a:rPr lang="bs-Cyrl-BA" sz="2000" dirty="0" smtClean="0"/>
              <a:t>Предмете је направио човјек. Нису живи. Они не расту, не дишу, не хране се...</a:t>
            </a:r>
          </a:p>
          <a:p>
            <a:pPr marL="285750" indent="-285750">
              <a:buFontTx/>
              <a:buChar char="-"/>
            </a:pPr>
            <a:r>
              <a:rPr lang="bs-Cyrl-BA" sz="2000" dirty="0" smtClean="0"/>
              <a:t>Појаве су различити догађаји у природи која нису жива бића нити их је направио човјек, нпр. киша, магла,...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5004" y="838382"/>
            <a:ext cx="2597121" cy="21886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51760" y="4271272"/>
            <a:ext cx="1743607" cy="183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4660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7309"/>
          </a:xfrm>
        </p:spPr>
        <p:txBody>
          <a:bodyPr>
            <a:normAutofit fontScale="90000"/>
          </a:bodyPr>
          <a:lstStyle/>
          <a:p>
            <a:r>
              <a:rPr lang="bs-Cyrl-BA" sz="4000" dirty="0" smtClean="0"/>
              <a:t>Вјежбајмо:</a:t>
            </a:r>
            <a:br>
              <a:rPr lang="bs-Cyrl-BA" sz="4000" dirty="0" smtClean="0"/>
            </a:br>
            <a:r>
              <a:rPr lang="bs-Cyrl-BA" sz="4000" dirty="0" smtClean="0"/>
              <a:t> </a:t>
            </a:r>
            <a:endParaRPr lang="en-US" sz="4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92995"/>
              </p:ext>
            </p:extLst>
          </p:nvPr>
        </p:nvGraphicFramePr>
        <p:xfrm>
          <a:off x="911669" y="1744904"/>
          <a:ext cx="8675675" cy="3298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5135">
                  <a:extLst>
                    <a:ext uri="{9D8B030D-6E8A-4147-A177-3AD203B41FA5}">
                      <a16:colId xmlns:a16="http://schemas.microsoft.com/office/drawing/2014/main" val="2145050378"/>
                    </a:ext>
                  </a:extLst>
                </a:gridCol>
                <a:gridCol w="1735135">
                  <a:extLst>
                    <a:ext uri="{9D8B030D-6E8A-4147-A177-3AD203B41FA5}">
                      <a16:colId xmlns:a16="http://schemas.microsoft.com/office/drawing/2014/main" val="3201828944"/>
                    </a:ext>
                  </a:extLst>
                </a:gridCol>
                <a:gridCol w="1735135">
                  <a:extLst>
                    <a:ext uri="{9D8B030D-6E8A-4147-A177-3AD203B41FA5}">
                      <a16:colId xmlns:a16="http://schemas.microsoft.com/office/drawing/2014/main" val="1282620157"/>
                    </a:ext>
                  </a:extLst>
                </a:gridCol>
                <a:gridCol w="1735135">
                  <a:extLst>
                    <a:ext uri="{9D8B030D-6E8A-4147-A177-3AD203B41FA5}">
                      <a16:colId xmlns:a16="http://schemas.microsoft.com/office/drawing/2014/main" val="4074361380"/>
                    </a:ext>
                  </a:extLst>
                </a:gridCol>
                <a:gridCol w="1735135">
                  <a:extLst>
                    <a:ext uri="{9D8B030D-6E8A-4147-A177-3AD203B41FA5}">
                      <a16:colId xmlns:a16="http://schemas.microsoft.com/office/drawing/2014/main" val="4002712066"/>
                    </a:ext>
                  </a:extLst>
                </a:gridCol>
              </a:tblGrid>
              <a:tr h="659630">
                <a:tc gridSpan="3">
                  <a:txBody>
                    <a:bodyPr/>
                    <a:lstStyle/>
                    <a:p>
                      <a:pPr algn="ctr"/>
                      <a:r>
                        <a:rPr lang="bs-Cyrl-BA" sz="2400" dirty="0" smtClean="0"/>
                        <a:t>Бића 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bs-Cyrl-BA" sz="2400" dirty="0" smtClean="0"/>
                        <a:t>Предмети </a:t>
                      </a:r>
                      <a:endParaRPr lang="en-US" sz="2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bs-Cyrl-BA" sz="2400" dirty="0" smtClean="0"/>
                        <a:t>Појаве 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765671"/>
                  </a:ext>
                </a:extLst>
              </a:tr>
              <a:tr h="659630">
                <a:tc>
                  <a:txBody>
                    <a:bodyPr/>
                    <a:lstStyle/>
                    <a:p>
                      <a:pPr algn="ctr"/>
                      <a:r>
                        <a:rPr lang="bs-Cyrl-BA" sz="2400" dirty="0" smtClean="0"/>
                        <a:t>Људи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400" dirty="0" smtClean="0"/>
                        <a:t>Животиње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400" dirty="0" smtClean="0"/>
                        <a:t>Биљке </a:t>
                      </a:r>
                      <a:endParaRPr lang="en-US" sz="2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45699"/>
                  </a:ext>
                </a:extLst>
              </a:tr>
              <a:tr h="659630">
                <a:tc>
                  <a:txBody>
                    <a:bodyPr/>
                    <a:lstStyle/>
                    <a:p>
                      <a:pPr algn="ctr"/>
                      <a:r>
                        <a:rPr lang="bs-Cyrl-BA" sz="2400" dirty="0" smtClean="0"/>
                        <a:t>Мама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400" dirty="0" smtClean="0"/>
                        <a:t>Мачка</a:t>
                      </a:r>
                      <a:r>
                        <a:rPr lang="bs-Cyrl-BA" sz="2400" baseline="0" dirty="0" smtClean="0"/>
                        <a:t>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400" dirty="0" smtClean="0"/>
                        <a:t>Крушка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400" dirty="0" smtClean="0"/>
                        <a:t> Телефон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400" dirty="0" smtClean="0"/>
                        <a:t>Киша</a:t>
                      </a:r>
                      <a:r>
                        <a:rPr lang="bs-Cyrl-BA" sz="2400" baseline="0" dirty="0" smtClean="0"/>
                        <a:t> 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9426581"/>
                  </a:ext>
                </a:extLst>
              </a:tr>
              <a:tr h="659630">
                <a:tc>
                  <a:txBody>
                    <a:bodyPr/>
                    <a:lstStyle/>
                    <a:p>
                      <a:pPr algn="ctr"/>
                      <a:r>
                        <a:rPr lang="bs-Cyrl-BA" sz="2400" dirty="0" smtClean="0"/>
                        <a:t>Тетка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400" dirty="0" smtClean="0"/>
                        <a:t>Пчела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400" dirty="0" smtClean="0"/>
                        <a:t>Цвијет</a:t>
                      </a:r>
                      <a:r>
                        <a:rPr lang="bs-Cyrl-BA" sz="2400" baseline="0" dirty="0" smtClean="0"/>
                        <a:t> </a:t>
                      </a:r>
                      <a:r>
                        <a:rPr lang="bs-Cyrl-BA" sz="2400" dirty="0" smtClean="0"/>
                        <a:t>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400" dirty="0" smtClean="0"/>
                        <a:t>Аутомобил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400" dirty="0" smtClean="0"/>
                        <a:t>Љубав   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3775961"/>
                  </a:ext>
                </a:extLst>
              </a:tr>
              <a:tr h="659630">
                <a:tc>
                  <a:txBody>
                    <a:bodyPr/>
                    <a:lstStyle/>
                    <a:p>
                      <a:pPr algn="ctr"/>
                      <a:r>
                        <a:rPr lang="bs-Cyrl-BA" sz="2400" dirty="0" smtClean="0"/>
                        <a:t>Бака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400" dirty="0" smtClean="0"/>
                        <a:t>Мрав</a:t>
                      </a:r>
                      <a:r>
                        <a:rPr lang="bs-Cyrl-BA" sz="2400" baseline="0" dirty="0" smtClean="0"/>
                        <a:t>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400" dirty="0" smtClean="0"/>
                        <a:t>Храст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400" dirty="0" smtClean="0"/>
                        <a:t>Кућа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400" dirty="0" smtClean="0"/>
                        <a:t>Прољеће 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2710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02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434349"/>
              </p:ext>
            </p:extLst>
          </p:nvPr>
        </p:nvGraphicFramePr>
        <p:xfrm>
          <a:off x="1288473" y="3463635"/>
          <a:ext cx="7412181" cy="2840181"/>
        </p:xfrm>
        <a:graphic>
          <a:graphicData uri="http://schemas.openxmlformats.org/drawingml/2006/table">
            <a:tbl>
              <a:tblPr firstRow="1" firstCol="1" bandRow="1"/>
              <a:tblGrid>
                <a:gridCol w="2340688">
                  <a:extLst>
                    <a:ext uri="{9D8B030D-6E8A-4147-A177-3AD203B41FA5}">
                      <a16:colId xmlns:a16="http://schemas.microsoft.com/office/drawing/2014/main" val="2283402234"/>
                    </a:ext>
                  </a:extLst>
                </a:gridCol>
                <a:gridCol w="2808827">
                  <a:extLst>
                    <a:ext uri="{9D8B030D-6E8A-4147-A177-3AD203B41FA5}">
                      <a16:colId xmlns:a16="http://schemas.microsoft.com/office/drawing/2014/main" val="3770758714"/>
                    </a:ext>
                  </a:extLst>
                </a:gridCol>
                <a:gridCol w="2262666">
                  <a:extLst>
                    <a:ext uri="{9D8B030D-6E8A-4147-A177-3AD203B41FA5}">
                      <a16:colId xmlns:a16="http://schemas.microsoft.com/office/drawing/2014/main" val="670140533"/>
                    </a:ext>
                  </a:extLst>
                </a:gridCol>
              </a:tblGrid>
              <a:tr h="4057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r>
                        <a:rPr lang="sr-Cyrl-BA" sz="2400" i="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Бића</a:t>
                      </a:r>
                      <a:endParaRPr lang="en-US" sz="3600" i="1" dirty="0">
                        <a:effectLst/>
                        <a:latin typeface="Ariston Cirilica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r>
                        <a:rPr lang="sr-Cyrl-BA" sz="2400" i="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Предмети</a:t>
                      </a:r>
                      <a:endParaRPr lang="en-US" sz="3600" i="1" dirty="0">
                        <a:effectLst/>
                        <a:latin typeface="Ariston Cirilica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r>
                        <a:rPr lang="sr-Cyrl-BA" sz="2400" i="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Појаве</a:t>
                      </a:r>
                      <a:endParaRPr lang="en-US" sz="3600" i="1" dirty="0">
                        <a:effectLst/>
                        <a:latin typeface="Ariston Cirilica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687294"/>
                  </a:ext>
                </a:extLst>
              </a:tr>
              <a:tr h="24344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r>
                        <a:rPr lang="sr-Cyrl-BA" sz="2400" i="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600" i="1" dirty="0">
                        <a:effectLst/>
                        <a:latin typeface="Ariston Cirilica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r>
                        <a:rPr lang="sr-Cyrl-BA" sz="2400" i="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600" i="1" dirty="0">
                        <a:effectLst/>
                        <a:latin typeface="Ariston Cirilica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r>
                        <a:rPr lang="sr-Cyrl-BA" sz="2400" i="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600" i="1" dirty="0">
                        <a:effectLst/>
                        <a:latin typeface="Ariston Cirilica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r>
                        <a:rPr lang="sr-Cyrl-BA" sz="2400" i="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600" i="1" dirty="0">
                        <a:effectLst/>
                        <a:latin typeface="Ariston Cirilica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r>
                        <a:rPr lang="sr-Cyrl-BA" sz="2400" i="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600" i="1" dirty="0">
                        <a:effectLst/>
                        <a:latin typeface="Ariston Cirilica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r>
                        <a:rPr lang="sr-Cyrl-BA" sz="2400" i="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600" i="1" dirty="0">
                        <a:effectLst/>
                        <a:latin typeface="Ariston Cirilica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r>
                        <a:rPr lang="sr-Cyrl-BA" sz="2400" i="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600" i="1" dirty="0">
                        <a:effectLst/>
                        <a:latin typeface="Ariston Cirilica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r>
                        <a:rPr lang="sr-Cyrl-BA" sz="2400" i="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600" i="1" dirty="0">
                        <a:effectLst/>
                        <a:latin typeface="Ariston Cirilica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433764"/>
                  </a:ext>
                </a:extLst>
              </a:tr>
            </a:tbl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21965057"/>
              </p:ext>
            </p:extLst>
          </p:nvPr>
        </p:nvGraphicFramePr>
        <p:xfrm>
          <a:off x="677334" y="152399"/>
          <a:ext cx="8425102" cy="2757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85719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4462"/>
          </a:xfrm>
        </p:spPr>
        <p:txBody>
          <a:bodyPr>
            <a:normAutofit/>
          </a:bodyPr>
          <a:lstStyle/>
          <a:p>
            <a:r>
              <a:rPr lang="bs-Cyrl-BA" sz="4400" dirty="0" smtClean="0"/>
              <a:t>Провјеримо: </a:t>
            </a:r>
            <a:endParaRPr lang="en-US" sz="4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954849"/>
              </p:ext>
            </p:extLst>
          </p:nvPr>
        </p:nvGraphicFramePr>
        <p:xfrm>
          <a:off x="1579419" y="3860017"/>
          <a:ext cx="6166644" cy="2717671"/>
        </p:xfrm>
        <a:graphic>
          <a:graphicData uri="http://schemas.openxmlformats.org/drawingml/2006/table">
            <a:tbl>
              <a:tblPr firstRow="1" firstCol="1" bandRow="1"/>
              <a:tblGrid>
                <a:gridCol w="1947361">
                  <a:extLst>
                    <a:ext uri="{9D8B030D-6E8A-4147-A177-3AD203B41FA5}">
                      <a16:colId xmlns:a16="http://schemas.microsoft.com/office/drawing/2014/main" val="3683363876"/>
                    </a:ext>
                  </a:extLst>
                </a:gridCol>
                <a:gridCol w="2336834">
                  <a:extLst>
                    <a:ext uri="{9D8B030D-6E8A-4147-A177-3AD203B41FA5}">
                      <a16:colId xmlns:a16="http://schemas.microsoft.com/office/drawing/2014/main" val="3433941809"/>
                    </a:ext>
                  </a:extLst>
                </a:gridCol>
                <a:gridCol w="1882449">
                  <a:extLst>
                    <a:ext uri="{9D8B030D-6E8A-4147-A177-3AD203B41FA5}">
                      <a16:colId xmlns:a16="http://schemas.microsoft.com/office/drawing/2014/main" val="3287251692"/>
                    </a:ext>
                  </a:extLst>
                </a:gridCol>
              </a:tblGrid>
              <a:tr h="222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r>
                        <a:rPr lang="sr-Cyrl-BA" sz="1800" i="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Бића</a:t>
                      </a:r>
                      <a:endParaRPr lang="en-US" sz="2800" i="1" dirty="0">
                        <a:effectLst/>
                        <a:latin typeface="Ariston Cirilica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r>
                        <a:rPr lang="sr-Cyrl-BA" sz="1800" i="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Предмети</a:t>
                      </a:r>
                      <a:endParaRPr lang="en-US" sz="2800" i="1" dirty="0">
                        <a:effectLst/>
                        <a:latin typeface="Ariston Cirilica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r>
                        <a:rPr lang="sr-Cyrl-BA" sz="1800" i="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Појаве</a:t>
                      </a:r>
                      <a:endParaRPr lang="en-US" sz="2800" i="1" dirty="0">
                        <a:effectLst/>
                        <a:latin typeface="Ariston Cirilica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135033"/>
                  </a:ext>
                </a:extLst>
              </a:tr>
              <a:tr h="24433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r>
                        <a:rPr lang="sr-Cyrl-BA" sz="1800" i="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 i="1" dirty="0">
                        <a:effectLst/>
                        <a:latin typeface="Ariston Cirilica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r>
                        <a:rPr lang="sr-Cyrl-BA" sz="1800" i="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Тата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r>
                        <a:rPr lang="sr-Cyrl-BA" sz="1800" i="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Сестра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r>
                        <a:rPr lang="sr-Cyrl-BA" sz="1800" i="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Вук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r>
                        <a:rPr lang="sr-Cyrl-BA" sz="1800" i="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Свиња</a:t>
                      </a:r>
                      <a:r>
                        <a:rPr lang="sr-Cyrl-BA" sz="1800" i="0" baseline="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r>
                        <a:rPr lang="sr-Cyrl-BA" sz="1800" i="0" baseline="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Зец </a:t>
                      </a:r>
                      <a:endParaRPr lang="en-US" sz="2800" i="1" dirty="0">
                        <a:effectLst/>
                        <a:latin typeface="Ariston Cirilica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r>
                        <a:rPr lang="sr-Cyrl-BA" sz="1800" i="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 i="1" dirty="0">
                        <a:effectLst/>
                        <a:latin typeface="Ariston Cirilica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r>
                        <a:rPr lang="sr-Cyrl-BA" sz="1800" i="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 i="1" dirty="0">
                        <a:effectLst/>
                        <a:latin typeface="Ariston Cirilica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endParaRPr lang="sr-Cyrl-BA" sz="1800" i="0" dirty="0" smtClean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r>
                        <a:rPr lang="sr-Cyrl-BA" sz="1800" i="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Торба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r>
                        <a:rPr lang="sr-Cyrl-BA" sz="1800" i="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Четка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r>
                        <a:rPr lang="sr-Cyrl-BA" sz="1800" i="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Клупа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r>
                        <a:rPr lang="sr-Cyrl-BA" sz="1800" i="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Прозор </a:t>
                      </a:r>
                      <a:r>
                        <a:rPr lang="sr-Cyrl-BA" sz="1800" i="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 i="1" dirty="0">
                        <a:effectLst/>
                        <a:latin typeface="Ariston Cirilica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r>
                        <a:rPr lang="sr-Cyrl-BA" sz="1800" i="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sr-Cyrl-BA" sz="1800" i="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r>
                        <a:rPr lang="sr-Cyrl-BA" sz="1800" i="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Магла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r>
                        <a:rPr lang="sr-Cyrl-BA" sz="1800" i="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Зора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r>
                        <a:rPr lang="sr-Cyrl-BA" sz="1800" i="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Јутро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0" algn="l"/>
                          <a:tab pos="3609975" algn="l"/>
                          <a:tab pos="3867150" algn="l"/>
                        </a:tabLst>
                      </a:pPr>
                      <a:endParaRPr lang="en-US" sz="2800" i="1" dirty="0">
                        <a:effectLst/>
                        <a:latin typeface="Ariston Cirilica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2487242"/>
                  </a:ext>
                </a:extLst>
              </a:tr>
            </a:tbl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677334" y="1313097"/>
          <a:ext cx="9074727" cy="2339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73938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60703" y="769698"/>
            <a:ext cx="7766936" cy="1646302"/>
          </a:xfrm>
        </p:spPr>
        <p:txBody>
          <a:bodyPr/>
          <a:lstStyle/>
          <a:p>
            <a:pPr algn="l"/>
            <a:r>
              <a:rPr lang="bs-Cyrl-BA" dirty="0" smtClean="0"/>
              <a:t>Домаћи задатак: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07067" y="3089565"/>
            <a:ext cx="7766936" cy="2058168"/>
          </a:xfrm>
        </p:spPr>
        <p:txBody>
          <a:bodyPr>
            <a:normAutofit/>
          </a:bodyPr>
          <a:lstStyle/>
          <a:p>
            <a:pPr algn="just"/>
            <a:r>
              <a:rPr lang="bs-Cyrl-BA" sz="3200" dirty="0" smtClean="0">
                <a:solidFill>
                  <a:schemeClr val="accent1">
                    <a:lumMod val="75000"/>
                  </a:schemeClr>
                </a:solidFill>
              </a:rPr>
              <a:t>Прочитати лекцију и урадити задатке из уџбеника „Српски језик и језичка култура“, стране 14. и 15.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289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  <p:sndAc>
          <p:stSnd>
            <p:snd r:embed="rId2" name="arrow.wav"/>
          </p:stSnd>
        </p:sndAc>
      </p:transition>
    </mc:Choice>
    <mc:Fallback>
      <p:transition spd="slow">
        <p:fade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</TotalTime>
  <Words>239</Words>
  <Application>Microsoft Office PowerPoint</Application>
  <PresentationFormat>Widescreen</PresentationFormat>
  <Paragraphs>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Ariston Cirilica</vt:lpstr>
      <vt:lpstr>Cambria</vt:lpstr>
      <vt:lpstr>Times New Roman</vt:lpstr>
      <vt:lpstr>Trebuchet MS</vt:lpstr>
      <vt:lpstr>Wingdings 3</vt:lpstr>
      <vt:lpstr>Facet</vt:lpstr>
      <vt:lpstr>Именице </vt:lpstr>
      <vt:lpstr>Шта видимо на сликама?</vt:lpstr>
      <vt:lpstr>Већ смо научили да ријечи којима означавамо предмете, бића и појаве називамо ИМЕНИЦЕ.</vt:lpstr>
      <vt:lpstr>Сјетимо се :</vt:lpstr>
      <vt:lpstr>Вјежбајмо:  </vt:lpstr>
      <vt:lpstr>PowerPoint Presentation</vt:lpstr>
      <vt:lpstr>Провјеримо: </vt:lpstr>
      <vt:lpstr>Домаћи задатак: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17</cp:revision>
  <dcterms:created xsi:type="dcterms:W3CDTF">2020-10-27T21:12:38Z</dcterms:created>
  <dcterms:modified xsi:type="dcterms:W3CDTF">2020-10-27T23:20:15Z</dcterms:modified>
</cp:coreProperties>
</file>