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77" r:id="rId4"/>
    <p:sldId id="274" r:id="rId5"/>
    <p:sldId id="275" r:id="rId6"/>
    <p:sldId id="276" r:id="rId7"/>
    <p:sldId id="264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Umereni stil 3 – Naglašav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2708920"/>
            <a:ext cx="8064896" cy="266700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Зависност разлике од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умањиоца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8628" y="6109185"/>
            <a:ext cx="4150197" cy="488167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609F17-8EC1-4D99-8EE9-A9BB062B1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788" y="187777"/>
            <a:ext cx="2322035" cy="319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77519C53-7FCC-4791-8834-43AF31C7BC45}"/>
              </a:ext>
            </a:extLst>
          </p:cNvPr>
          <p:cNvSpPr txBox="1"/>
          <p:nvPr/>
        </p:nvSpPr>
        <p:spPr>
          <a:xfrm>
            <a:off x="140673" y="2260764"/>
            <a:ext cx="87645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ком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мјесецу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остало најмање хране и зашто?</a:t>
            </a: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ком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мјесецу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остало највише хране и зашто?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65905C5B-7C84-48AB-90F7-237C287F091A}"/>
              </a:ext>
            </a:extLst>
          </p:cNvPr>
          <p:cNvSpPr txBox="1"/>
          <p:nvPr/>
        </p:nvSpPr>
        <p:spPr>
          <a:xfrm>
            <a:off x="189757" y="106763"/>
            <a:ext cx="11449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  је својој мачки сваког </a:t>
            </a:r>
            <a:r>
              <a:rPr lang="sr-Cyrl-R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мјесеца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куповала паковање од 2 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готове хране. Првог </a:t>
            </a:r>
            <a:r>
              <a:rPr lang="sr-Cyrl-R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мјесеца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мачка је појела сву храну. Сваког наредног </a:t>
            </a:r>
            <a:r>
              <a:rPr lang="sr-Cyrl-R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мјесеца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појела је 50 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хране мање.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2CA39A89-03C3-4EBC-A060-436233249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79374"/>
              </p:ext>
            </p:extLst>
          </p:nvPr>
        </p:nvGraphicFramePr>
        <p:xfrm>
          <a:off x="1053852" y="4042942"/>
          <a:ext cx="813690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49517176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428546014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167522965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3725666919"/>
                    </a:ext>
                  </a:extLst>
                </a:gridCol>
                <a:gridCol w="1627380">
                  <a:extLst>
                    <a:ext uri="{9D8B030D-6E8A-4147-A177-3AD203B41FA5}">
                      <a16:colId xmlns:a16="http://schemas.microsoft.com/office/drawing/2014/main" val="2231188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V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88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0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1 850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 g</a:t>
                      </a:r>
                      <a:endParaRPr lang="en-US" sz="3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g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49894"/>
                  </a:ext>
                </a:extLst>
              </a:tr>
            </a:tbl>
          </a:graphicData>
        </a:graphic>
      </p:graphicFrame>
      <p:pic>
        <p:nvPicPr>
          <p:cNvPr id="23" name="Slika 22">
            <a:extLst>
              <a:ext uri="{FF2B5EF4-FFF2-40B4-BE49-F238E27FC236}">
                <a16:creationId xmlns:a16="http://schemas.microsoft.com/office/drawing/2014/main" id="{F2EA6DB3-3B28-4332-84EE-4A6844CF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39" y="1308611"/>
            <a:ext cx="3278129" cy="22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8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6000079-4158-4170-B7A4-22BE029494ED}"/>
              </a:ext>
            </a:extLst>
          </p:cNvPr>
          <p:cNvSpPr txBox="1"/>
          <p:nvPr/>
        </p:nvSpPr>
        <p:spPr>
          <a:xfrm>
            <a:off x="2638029" y="1821773"/>
            <a:ext cx="38164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37 856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12 482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77519C53-7FCC-4791-8834-43AF31C7BC45}"/>
              </a:ext>
            </a:extLst>
          </p:cNvPr>
          <p:cNvSpPr txBox="1"/>
          <p:nvPr/>
        </p:nvSpPr>
        <p:spPr>
          <a:xfrm>
            <a:off x="392722" y="2890391"/>
            <a:ext cx="10729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ће  се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промијенити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разлика ако се умањилац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мијења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умањеник остаје исти?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65905C5B-7C84-48AB-90F7-237C287F091A}"/>
              </a:ext>
            </a:extLst>
          </p:cNvPr>
          <p:cNvSpPr txBox="1"/>
          <p:nvPr/>
        </p:nvSpPr>
        <p:spPr>
          <a:xfrm>
            <a:off x="385587" y="106763"/>
            <a:ext cx="5492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 Израчунај разлику: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7109269F-CB49-4BCD-B114-A49D62C0884D}"/>
              </a:ext>
            </a:extLst>
          </p:cNvPr>
          <p:cNvSpPr txBox="1"/>
          <p:nvPr/>
        </p:nvSpPr>
        <p:spPr>
          <a:xfrm>
            <a:off x="6094412" y="1797150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25 374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6000079-4158-4170-B7A4-22BE029494ED}"/>
              </a:ext>
            </a:extLst>
          </p:cNvPr>
          <p:cNvSpPr txBox="1"/>
          <p:nvPr/>
        </p:nvSpPr>
        <p:spPr>
          <a:xfrm>
            <a:off x="3292214" y="579660"/>
            <a:ext cx="62918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856 – 12 482 = 25 374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AF78EA2E-7D7B-4D83-99C5-6832108A126B}"/>
              </a:ext>
            </a:extLst>
          </p:cNvPr>
          <p:cNvSpPr txBox="1"/>
          <p:nvPr/>
        </p:nvSpPr>
        <p:spPr>
          <a:xfrm>
            <a:off x="18506" y="1838793"/>
            <a:ext cx="5158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 37 856 – ( 12 482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+100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7E886323-090D-422E-A16D-4CF4BDCCCBDF}"/>
              </a:ext>
            </a:extLst>
          </p:cNvPr>
          <p:cNvSpPr txBox="1"/>
          <p:nvPr/>
        </p:nvSpPr>
        <p:spPr>
          <a:xfrm>
            <a:off x="137581" y="3137889"/>
            <a:ext cx="11881320" cy="5355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умањилац повећамо за неки број, разлика се смањи за тај број.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13995C68-E94F-4458-99CB-FEDAB62BAD1F}"/>
              </a:ext>
            </a:extLst>
          </p:cNvPr>
          <p:cNvSpPr txBox="1"/>
          <p:nvPr/>
        </p:nvSpPr>
        <p:spPr>
          <a:xfrm>
            <a:off x="137581" y="6021140"/>
            <a:ext cx="11881320" cy="5355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умањилац смањимо за неки број, разлика се повећа за тај број.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CC8E3759-1385-4113-9085-C02959705B30}"/>
              </a:ext>
            </a:extLst>
          </p:cNvPr>
          <p:cNvSpPr txBox="1"/>
          <p:nvPr/>
        </p:nvSpPr>
        <p:spPr>
          <a:xfrm>
            <a:off x="5044546" y="1834516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37 856 – 12 582 = 25 274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78B3910D-C1D5-4E68-8CF9-34FCB43E684A}"/>
              </a:ext>
            </a:extLst>
          </p:cNvPr>
          <p:cNvSpPr txBox="1"/>
          <p:nvPr/>
        </p:nvSpPr>
        <p:spPr>
          <a:xfrm>
            <a:off x="9399884" y="1822717"/>
            <a:ext cx="2592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25 374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8E6F2E04-1C71-4792-81F0-D86E6F99B835}"/>
              </a:ext>
            </a:extLst>
          </p:cNvPr>
          <p:cNvSpPr txBox="1"/>
          <p:nvPr/>
        </p:nvSpPr>
        <p:spPr>
          <a:xfrm>
            <a:off x="156361" y="2389849"/>
            <a:ext cx="5158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37 856 – ( 12 482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+518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7FF6CA8E-7579-41F0-9CC2-AB1412085E4A}"/>
              </a:ext>
            </a:extLst>
          </p:cNvPr>
          <p:cNvSpPr txBox="1"/>
          <p:nvPr/>
        </p:nvSpPr>
        <p:spPr>
          <a:xfrm>
            <a:off x="5055083" y="2382203"/>
            <a:ext cx="4567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37 856 – 13 000 =  24 856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05A9A0D8-29B8-439A-885E-742A92F616DC}"/>
              </a:ext>
            </a:extLst>
          </p:cNvPr>
          <p:cNvSpPr txBox="1"/>
          <p:nvPr/>
        </p:nvSpPr>
        <p:spPr>
          <a:xfrm>
            <a:off x="9434909" y="2365371"/>
            <a:ext cx="2592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25 374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- 518 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29E91B26-AF85-4E21-B7E9-7B8A109C96A5}"/>
              </a:ext>
            </a:extLst>
          </p:cNvPr>
          <p:cNvSpPr txBox="1"/>
          <p:nvPr/>
        </p:nvSpPr>
        <p:spPr>
          <a:xfrm>
            <a:off x="-26808" y="4546464"/>
            <a:ext cx="5533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37 856 – ( 12 482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1 000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42A62200-34E8-4835-A397-88437E716451}"/>
              </a:ext>
            </a:extLst>
          </p:cNvPr>
          <p:cNvSpPr txBox="1"/>
          <p:nvPr/>
        </p:nvSpPr>
        <p:spPr>
          <a:xfrm>
            <a:off x="5217608" y="4546463"/>
            <a:ext cx="4366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37 856 – 11 482 = 26 374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136CEF8C-E349-4492-A4FC-997C4B170A8A}"/>
              </a:ext>
            </a:extLst>
          </p:cNvPr>
          <p:cNvSpPr txBox="1"/>
          <p:nvPr/>
        </p:nvSpPr>
        <p:spPr>
          <a:xfrm>
            <a:off x="9497787" y="4563322"/>
            <a:ext cx="2825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25 374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+1000 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7C33B1DF-F9AD-4BD2-A846-5F2169B7DC97}"/>
              </a:ext>
            </a:extLst>
          </p:cNvPr>
          <p:cNvSpPr txBox="1"/>
          <p:nvPr/>
        </p:nvSpPr>
        <p:spPr>
          <a:xfrm>
            <a:off x="0" y="5097520"/>
            <a:ext cx="5195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д) 37 856 – ( 12 482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482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6464A1B6-9146-4B2D-AD8E-E42B86069FCF}"/>
              </a:ext>
            </a:extLst>
          </p:cNvPr>
          <p:cNvSpPr txBox="1"/>
          <p:nvPr/>
        </p:nvSpPr>
        <p:spPr>
          <a:xfrm>
            <a:off x="5005162" y="5131239"/>
            <a:ext cx="4492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37 856 – 12 000 = 25 856</a:t>
            </a:r>
            <a:endParaRPr lang="en-US" dirty="0"/>
          </a:p>
        </p:txBody>
      </p:sp>
      <p:sp>
        <p:nvSpPr>
          <p:cNvPr id="38" name="Okvir za tekst 37">
            <a:extLst>
              <a:ext uri="{FF2B5EF4-FFF2-40B4-BE49-F238E27FC236}">
                <a16:creationId xmlns:a16="http://schemas.microsoft.com/office/drawing/2014/main" id="{09AADACA-114D-4EE0-9229-A1D57F6374B2}"/>
              </a:ext>
            </a:extLst>
          </p:cNvPr>
          <p:cNvSpPr txBox="1"/>
          <p:nvPr/>
        </p:nvSpPr>
        <p:spPr>
          <a:xfrm>
            <a:off x="9297089" y="5097520"/>
            <a:ext cx="2695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25 374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+ 482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 animBg="1"/>
      <p:bldP spid="3" grpId="0"/>
      <p:bldP spid="4" grpId="0"/>
      <p:bldP spid="9" grpId="0"/>
      <p:bldP spid="14" grpId="0"/>
      <p:bldP spid="20" grpId="0"/>
      <p:bldP spid="22" grpId="0"/>
      <p:bldP spid="24" grpId="0"/>
      <p:bldP spid="26" grpId="0"/>
      <p:bldP spid="28" grpId="0"/>
      <p:bldP spid="3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6000079-4158-4170-B7A4-22BE029494ED}"/>
              </a:ext>
            </a:extLst>
          </p:cNvPr>
          <p:cNvSpPr txBox="1"/>
          <p:nvPr/>
        </p:nvSpPr>
        <p:spPr>
          <a:xfrm>
            <a:off x="162720" y="475766"/>
            <a:ext cx="1169233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На основу тачне једнакости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850 376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346 280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504 096 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42779D8B-0E37-4EB7-9040-EE3898FCA82B}"/>
              </a:ext>
            </a:extLst>
          </p:cNvPr>
          <p:cNvSpPr txBox="1"/>
          <p:nvPr/>
        </p:nvSpPr>
        <p:spPr>
          <a:xfrm>
            <a:off x="306864" y="1900594"/>
            <a:ext cx="11881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претходног својства разлике, израчунај усмено и запиши само свој резултат.</a:t>
            </a: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46B68070-FB82-4117-A321-0716581E709C}"/>
              </a:ext>
            </a:extLst>
          </p:cNvPr>
          <p:cNvSpPr txBox="1"/>
          <p:nvPr/>
        </p:nvSpPr>
        <p:spPr>
          <a:xfrm>
            <a:off x="0" y="3182972"/>
            <a:ext cx="5158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850 376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(346 280 + 20) =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99B85FE4-1630-4F12-931B-8BDEBFA2045C}"/>
              </a:ext>
            </a:extLst>
          </p:cNvPr>
          <p:cNvSpPr txBox="1"/>
          <p:nvPr/>
        </p:nvSpPr>
        <p:spPr>
          <a:xfrm>
            <a:off x="4942284" y="3136612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504 076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40B63D4-C99F-40E9-B335-9C2DDE063FCA}"/>
              </a:ext>
            </a:extLst>
          </p:cNvPr>
          <p:cNvSpPr txBox="1"/>
          <p:nvPr/>
        </p:nvSpPr>
        <p:spPr>
          <a:xfrm>
            <a:off x="5275288" y="4944685"/>
            <a:ext cx="2331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504 296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737C3CE2-22E5-4C41-8CB5-F30BB9CC9B65}"/>
              </a:ext>
            </a:extLst>
          </p:cNvPr>
          <p:cNvSpPr txBox="1"/>
          <p:nvPr/>
        </p:nvSpPr>
        <p:spPr>
          <a:xfrm>
            <a:off x="4006180" y="5442232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514 096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76F0CBB2-4D32-4C6D-A287-6D1B06FCEC2D}"/>
              </a:ext>
            </a:extLst>
          </p:cNvPr>
          <p:cNvSpPr txBox="1"/>
          <p:nvPr/>
        </p:nvSpPr>
        <p:spPr>
          <a:xfrm>
            <a:off x="1454" y="3680519"/>
            <a:ext cx="422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850 376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347 280 =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1DB1D7BF-3B4D-40BB-9A96-B21527638FF4}"/>
              </a:ext>
            </a:extLst>
          </p:cNvPr>
          <p:cNvSpPr txBox="1"/>
          <p:nvPr/>
        </p:nvSpPr>
        <p:spPr>
          <a:xfrm>
            <a:off x="3870549" y="3665129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503 096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D41E4029-AF82-42CB-BB91-65C81515539A}"/>
              </a:ext>
            </a:extLst>
          </p:cNvPr>
          <p:cNvSpPr txBox="1"/>
          <p:nvPr/>
        </p:nvSpPr>
        <p:spPr>
          <a:xfrm>
            <a:off x="132218" y="4932297"/>
            <a:ext cx="5530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850 376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(346 280 -  200) =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64F9D404-056D-4EB7-8BD4-7A096CE8AE13}"/>
              </a:ext>
            </a:extLst>
          </p:cNvPr>
          <p:cNvSpPr txBox="1"/>
          <p:nvPr/>
        </p:nvSpPr>
        <p:spPr>
          <a:xfrm>
            <a:off x="132218" y="5460814"/>
            <a:ext cx="422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850 376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sr-Cyrl-R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336 280 =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  <p:bldP spid="4" grpId="0"/>
      <p:bldP spid="23" grpId="0"/>
      <p:bldP spid="27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0" y="-477578"/>
            <a:ext cx="1220676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6000079-4158-4170-B7A4-22BE029494ED}"/>
              </a:ext>
            </a:extLst>
          </p:cNvPr>
          <p:cNvSpPr txBox="1"/>
          <p:nvPr/>
        </p:nvSpPr>
        <p:spPr>
          <a:xfrm>
            <a:off x="162720" y="475766"/>
            <a:ext cx="1169233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42779D8B-0E37-4EB7-9040-EE3898FCA82B}"/>
              </a:ext>
            </a:extLst>
          </p:cNvPr>
          <p:cNvSpPr txBox="1"/>
          <p:nvPr/>
        </p:nvSpPr>
        <p:spPr>
          <a:xfrm>
            <a:off x="1127551" y="438468"/>
            <a:ext cx="7727030" cy="157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Нека је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  =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23 456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m, n 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ꞓ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46B68070-FB82-4117-A321-0716581E709C}"/>
              </a:ext>
            </a:extLst>
          </p:cNvPr>
          <p:cNvSpPr txBox="1"/>
          <p:nvPr/>
        </p:nvSpPr>
        <p:spPr>
          <a:xfrm>
            <a:off x="477788" y="2343792"/>
            <a:ext cx="109452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sr-Cyrl-R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ристећи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претходним својством разлике, израчунај усмено и запиши само резултат.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99B85FE4-1630-4F12-931B-8BDEBFA2045C}"/>
              </a:ext>
            </a:extLst>
          </p:cNvPr>
          <p:cNvSpPr txBox="1"/>
          <p:nvPr/>
        </p:nvSpPr>
        <p:spPr>
          <a:xfrm>
            <a:off x="3754151" y="3558767"/>
            <a:ext cx="4392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23 456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- 300 =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23 156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488A79A2-8043-4D81-9480-B5C556D1D38D}"/>
              </a:ext>
            </a:extLst>
          </p:cNvPr>
          <p:cNvSpPr txBox="1"/>
          <p:nvPr/>
        </p:nvSpPr>
        <p:spPr>
          <a:xfrm>
            <a:off x="715940" y="3576554"/>
            <a:ext cx="3412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+ 300)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6438C2E4-0AAC-4909-930B-E7B56C4ED779}"/>
              </a:ext>
            </a:extLst>
          </p:cNvPr>
          <p:cNvSpPr/>
          <p:nvPr/>
        </p:nvSpPr>
        <p:spPr>
          <a:xfrm>
            <a:off x="362003" y="478687"/>
            <a:ext cx="691849" cy="5847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FEBC14CC-719B-4E63-A68F-CD8418330BAA}"/>
              </a:ext>
            </a:extLst>
          </p:cNvPr>
          <p:cNvSpPr txBox="1"/>
          <p:nvPr/>
        </p:nvSpPr>
        <p:spPr>
          <a:xfrm>
            <a:off x="753248" y="4006698"/>
            <a:ext cx="337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+ 456)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9D1F131-3E31-469E-80AF-5FB7EA112BBB}"/>
              </a:ext>
            </a:extLst>
          </p:cNvPr>
          <p:cNvSpPr txBox="1"/>
          <p:nvPr/>
        </p:nvSpPr>
        <p:spPr>
          <a:xfrm>
            <a:off x="3754151" y="4005403"/>
            <a:ext cx="4392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23 456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- 456 =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23 000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AAB51D2D-5961-4521-8ED3-297148443215}"/>
              </a:ext>
            </a:extLst>
          </p:cNvPr>
          <p:cNvSpPr txBox="1"/>
          <p:nvPr/>
        </p:nvSpPr>
        <p:spPr>
          <a:xfrm>
            <a:off x="734594" y="4941168"/>
            <a:ext cx="3412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100)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62C91FEE-CF8F-4A5E-B0C0-91AF44AE5F2C}"/>
              </a:ext>
            </a:extLst>
          </p:cNvPr>
          <p:cNvSpPr txBox="1"/>
          <p:nvPr/>
        </p:nvSpPr>
        <p:spPr>
          <a:xfrm>
            <a:off x="3812642" y="4911825"/>
            <a:ext cx="4392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23 456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+ 100 =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23 556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07DC667D-FA16-4E55-A353-67A93E70B7DF}"/>
              </a:ext>
            </a:extLst>
          </p:cNvPr>
          <p:cNvSpPr txBox="1"/>
          <p:nvPr/>
        </p:nvSpPr>
        <p:spPr>
          <a:xfrm>
            <a:off x="780260" y="5370017"/>
            <a:ext cx="3412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sr-Latn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544) 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28B35897-F081-497C-8B4F-6B7E349B445B}"/>
              </a:ext>
            </a:extLst>
          </p:cNvPr>
          <p:cNvSpPr txBox="1"/>
          <p:nvPr/>
        </p:nvSpPr>
        <p:spPr>
          <a:xfrm>
            <a:off x="3812642" y="5381913"/>
            <a:ext cx="4392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23 456</a:t>
            </a:r>
            <a:r>
              <a:rPr lang="sr-Cyrl-R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+ 544 =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  <p:bldP spid="4" grpId="0"/>
      <p:bldP spid="19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id="{FC158160-4F62-4529-8A61-147E08199F07}"/>
              </a:ext>
            </a:extLst>
          </p:cNvPr>
          <p:cNvSpPr txBox="1"/>
          <p:nvPr/>
        </p:nvSpPr>
        <p:spPr>
          <a:xfrm>
            <a:off x="333772" y="116632"/>
            <a:ext cx="115212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самостални рад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A6C92F5-6A84-48A7-B671-EC122F6A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13" y="661396"/>
            <a:ext cx="4176464" cy="590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B18CF1D0-600B-4921-BFD0-9C391EE43FE4}"/>
              </a:ext>
            </a:extLst>
          </p:cNvPr>
          <p:cNvSpPr txBox="1"/>
          <p:nvPr/>
        </p:nvSpPr>
        <p:spPr>
          <a:xfrm>
            <a:off x="87088" y="1988840"/>
            <a:ext cx="6367363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  </a:t>
            </a:r>
            <a: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70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з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41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Радни лист </a:t>
            </a:r>
            <a:r>
              <a:rPr kumimoji="0" lang="sr-Cyrl-RS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</a:t>
            </a:r>
            <a: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46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НИВО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484</Words>
  <Application>Microsoft Office PowerPoint</Application>
  <PresentationFormat>Prilagođavanje</PresentationFormat>
  <Paragraphs>74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Consolas</vt:lpstr>
      <vt:lpstr>Corbel</vt:lpstr>
      <vt:lpstr>Times New Roman</vt:lpstr>
      <vt:lpstr>Chalkboard 16x9</vt:lpstr>
      <vt:lpstr>Зависност разлике од промјене умањиоца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РЈЕШАВАЊЕ ЗАДАТАКА САСТАВЉАЊЕМ ИЗРАЗА</dc:title>
  <dc:creator>marina_uciteljica@yahoo.com</dc:creator>
  <cp:lastModifiedBy>Dragana Brkić</cp:lastModifiedBy>
  <cp:revision>91</cp:revision>
  <dcterms:created xsi:type="dcterms:W3CDTF">2020-05-22T22:05:26Z</dcterms:created>
  <dcterms:modified xsi:type="dcterms:W3CDTF">2020-11-04T22:45:46Z</dcterms:modified>
</cp:coreProperties>
</file>