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83" r:id="rId4"/>
    <p:sldId id="284" r:id="rId5"/>
    <p:sldId id="280" r:id="rId6"/>
    <p:sldId id="281" r:id="rId7"/>
    <p:sldId id="282" r:id="rId8"/>
    <p:sldId id="258" r:id="rId9"/>
    <p:sldId id="286" r:id="rId10"/>
    <p:sldId id="287" r:id="rId11"/>
    <p:sldId id="285" r:id="rId12"/>
    <p:sldId id="288" r:id="rId13"/>
    <p:sldId id="289" r:id="rId14"/>
    <p:sldId id="290" r:id="rId15"/>
    <p:sldId id="291" r:id="rId16"/>
    <p:sldId id="260" r:id="rId17"/>
    <p:sldId id="261" r:id="rId18"/>
    <p:sldId id="262" r:id="rId19"/>
    <p:sldId id="265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15" r:id="rId29"/>
    <p:sldId id="300" r:id="rId30"/>
    <p:sldId id="301" r:id="rId31"/>
    <p:sldId id="270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3" r:id="rId43"/>
    <p:sldId id="314" r:id="rId44"/>
    <p:sldId id="27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8000"/>
    <a:srgbClr val="003300"/>
    <a:srgbClr val="33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5B97-A51D-46BF-8807-9914692F787C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36BC8-5266-4696-970B-01760ECEC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7191"/>
          </a:xfrm>
          <a:solidFill>
            <a:srgbClr val="336600"/>
          </a:solidFill>
        </p:spPr>
        <p:txBody>
          <a:bodyPr>
            <a:normAutofit/>
          </a:bodyPr>
          <a:lstStyle/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5143512"/>
          </a:xfrm>
          <a:solidFill>
            <a:srgbClr val="336600"/>
          </a:solidFill>
        </p:spPr>
        <p:txBody>
          <a:bodyPr>
            <a:normAutofit/>
          </a:bodyPr>
          <a:lstStyle/>
          <a:p>
            <a:endParaRPr lang="sr-Cyrl-BA" sz="4800" dirty="0" smtClean="0">
              <a:solidFill>
                <a:schemeClr val="tx1"/>
              </a:solidFill>
            </a:endParaRPr>
          </a:p>
          <a:p>
            <a:r>
              <a:rPr lang="sr-Cyrl-B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Нула као сабирак и као умањилац одузимања</a:t>
            </a: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928802"/>
            <a:ext cx="9144000" cy="4929198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+   6 = 30  →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↓         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први</a:t>
            </a:r>
            <a:r>
              <a:rPr kumimoji="0" lang="sr-Cyrl-BA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сабирак   други сабирак</a:t>
            </a:r>
            <a:endParaRPr kumimoji="0" lang="sr-Cyrl-BA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928802"/>
            <a:ext cx="9144000" cy="4929198"/>
          </a:xfrm>
          <a:prstGeom prst="rect">
            <a:avLst/>
          </a:prstGeom>
          <a:solidFill>
            <a:srgbClr val="3366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+   6 = 30  → 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збир                 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↓         ↓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први сабирак    други сабирак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928802"/>
            <a:ext cx="9144000" cy="4929198"/>
          </a:xfrm>
          <a:prstGeom prst="rect">
            <a:avLst/>
          </a:prstGeom>
          <a:solidFill>
            <a:srgbClr val="3366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+   6 = 30  → 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збир                    </a:t>
            </a:r>
            <a:r>
              <a:rPr kumimoji="0" lang="sr-Cyrl-BA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</a:t>
            </a:r>
            <a:r>
              <a:rPr kumimoji="0" lang="sr-Cyrl-BA" sz="28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–  5 =  25 →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↓         ↓                                  ↓      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први сабирак    други сабирак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928802"/>
            <a:ext cx="9144000" cy="4929198"/>
          </a:xfrm>
          <a:prstGeom prst="rect">
            <a:avLst/>
          </a:prstGeom>
          <a:solidFill>
            <a:srgbClr val="3366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+   6 = 30  → 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збир                    </a:t>
            </a:r>
            <a:r>
              <a:rPr kumimoji="0" lang="sr-Cyrl-BA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</a:t>
            </a:r>
            <a:r>
              <a:rPr kumimoji="0" lang="sr-Cyrl-BA" sz="28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–  5 =  25 →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↓         ↓                                  ↓      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први сабирак    други сабирак                     умањеник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928802"/>
            <a:ext cx="9144000" cy="4929198"/>
          </a:xfrm>
          <a:prstGeom prst="rect">
            <a:avLst/>
          </a:prstGeom>
          <a:solidFill>
            <a:srgbClr val="3366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+   6 = 30  → 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збир                    </a:t>
            </a:r>
            <a:r>
              <a:rPr kumimoji="0" lang="sr-Cyrl-BA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</a:t>
            </a:r>
            <a:r>
              <a:rPr kumimoji="0" lang="sr-Cyrl-BA" sz="28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–  5 =  25 →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↓         ↓                                  ↓      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први сабирак    други сабирак                     умањеник   умањилац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195784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928802"/>
            <a:ext cx="9144000" cy="4929198"/>
          </a:xfrm>
          <a:prstGeom prst="rect">
            <a:avLst/>
          </a:prstGeom>
          <a:solidFill>
            <a:srgbClr val="336600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+   6 = 30  → 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збир                    </a:t>
            </a:r>
            <a:r>
              <a:rPr kumimoji="0" lang="sr-Cyrl-BA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</a:t>
            </a:r>
            <a:r>
              <a:rPr kumimoji="0" lang="sr-Cyrl-BA" sz="28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–  5 =  25 → </a:t>
            </a:r>
            <a:r>
              <a:rPr kumimoji="0" lang="sr-Cyrl-BA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разлика</a:t>
            </a:r>
            <a:r>
              <a:rPr kumimoji="0" lang="sr-Cyrl-BA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↓         ↓                                  ↓      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први сабирак    други сабирак                     умањеник   умањилац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50"/>
          </a:xfrm>
          <a:solidFill>
            <a:srgbClr val="336600"/>
          </a:solidFill>
        </p:spPr>
        <p:txBody>
          <a:bodyPr>
            <a:normAutofit/>
          </a:bodyPr>
          <a:lstStyle/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25+0= 25                               0+25= 25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а + 0= 0 + а = 0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Збир било ког броја и нуле једнак је том броју.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solidFill>
            <a:srgbClr val="336600"/>
          </a:solid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50"/>
          </a:xfrm>
          <a:solidFill>
            <a:srgbClr val="336600"/>
          </a:solidFill>
        </p:spPr>
        <p:txBody>
          <a:bodyPr>
            <a:normAutofit/>
          </a:bodyPr>
          <a:lstStyle/>
          <a:p>
            <a:pPr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   25+0= 25                               0+25= 25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а + 0= 0 + а = 0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Збир било ког броја и нуле једнак је том броју.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solidFill>
            <a:srgbClr val="336600"/>
          </a:solidFill>
        </p:spPr>
        <p:txBody>
          <a:bodyPr>
            <a:normAutofit/>
          </a:bodyPr>
          <a:lstStyle/>
          <a:p>
            <a:pPr marL="514350" indent="-514350" algn="l">
              <a:buAutoNum type="arabicPeriod" startAt="2"/>
            </a:pPr>
            <a:endParaRPr lang="sr-Cyrl-BA" sz="28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2"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0=  30                              65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0=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</a:t>
            </a:r>
          </a:p>
          <a:p>
            <a:pPr marL="514350" indent="-514350"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а – 0 = 0</a:t>
            </a:r>
          </a:p>
          <a:p>
            <a:pPr marL="514350" indent="-514350" algn="l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Разлика</a:t>
            </a:r>
            <a:r>
              <a:rPr lang="sr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било ког броја и нуле једнака је том броју</a:t>
            </a:r>
            <a:r>
              <a:rPr lang="sr-Cyrl-BA" sz="28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 algn="l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643050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   25+0= 25                               0+25= 25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а + 0= 0 + а = 0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Збир било ког броја и нуле једнак је том броју.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643050"/>
            <a:ext cx="9144000" cy="5214950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2"/>
              <a:tabLst/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2"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0" lang="sr-Latn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sr-Latn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0=  30                              65</a:t>
            </a:r>
            <a:r>
              <a:rPr kumimoji="0" lang="sr-Latn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sr-Latn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0=</a:t>
            </a:r>
            <a:r>
              <a:rPr kumimoji="0" lang="sr-Latn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а – 0 = 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Разлика</a:t>
            </a:r>
            <a:r>
              <a:rPr kumimoji="0" lang="sr-Latn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било ког броја и нуле једнака је том броју.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45 – 45= 0                              33-33= 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а –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а = 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Разлика два иста броја једнака је нули.</a:t>
            </a: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Који број треба додати броју 52, па да збир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буде 52?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Који број треба додати броју 52, па да збир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буде 52?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52 + 0 =52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Који број треба додати броју 52, па да збир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буде 52?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52 + 0 =52</a:t>
            </a:r>
          </a:p>
          <a:p>
            <a:pPr lvl="0"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Милица је убрала 15 крушака, па их је све појела.  Колико је Милици остало крушака?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 descr="C:\Users\hp\Desktop\004krus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571876"/>
            <a:ext cx="21209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Који број треба додати броју 52, па да збир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буде 52?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52 + 0 =52</a:t>
            </a:r>
          </a:p>
          <a:p>
            <a:pPr lvl="0"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Милица је убрала 15 крушака, па их је све појела.  Колико је Милици остало крушака?</a:t>
            </a:r>
          </a:p>
          <a:p>
            <a:pPr lvl="0">
              <a:spcBef>
                <a:spcPct val="0"/>
              </a:spcBef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Убрала је 15 крушака.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 descr="C:\Users\hp\Desktop\004krus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571876"/>
            <a:ext cx="21209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Који број треба додати броју 52, па да збир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буде 52?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52 + 0 =52</a:t>
            </a:r>
          </a:p>
          <a:p>
            <a:pPr lvl="0"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Милица је убрала 15 крушака, па их је све појела.  Колико је Милици остало крушака?</a:t>
            </a:r>
          </a:p>
          <a:p>
            <a:pPr lvl="0">
              <a:spcBef>
                <a:spcPct val="0"/>
              </a:spcBef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Убрала је 15 крушака. Све је појела.</a:t>
            </a:r>
          </a:p>
        </p:txBody>
      </p:sp>
      <p:pic>
        <p:nvPicPr>
          <p:cNvPr id="3" name="Picture 2" descr="C:\Users\hp\Desktop\004krus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571876"/>
            <a:ext cx="21209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Који број треба додати броју 52, па да збир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буде 52?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52 + 0 =52</a:t>
            </a:r>
          </a:p>
          <a:p>
            <a:pPr lvl="0"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Милица је убрала 15 крушака, па их је све појела.  Колико је Милици остало крушака?</a:t>
            </a:r>
          </a:p>
          <a:p>
            <a:pPr lvl="0">
              <a:spcBef>
                <a:spcPct val="0"/>
              </a:spcBef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Убрала је 15 крушака. Све је појела.</a:t>
            </a:r>
          </a:p>
          <a:p>
            <a:pPr lvl="0"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15 – 15 = 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 descr="C:\Users\hp\Desktop\004krus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571876"/>
            <a:ext cx="21209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56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Израчунај: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84+0=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84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34-0=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34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0+56=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17-17=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Који број треба додати броју 52, па да збир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буде 52?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52 + 0 =52</a:t>
            </a:r>
          </a:p>
          <a:p>
            <a:pPr lvl="0"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Милица је убрала 15 крушака, па их је све појела.  Колико је Милици остало крушака?</a:t>
            </a:r>
          </a:p>
          <a:p>
            <a:pPr lvl="0">
              <a:spcBef>
                <a:spcPct val="0"/>
              </a:spcBef>
              <a:defRPr/>
            </a:pPr>
            <a:endParaRPr kumimoji="0" lang="sr-Cyrl-B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Убрала је 15 крушака. Све је појела.</a:t>
            </a:r>
          </a:p>
          <a:p>
            <a:pPr lvl="0"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15 – 15 = 0</a:t>
            </a:r>
          </a:p>
          <a:p>
            <a:pPr lvl="0">
              <a:spcBef>
                <a:spcPct val="0"/>
              </a:spcBef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Одговор: Милици није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остала ниједна</a:t>
            </a:r>
          </a:p>
          <a:p>
            <a:pPr lvl="0">
              <a:spcBef>
                <a:spcPct val="0"/>
              </a:spcBef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крушка.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 descr="C:\Users\hp\Desktop\004krus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571876"/>
            <a:ext cx="21209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49 +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49 + (42 – 42)=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49 + (42 – 42)= 49 + 0 =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49 + (42 – 42)= 49 + 0 = 49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56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48 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49 + (42 – 42)= 49 + 0 = 49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6. Попуни таблицу: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2" y="4071942"/>
          <a:ext cx="5429288" cy="119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57"/>
                <a:gridCol w="1468449"/>
                <a:gridCol w="1321603"/>
                <a:gridCol w="1464479"/>
              </a:tblGrid>
              <a:tr h="4154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Сабирак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0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0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  <a:tr h="415439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Сабирак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65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  <a:tr h="240691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Збир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54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49 + (42 – 42)= 49 + 0 = 49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6. Попуни таблицу: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2" y="4071942"/>
          <a:ext cx="5429288" cy="119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57"/>
                <a:gridCol w="1468449"/>
                <a:gridCol w="1321603"/>
                <a:gridCol w="1464479"/>
              </a:tblGrid>
              <a:tr h="4154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Сабирак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0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0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  <a:tr h="415439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Сабирак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65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  <a:tr h="240691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Збир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65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54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49 + (42 – 42)= 49 + 0 = 49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6. Попуни таблицу: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2" y="4071942"/>
          <a:ext cx="5429288" cy="119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57"/>
                <a:gridCol w="1468449"/>
                <a:gridCol w="1321603"/>
                <a:gridCol w="1464479"/>
              </a:tblGrid>
              <a:tr h="4154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Сабирак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0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</a:t>
                      </a:r>
                      <a:r>
                        <a:rPr lang="sr-Cyrl-BA" b="0" dirty="0" smtClean="0"/>
                        <a:t>54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0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  <a:tr h="415439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Сабирак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65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  <a:tr h="240691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Збир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65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54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"/>
            <a:ext cx="9144000" cy="6857999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Колика је разлика два једнака броја?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45 и 45             45 – 45 = 0     Разлика је 0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(нула).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2800" baseline="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Броју 49 додај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разлику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бројева 42 и 42?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aseline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49 + (42 – 42)= 49 + 0 = 49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6. Попуни таблицу: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2" y="4071942"/>
          <a:ext cx="5429288" cy="119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757"/>
                <a:gridCol w="1468449"/>
                <a:gridCol w="1321603"/>
                <a:gridCol w="1464479"/>
              </a:tblGrid>
              <a:tr h="415439">
                <a:tc>
                  <a:txBody>
                    <a:bodyPr/>
                    <a:lstStyle/>
                    <a:p>
                      <a:r>
                        <a:rPr lang="sr-Cyrl-BA" dirty="0" smtClean="0"/>
                        <a:t>Сабирак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0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</a:t>
                      </a:r>
                      <a:r>
                        <a:rPr lang="sr-Cyrl-BA" b="0" dirty="0" smtClean="0"/>
                        <a:t>54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0</a:t>
                      </a:r>
                      <a:endParaRPr lang="en-US" dirty="0"/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  <a:tr h="415439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Сабирак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65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  <a:tr h="240691"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Збир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65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54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solidFill>
                            <a:schemeClr val="bg1"/>
                          </a:solidFill>
                        </a:rPr>
                        <a:t>        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3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336600"/>
          </a:solidFill>
        </p:spPr>
        <p:txBody>
          <a:bodyPr>
            <a:norm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 уџбенику ,,Математика” на страни 48 урадити</a:t>
            </a:r>
            <a:b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1, 2, и 3 задатак.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1928802"/>
            <a:ext cx="9144000" cy="4929198"/>
          </a:xfrm>
          <a:solidFill>
            <a:srgbClr val="336600"/>
          </a:solidFill>
        </p:spPr>
        <p:txBody>
          <a:bodyPr/>
          <a:lstStyle/>
          <a:p>
            <a:endParaRPr lang="sr-Cyrl-B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Cyrl-B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  +   6 = 30  → </a:t>
            </a:r>
          </a:p>
          <a:p>
            <a:pPr algn="l"/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↓         ↓</a:t>
            </a:r>
          </a:p>
          <a:p>
            <a:pPr algn="l"/>
            <a:endParaRPr lang="sr-Cyrl-BA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28802"/>
          </a:xfrm>
          <a:prstGeom prst="rect">
            <a:avLst/>
          </a:prstGeom>
          <a:solidFill>
            <a:srgbClr val="336600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Поновимо: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50+6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56                     20-15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5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43+5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48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53-12=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41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928802"/>
            <a:ext cx="9144000" cy="4929198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+   6 = 30  →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↓         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B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први</a:t>
            </a:r>
            <a:r>
              <a:rPr kumimoji="0" lang="sr-Cyrl-BA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сабирак</a:t>
            </a:r>
            <a:endParaRPr kumimoji="0" lang="sr-Cyrl-BA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Picture 2" descr="C:\Users\hp\Desktop\3ematematik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0543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978</Words>
  <Application>Microsoft Office PowerPoint</Application>
  <PresentationFormat>On-screen Show (4:3)</PresentationFormat>
  <Paragraphs>241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Математика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1.    25+0= 25                               0+25= 25                            а + 0= 0 + а = 0       Збир било ког броја и нуле једнак је том броју.</vt:lpstr>
      <vt:lpstr>1.    25+0= 25                               0+25= 25                            а + 0= 0 + а = 0       Збир било ког броја и нуле једнак је том броју.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Задатак за самосталан рад: - У уџбенику ,,Математика” на страни 48 урадити  1, 2, и 3 задатак.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Нула као сабирак и као умањилац одузимања</dc:title>
  <dc:creator>hp</dc:creator>
  <cp:lastModifiedBy>hp</cp:lastModifiedBy>
  <cp:revision>36</cp:revision>
  <dcterms:created xsi:type="dcterms:W3CDTF">2020-11-05T14:35:16Z</dcterms:created>
  <dcterms:modified xsi:type="dcterms:W3CDTF">2020-11-06T20:31:39Z</dcterms:modified>
</cp:coreProperties>
</file>