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5" r:id="rId2"/>
    <p:sldId id="271" r:id="rId3"/>
    <p:sldId id="273" r:id="rId4"/>
    <p:sldId id="278" r:id="rId5"/>
    <p:sldId id="280" r:id="rId6"/>
    <p:sldId id="281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m" initials="m" lastIdx="1" clrIdx="0">
    <p:extLst>
      <p:ext uri="{19B8F6BF-5375-455C-9EA6-DF929625EA0E}">
        <p15:presenceInfo xmlns:p15="http://schemas.microsoft.com/office/powerpoint/2012/main" userId="mm" providerId="None"/>
      </p:ext>
    </p:extLst>
  </p:cmAuthor>
  <p:cmAuthor id="2" name="Dragana Brkić" initials="DB" lastIdx="1" clrIdx="1">
    <p:extLst>
      <p:ext uri="{19B8F6BF-5375-455C-9EA6-DF929625EA0E}">
        <p15:presenceInfo xmlns:p15="http://schemas.microsoft.com/office/powerpoint/2012/main" userId="S::d.brkic@skolers.org::1ee0d880-ec5a-4215-abf2-f78cd327d9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21" autoAdjust="0"/>
  </p:normalViewPr>
  <p:slideViewPr>
    <p:cSldViewPr>
      <p:cViewPr varScale="1">
        <p:scale>
          <a:sx n="61" d="100"/>
          <a:sy n="61" d="100"/>
        </p:scale>
        <p:origin x="107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69B88-C104-4D84-835A-09CC8139793B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57CC4-FBA4-4966-853B-B606DA53DC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7CC4-FBA4-4966-853B-B606DA53DC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6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C57CC4-FBA4-4966-853B-B606DA53DC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02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D0DB6-447E-42AE-9F11-D23B833F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3427-0D95-421B-865A-BBD7ABFE11A7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E9548-A102-4D70-AC8D-ABC498A6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DAD3E-98D5-41D6-991B-08965E565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1938-51A1-4599-8AC2-8BF6EA4D0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67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727CF-DDD0-4E6B-B7F3-D08518FCE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07497-1439-403F-9C83-16B3CE55E8CC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03D0-8BE5-49AD-8F79-A9630E99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B3B8-B446-47FD-A14C-719C222A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FA80F-B5CB-43AF-BF9F-55A304965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49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F0701-9B9C-4698-AB3D-024FDD7B6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FB45B-82D3-44A7-A1BA-F5D1D11BD363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2146-AD54-43E8-8DB0-5AE7A1F4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20AF0-4C9F-4560-9B3B-52B06793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6E631-10B5-45C0-99CE-F687A67DF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08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229A4-2586-4B72-91A3-E72E1083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2D7D-6E21-47B5-A715-F5964EA8FA72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FA23E-C510-40CF-8182-43F1CDE7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5F42C-0F59-49AA-845B-E1D51C9D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2512E-2B88-4AC4-9DA2-66287DC1A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80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A1DD8-F780-4177-ADF2-4BA00687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3504-D580-4B46-A4FC-9B5C9298D26D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0018-D432-4843-93EF-4B6ACAF16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56528-5C83-4BAC-9032-7BF5F13D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4CB9C-7F82-42FB-BED2-1E3A79C26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139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BF16CA-E10C-45CF-86BD-67292CE7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91CD-AFD0-4C2C-AFD9-72D152820037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06ED93-FF73-4545-8CC2-8690BE47C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5A85D26-299A-4624-B6F4-A4482E66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E3FC2-EBBA-4B32-A409-1C756F454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4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EC7D539-EE4B-4A39-B548-D9CD11C6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1D44-A7DC-4112-A836-84DBEA55E29E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9D58A64-B958-43F9-8F0C-84A06750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C66AD69-6FE5-49C5-98F0-FA7358035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B3166-2A1D-4D4F-A7F0-C63BAF6247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46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06A0CA4-A19B-49DC-8A70-004F2FBB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C54A-E0E6-4B42-BB86-77E416E562B0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36094DE-21E7-4F32-8FF3-1278B379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3FE528-D8B3-4818-86A4-51E9A1A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3887F-8477-4497-ABC6-3216E8A555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14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D1F727-FAAF-48B1-AC7E-A3053F55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66A5-53CA-491F-8791-99930F4B5BB0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C762912-7363-4579-B6BD-EC365ED1B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DA5A407-D210-4C26-AE4E-FD621841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4F2CD-DDC4-4573-B251-2D48475F8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2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AE0AA6-C79B-42AF-B2B2-266D8A3F9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548C-5F84-49E4-879E-850449230374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FA51C6-341C-4086-BFBB-2A3377782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189862-1D47-4EE0-B1B6-72244CF1D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C6E82-C9CA-418A-81B9-3A5431DF6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2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9EEEC7-BB00-4683-8717-3B42384CE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7B55-BAC0-40F7-B0D9-0937984A6587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883D51-DE12-46B5-97A6-9928880DF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7DEEF0-B96F-46CD-89D3-9370E7960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966D4-2999-46BD-8CE9-71421F5F4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10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B212AE1-5FB2-4566-B2A8-71E77E041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C4BE635-A24A-468B-8304-D7962CBF0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535DA-70AA-4BCA-BE01-776FFCF35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8020A0-C335-44B7-ACAA-AAC13E34A416}" type="datetimeFigureOut">
              <a:rPr lang="en-US"/>
              <a:pPr>
                <a:defRPr/>
              </a:pPr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53FF-BF9B-48EA-8123-6310C2FAD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946ECC-2225-496C-B413-47D69AC9C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fld id="{440EE8E3-6BFD-410C-8A66-17EC35633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07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>
            <a:extLst>
              <a:ext uri="{FF2B5EF4-FFF2-40B4-BE49-F238E27FC236}">
                <a16:creationId xmlns:a16="http://schemas.microsoft.com/office/drawing/2014/main" id="{36A51912-E935-4A4E-9A39-820BE1E2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6778" y="176697"/>
            <a:ext cx="7924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СТАНОВНИШТВО </a:t>
            </a:r>
            <a:endParaRPr lang="sr-Latn-R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БОСНИ И ХЕРЦЕГОВИНИ</a:t>
            </a:r>
          </a:p>
          <a:p>
            <a:pPr algn="ctr"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en-US" sz="36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(понављање)</a:t>
            </a:r>
            <a:endParaRPr lang="en-US" altLang="en-US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808E122-E336-4FBF-94F2-4B2738172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753" y="6194276"/>
            <a:ext cx="5940425" cy="806152"/>
          </a:xfrm>
        </p:spPr>
        <p:txBody>
          <a:bodyPr>
            <a:normAutofit fontScale="62500" lnSpcReduction="2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ПОЗНАВАЊЕ ДРУШТВА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5.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0130D9C-AC82-4BCF-A74F-6D58B6C58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028194"/>
            <a:ext cx="4286250" cy="4068911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7241569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kvir za tekst 12">
            <a:extLst>
              <a:ext uri="{FF2B5EF4-FFF2-40B4-BE49-F238E27FC236}">
                <a16:creationId xmlns:a16="http://schemas.microsoft.com/office/drawing/2014/main" id="{10E35288-B150-4BAB-91AF-DB178ED1A5B5}"/>
              </a:ext>
            </a:extLst>
          </p:cNvPr>
          <p:cNvSpPr txBox="1"/>
          <p:nvPr/>
        </p:nvSpPr>
        <p:spPr>
          <a:xfrm>
            <a:off x="285750" y="48809"/>
            <a:ext cx="11620500" cy="235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sr-Cyrl-BA" sz="3200" dirty="0">
              <a:solidFill>
                <a:schemeClr val="bg1"/>
              </a:solidFill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Босни и Херцеговини живе три равноправна народа:</a:t>
            </a:r>
            <a:br>
              <a:rPr lang="sr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FCB00B-7816-40BF-B214-E6117AE8851F}"/>
              </a:ext>
            </a:extLst>
          </p:cNvPr>
          <p:cNvSpPr txBox="1"/>
          <p:nvPr/>
        </p:nvSpPr>
        <p:spPr>
          <a:xfrm>
            <a:off x="1524000" y="1896768"/>
            <a:ext cx="1412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СРБИ</a:t>
            </a:r>
            <a:endParaRPr lang="sr-Latn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489E4A-C8A2-4107-8F5A-58B35C9324ED}"/>
              </a:ext>
            </a:extLst>
          </p:cNvPr>
          <p:cNvSpPr txBox="1"/>
          <p:nvPr/>
        </p:nvSpPr>
        <p:spPr>
          <a:xfrm>
            <a:off x="4419600" y="1960712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БОШЊАЦИ</a:t>
            </a:r>
            <a:endParaRPr lang="sr-Latn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519FA0-0741-420C-A7DE-4AF9261FC2A1}"/>
              </a:ext>
            </a:extLst>
          </p:cNvPr>
          <p:cNvSpPr txBox="1"/>
          <p:nvPr/>
        </p:nvSpPr>
        <p:spPr>
          <a:xfrm>
            <a:off x="8154499" y="1941437"/>
            <a:ext cx="3468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ХРВАТИ</a:t>
            </a:r>
            <a:endParaRPr lang="sr-Latn-BA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avougaonik: sa zaobljenim uglovima 2">
            <a:extLst>
              <a:ext uri="{FF2B5EF4-FFF2-40B4-BE49-F238E27FC236}">
                <a16:creationId xmlns:a16="http://schemas.microsoft.com/office/drawing/2014/main" id="{73EA7028-AD24-4CA3-BFBF-5E728D90EDDC}"/>
              </a:ext>
            </a:extLst>
          </p:cNvPr>
          <p:cNvSpPr/>
          <p:nvPr/>
        </p:nvSpPr>
        <p:spPr>
          <a:xfrm>
            <a:off x="533400" y="3341939"/>
            <a:ext cx="11089932" cy="2927359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kvir za tekst 9">
            <a:extLst>
              <a:ext uri="{FF2B5EF4-FFF2-40B4-BE49-F238E27FC236}">
                <a16:creationId xmlns:a16="http://schemas.microsoft.com/office/drawing/2014/main" id="{E20462AB-7ABC-4D65-B1E4-92096DF1B175}"/>
              </a:ext>
            </a:extLst>
          </p:cNvPr>
          <p:cNvSpPr txBox="1"/>
          <p:nvPr/>
        </p:nvSpPr>
        <p:spPr>
          <a:xfrm>
            <a:off x="1125366" y="3651456"/>
            <a:ext cx="990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Становништво БиХ чине етничке групе и националне мањине: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Роми, Украјинци, Русини, Словаци, Мађари, Албанци и други.</a:t>
            </a:r>
            <a:endParaRPr kumimoji="0" lang="sr-Latn-BA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23C0F94-023E-440E-96C4-89C6A6477010}"/>
              </a:ext>
            </a:extLst>
          </p:cNvPr>
          <p:cNvSpPr/>
          <p:nvPr/>
        </p:nvSpPr>
        <p:spPr>
          <a:xfrm>
            <a:off x="189722" y="205609"/>
            <a:ext cx="11125200" cy="1981200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попису становништва из 1991.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године, у БиХ је било близу 4 400 000 становника. Због ратних збивања (исељавања и страдања) број становника у БиХ је сада мањи.</a:t>
            </a:r>
            <a:endParaRPr lang="sr-Latn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8ADF7F6-4A07-46BC-AD19-63DF013D1FDC}"/>
              </a:ext>
            </a:extLst>
          </p:cNvPr>
          <p:cNvSpPr/>
          <p:nvPr/>
        </p:nvSpPr>
        <p:spPr>
          <a:xfrm>
            <a:off x="1600200" y="2479456"/>
            <a:ext cx="10439400" cy="1752600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Према првим подацима пописа становништва који је обављен 2013.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године, БиХ има око 3 350 000 становника</a:t>
            </a:r>
            <a:r>
              <a:rPr lang="sr-Cyrl-BA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1841737-3FE5-4E33-8C4B-FC97FB1AB2A0}"/>
              </a:ext>
            </a:extLst>
          </p:cNvPr>
          <p:cNvSpPr/>
          <p:nvPr/>
        </p:nvSpPr>
        <p:spPr>
          <a:xfrm>
            <a:off x="152400" y="4572000"/>
            <a:ext cx="11162522" cy="1981200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Најгушће насељена подручја Крајине, Посавине, Семберије и долине Неретве, а најрјеђе насељена источна Херцеговина и високи и виши планински предјели.</a:t>
            </a:r>
          </a:p>
        </p:txBody>
      </p:sp>
    </p:spTree>
    <p:extLst>
      <p:ext uri="{BB962C8B-B14F-4D97-AF65-F5344CB8AC3E}">
        <p14:creationId xmlns:p14="http://schemas.microsoft.com/office/powerpoint/2010/main" val="61087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879FEEE-52F7-44DB-A563-5BAAC1900FB2}"/>
              </a:ext>
            </a:extLst>
          </p:cNvPr>
          <p:cNvSpPr/>
          <p:nvPr/>
        </p:nvSpPr>
        <p:spPr>
          <a:xfrm>
            <a:off x="228600" y="304800"/>
            <a:ext cx="9601200" cy="2514600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 Српска има близу 1 200 000 становника. </a:t>
            </a:r>
          </a:p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епублици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Српској </a:t>
            </a:r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најбројнији су Срби, затим Бошњаци, а најмалобројнији су Хрвати. </a:t>
            </a:r>
          </a:p>
        </p:txBody>
      </p:sp>
      <p:sp>
        <p:nvSpPr>
          <p:cNvPr id="7" name="Rectangle: Rounded Corners 3">
            <a:extLst>
              <a:ext uri="{FF2B5EF4-FFF2-40B4-BE49-F238E27FC236}">
                <a16:creationId xmlns:a16="http://schemas.microsoft.com/office/drawing/2014/main" id="{14BFDB15-B13E-4DFE-9D50-71564847C62A}"/>
              </a:ext>
            </a:extLst>
          </p:cNvPr>
          <p:cNvSpPr/>
          <p:nvPr/>
        </p:nvSpPr>
        <p:spPr>
          <a:xfrm>
            <a:off x="1447800" y="3567499"/>
            <a:ext cx="10419693" cy="2514600"/>
          </a:xfrm>
          <a:prstGeom prst="roundRect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Okvir za tekst 9">
            <a:extLst>
              <a:ext uri="{FF2B5EF4-FFF2-40B4-BE49-F238E27FC236}">
                <a16:creationId xmlns:a16="http://schemas.microsoft.com/office/drawing/2014/main" id="{1AF0AFC5-83C3-4A57-A239-7729E12DEC2F}"/>
              </a:ext>
            </a:extLst>
          </p:cNvPr>
          <p:cNvSpPr txBox="1"/>
          <p:nvPr/>
        </p:nvSpPr>
        <p:spPr>
          <a:xfrm>
            <a:off x="1828800" y="3793747"/>
            <a:ext cx="989023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Федерацији БиХ живи око 2 000 000 становника. Најбројнији су Бошњаци, потом Хрвати, док је најмањи број Срба.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Дистрикт Брчко има око 80 000 становника. </a:t>
            </a:r>
          </a:p>
        </p:txBody>
      </p:sp>
    </p:spTree>
    <p:extLst>
      <p:ext uri="{BB962C8B-B14F-4D97-AF65-F5344CB8AC3E}">
        <p14:creationId xmlns:p14="http://schemas.microsoft.com/office/powerpoint/2010/main" val="3338015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FF4BE9-DEC1-410D-A2E3-76AEA5330C0B}"/>
              </a:ext>
            </a:extLst>
          </p:cNvPr>
          <p:cNvSpPr/>
          <p:nvPr/>
        </p:nvSpPr>
        <p:spPr>
          <a:xfrm>
            <a:off x="457200" y="1219200"/>
            <a:ext cx="11201399" cy="2895600"/>
          </a:xfrm>
          <a:prstGeom prst="roundRect">
            <a:avLst/>
          </a:prstGeom>
          <a:noFill/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endParaRPr lang="sr-Cyrl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id="{8DF9D3AD-80B5-4E89-8558-DF66DA6704B5}"/>
              </a:ext>
            </a:extLst>
          </p:cNvPr>
          <p:cNvSpPr txBox="1"/>
          <p:nvPr/>
        </p:nvSpPr>
        <p:spPr>
          <a:xfrm>
            <a:off x="914400" y="1548697"/>
            <a:ext cx="103632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Сви становници БиХ и њених ентитета, без обзира на националност и припадност, имају иста права и обавезе.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BA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Припадници народа имају право да говоре својим језиком.</a:t>
            </a:r>
            <a:endParaRPr kumimoji="0" lang="sr-Latn-BA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793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CBCEE-F3D4-4AC9-B90F-5CA98F9D8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0571"/>
            <a:ext cx="8524143" cy="2514008"/>
          </a:xfrm>
        </p:spPr>
        <p:txBody>
          <a:bodyPr/>
          <a:lstStyle/>
          <a:p>
            <a:br>
              <a:rPr lang="sr-Cyrl-BA" sz="2800" dirty="0">
                <a:solidFill>
                  <a:schemeClr val="bg1"/>
                </a:solidFill>
              </a:rPr>
            </a:br>
            <a:r>
              <a:rPr lang="sr-Cyrl-BA" sz="3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Национална мањина у БиХ.</a:t>
            </a:r>
            <a:br>
              <a:rPr lang="sr-Cyrl-BA" sz="3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Народ у БиХ.</a:t>
            </a:r>
            <a:br>
              <a:rPr lang="sr-Cyrl-BA" sz="3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Народ у БиХ.</a:t>
            </a:r>
            <a:br>
              <a:rPr lang="sr-Cyrl-BA" sz="3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2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Једно од писама народа у БиХ.</a:t>
            </a:r>
            <a:endParaRPr lang="sr-Latn-BA" sz="32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A016F801-373E-4804-82B3-4EDCFB824F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091290"/>
              </p:ext>
            </p:extLst>
          </p:nvPr>
        </p:nvGraphicFramePr>
        <p:xfrm>
          <a:off x="4598276" y="3564628"/>
          <a:ext cx="6781800" cy="57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1892">
                  <a:extLst>
                    <a:ext uri="{9D8B030D-6E8A-4147-A177-3AD203B41FA5}">
                      <a16:colId xmlns:a16="http://schemas.microsoft.com/office/drawing/2014/main" val="3312677207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4874210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1920483319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8724442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02909497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921030385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196006401"/>
                    </a:ext>
                  </a:extLst>
                </a:gridCol>
                <a:gridCol w="818556">
                  <a:extLst>
                    <a:ext uri="{9D8B030D-6E8A-4147-A177-3AD203B41FA5}">
                      <a16:colId xmlns:a16="http://schemas.microsoft.com/office/drawing/2014/main" val="899934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32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sr-Latn-BA" sz="32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72321"/>
                  </a:ext>
                </a:extLst>
              </a:tr>
            </a:tbl>
          </a:graphicData>
        </a:graphic>
      </p:graphicFrame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64B270E6-2D3C-4ED6-985A-6635A9CAC6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567535"/>
              </p:ext>
            </p:extLst>
          </p:nvPr>
        </p:nvGraphicFramePr>
        <p:xfrm>
          <a:off x="3733800" y="4223435"/>
          <a:ext cx="5111352" cy="57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1892">
                  <a:extLst>
                    <a:ext uri="{9D8B030D-6E8A-4147-A177-3AD203B41FA5}">
                      <a16:colId xmlns:a16="http://schemas.microsoft.com/office/drawing/2014/main" val="3312677207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4874210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1920483319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8724442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02909497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92103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sr-Latn-BA" sz="3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72321"/>
                  </a:ext>
                </a:extLst>
              </a:tr>
            </a:tbl>
          </a:graphicData>
        </a:graphic>
      </p:graphicFrame>
      <p:graphicFrame>
        <p:nvGraphicFramePr>
          <p:cNvPr id="14" name="Table 9">
            <a:extLst>
              <a:ext uri="{FF2B5EF4-FFF2-40B4-BE49-F238E27FC236}">
                <a16:creationId xmlns:a16="http://schemas.microsoft.com/office/drawing/2014/main" id="{88D9A9A1-8700-48DB-972C-F21DFAB2FA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385997"/>
              </p:ext>
            </p:extLst>
          </p:nvPr>
        </p:nvGraphicFramePr>
        <p:xfrm>
          <a:off x="3750817" y="5488191"/>
          <a:ext cx="6815136" cy="57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1892">
                  <a:extLst>
                    <a:ext uri="{9D8B030D-6E8A-4147-A177-3AD203B41FA5}">
                      <a16:colId xmlns:a16="http://schemas.microsoft.com/office/drawing/2014/main" val="3312677207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4874210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1920483319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8724442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02909497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921030385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196006401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899934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Ћ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sr-Latn-BA" sz="3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3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72321"/>
                  </a:ext>
                </a:extLst>
              </a:tr>
            </a:tbl>
          </a:graphicData>
        </a:graphic>
      </p:graphicFrame>
      <p:sp>
        <p:nvSpPr>
          <p:cNvPr id="15" name="Okvir za tekst 14">
            <a:extLst>
              <a:ext uri="{FF2B5EF4-FFF2-40B4-BE49-F238E27FC236}">
                <a16:creationId xmlns:a16="http://schemas.microsoft.com/office/drawing/2014/main" id="{5AF1B5FB-8277-43B0-B062-4EBDD2DF75D8}"/>
              </a:ext>
            </a:extLst>
          </p:cNvPr>
          <p:cNvSpPr txBox="1"/>
          <p:nvPr/>
        </p:nvSpPr>
        <p:spPr>
          <a:xfrm>
            <a:off x="460256" y="314129"/>
            <a:ext cx="98298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Рјешењем укрштенице добићеш име народа у БиХ.</a:t>
            </a:r>
            <a:r>
              <a:rPr lang="sr-Cyrl-BA" sz="1800" dirty="0">
                <a:solidFill>
                  <a:schemeClr val="bg1"/>
                </a:solidFill>
              </a:rPr>
              <a:t> </a:t>
            </a:r>
            <a:br>
              <a:rPr lang="sr-Cyrl-BA" sz="1800" dirty="0">
                <a:solidFill>
                  <a:schemeClr val="bg1"/>
                </a:solidFill>
              </a:rPr>
            </a:br>
            <a:endParaRPr lang="en-US" dirty="0"/>
          </a:p>
        </p:txBody>
      </p:sp>
      <p:graphicFrame>
        <p:nvGraphicFramePr>
          <p:cNvPr id="18" name="Table 9">
            <a:extLst>
              <a:ext uri="{FF2B5EF4-FFF2-40B4-BE49-F238E27FC236}">
                <a16:creationId xmlns:a16="http://schemas.microsoft.com/office/drawing/2014/main" id="{87F799B0-BE3C-4EC1-B9E1-F72E058E5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228949"/>
              </p:ext>
            </p:extLst>
          </p:nvPr>
        </p:nvGraphicFramePr>
        <p:xfrm>
          <a:off x="4572000" y="3588760"/>
          <a:ext cx="6815136" cy="57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1892">
                  <a:extLst>
                    <a:ext uri="{9D8B030D-6E8A-4147-A177-3AD203B41FA5}">
                      <a16:colId xmlns:a16="http://schemas.microsoft.com/office/drawing/2014/main" val="3312677207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4874210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1920483319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8724442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02909497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921030385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196006401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899934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72321"/>
                  </a:ext>
                </a:extLst>
              </a:tr>
            </a:tbl>
          </a:graphicData>
        </a:graphic>
      </p:graphicFrame>
      <p:graphicFrame>
        <p:nvGraphicFramePr>
          <p:cNvPr id="19" name="Table 9">
            <a:extLst>
              <a:ext uri="{FF2B5EF4-FFF2-40B4-BE49-F238E27FC236}">
                <a16:creationId xmlns:a16="http://schemas.microsoft.com/office/drawing/2014/main" id="{67CD7DAC-B5F9-446A-B665-0FBD8562B7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9643972"/>
              </p:ext>
            </p:extLst>
          </p:nvPr>
        </p:nvGraphicFramePr>
        <p:xfrm>
          <a:off x="3733800" y="4219976"/>
          <a:ext cx="5111352" cy="57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1892">
                  <a:extLst>
                    <a:ext uri="{9D8B030D-6E8A-4147-A177-3AD203B41FA5}">
                      <a16:colId xmlns:a16="http://schemas.microsoft.com/office/drawing/2014/main" val="3312677207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4874210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1920483319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8724442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02909497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92103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72321"/>
                  </a:ext>
                </a:extLst>
              </a:tr>
            </a:tbl>
          </a:graphicData>
        </a:graphic>
      </p:graphicFrame>
      <p:graphicFrame>
        <p:nvGraphicFramePr>
          <p:cNvPr id="27" name="Table 9">
            <a:extLst>
              <a:ext uri="{FF2B5EF4-FFF2-40B4-BE49-F238E27FC236}">
                <a16:creationId xmlns:a16="http://schemas.microsoft.com/office/drawing/2014/main" id="{71B64E63-FF7E-47D5-BE00-AAD7E6304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252142"/>
              </p:ext>
            </p:extLst>
          </p:nvPr>
        </p:nvGraphicFramePr>
        <p:xfrm>
          <a:off x="4586943" y="4856975"/>
          <a:ext cx="5963244" cy="57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1892">
                  <a:extLst>
                    <a:ext uri="{9D8B030D-6E8A-4147-A177-3AD203B41FA5}">
                      <a16:colId xmlns:a16="http://schemas.microsoft.com/office/drawing/2014/main" val="3312677207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4874210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1920483319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8724442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02909497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921030385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196006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72321"/>
                  </a:ext>
                </a:extLst>
              </a:tr>
            </a:tbl>
          </a:graphicData>
        </a:graphic>
      </p:graphicFrame>
      <p:graphicFrame>
        <p:nvGraphicFramePr>
          <p:cNvPr id="29" name="Table 9">
            <a:extLst>
              <a:ext uri="{FF2B5EF4-FFF2-40B4-BE49-F238E27FC236}">
                <a16:creationId xmlns:a16="http://schemas.microsoft.com/office/drawing/2014/main" id="{873A92AD-B846-4E69-B03A-327407B176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196545"/>
              </p:ext>
            </p:extLst>
          </p:nvPr>
        </p:nvGraphicFramePr>
        <p:xfrm>
          <a:off x="3750817" y="5488191"/>
          <a:ext cx="6815136" cy="57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1892">
                  <a:extLst>
                    <a:ext uri="{9D8B030D-6E8A-4147-A177-3AD203B41FA5}">
                      <a16:colId xmlns:a16="http://schemas.microsoft.com/office/drawing/2014/main" val="3312677207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4874210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1920483319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8724442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02909497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921030385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196006401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899934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3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72321"/>
                  </a:ext>
                </a:extLst>
              </a:tr>
            </a:tbl>
          </a:graphicData>
        </a:graphic>
      </p:graphicFrame>
      <p:graphicFrame>
        <p:nvGraphicFramePr>
          <p:cNvPr id="31" name="Table 9">
            <a:extLst>
              <a:ext uri="{FF2B5EF4-FFF2-40B4-BE49-F238E27FC236}">
                <a16:creationId xmlns:a16="http://schemas.microsoft.com/office/drawing/2014/main" id="{AA998073-12F1-4652-AAD1-9401FF26F9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766785"/>
              </p:ext>
            </p:extLst>
          </p:nvPr>
        </p:nvGraphicFramePr>
        <p:xfrm>
          <a:off x="4598276" y="4820845"/>
          <a:ext cx="5963244" cy="5791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51892">
                  <a:extLst>
                    <a:ext uri="{9D8B030D-6E8A-4147-A177-3AD203B41FA5}">
                      <a16:colId xmlns:a16="http://schemas.microsoft.com/office/drawing/2014/main" val="3312677207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4874210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1920483319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38724442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029094974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921030385"/>
                    </a:ext>
                  </a:extLst>
                </a:gridCol>
                <a:gridCol w="851892">
                  <a:extLst>
                    <a:ext uri="{9D8B030D-6E8A-4147-A177-3AD203B41FA5}">
                      <a16:colId xmlns:a16="http://schemas.microsoft.com/office/drawing/2014/main" val="31960064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3200" b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sr-Latn-BA" sz="3200" b="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Њ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32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sr-Latn-BA" sz="32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572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880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3">
            <a:extLst>
              <a:ext uri="{FF2B5EF4-FFF2-40B4-BE49-F238E27FC236}">
                <a16:creationId xmlns:a16="http://schemas.microsoft.com/office/drawing/2014/main" id="{36A51912-E935-4A4E-9A39-820BE1E2A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05000"/>
            <a:ext cx="83058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en-US" sz="2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sr-Cyrl-BA" altLang="en-US" sz="2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r>
              <a:rPr lang="sr-Cyrl-BA" altLang="en-U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Радна свеска, стр. 12.</a:t>
            </a:r>
          </a:p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sr-Cyrl-BA" altLang="en-US" sz="4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AB8AF7-6290-4CFB-BFB5-571609B347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990" t="-95541" r="34484" b="-3849"/>
          <a:stretch/>
        </p:blipFill>
        <p:spPr>
          <a:xfrm rot="5400000">
            <a:off x="5904016" y="-3237015"/>
            <a:ext cx="10213770" cy="830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416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Osnova</Template>
  <TotalTime>0</TotalTime>
  <Words>297</Words>
  <Application>Microsoft Office PowerPoint</Application>
  <PresentationFormat>Široki ekran</PresentationFormat>
  <Paragraphs>58</Paragraphs>
  <Slides>7</Slides>
  <Notes>2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1_Office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1. Национална мањина у БиХ. 2. Народ у БиХ. 3. Народ у БиХ. 4. Једно од писама народа у БиХ.</vt:lpstr>
      <vt:lpstr>PowerPoint prezentacija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Dragana Brkić</cp:lastModifiedBy>
  <cp:revision>49</cp:revision>
  <dcterms:created xsi:type="dcterms:W3CDTF">2020-11-03T18:38:58Z</dcterms:created>
  <dcterms:modified xsi:type="dcterms:W3CDTF">2020-11-06T22:31:45Z</dcterms:modified>
</cp:coreProperties>
</file>