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60" r:id="rId6"/>
    <p:sldId id="264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BA50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6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5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6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1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6F5F8-EA29-41BF-AAC4-21B48C1A768D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BE2C-81D1-47C4-874E-E711C3ECC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949" y="734096"/>
            <a:ext cx="9148293" cy="2775867"/>
          </a:xfrm>
        </p:spPr>
        <p:txBody>
          <a:bodyPr>
            <a:norm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555" y="347730"/>
            <a:ext cx="9238445" cy="491007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bs-Cyrl-BA" dirty="0">
              <a:solidFill>
                <a:srgbClr val="FFFFFF"/>
              </a:solidFill>
            </a:endParaRPr>
          </a:p>
          <a:p>
            <a:endParaRPr lang="bs-Cyrl-BA" sz="4000" dirty="0" smtClean="0">
              <a:solidFill>
                <a:schemeClr val="bg1"/>
              </a:solidFill>
            </a:endParaRPr>
          </a:p>
          <a:p>
            <a:r>
              <a:rPr lang="bs-Cyrl-BA" sz="4000" dirty="0" smtClean="0">
                <a:solidFill>
                  <a:schemeClr val="bg1"/>
                </a:solidFill>
              </a:rPr>
              <a:t>НЕЈЕДНАЧИНЕ У ВЕЗИ СА САБИРАЊЕМ И ОДУЗИМАЊЕМ</a:t>
            </a:r>
          </a:p>
          <a:p>
            <a:endParaRPr lang="bs-Cyrl-BA" dirty="0">
              <a:solidFill>
                <a:srgbClr val="FFFFFF"/>
              </a:solidFill>
            </a:endParaRPr>
          </a:p>
          <a:p>
            <a:endParaRPr lang="bs-Cyrl-BA" dirty="0" smtClean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" y="326571"/>
            <a:ext cx="505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Математика 5. разред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90" y="3696237"/>
            <a:ext cx="4739425" cy="227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4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309093"/>
            <a:ext cx="11160617" cy="629776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bs-Cyrl-BA" sz="7000" dirty="0" smtClean="0">
                <a:solidFill>
                  <a:schemeClr val="bg1"/>
                </a:solidFill>
              </a:rPr>
              <a:t>Неједначина </a:t>
            </a:r>
            <a:r>
              <a:rPr lang="bs-Cyrl-BA" sz="7000" dirty="0">
                <a:solidFill>
                  <a:schemeClr val="bg1"/>
                </a:solidFill>
              </a:rPr>
              <a:t>је математички израз који помоћу знака </a:t>
            </a:r>
            <a:r>
              <a:rPr lang="bs-Cyrl-BA" sz="7000" dirty="0" smtClean="0">
                <a:solidFill>
                  <a:schemeClr val="bg1"/>
                </a:solidFill>
              </a:rPr>
              <a:t>неједнакости   </a:t>
            </a:r>
          </a:p>
          <a:p>
            <a:pPr marL="0" indent="0">
              <a:buNone/>
            </a:pPr>
            <a:r>
              <a:rPr lang="bs-Cyrl-BA" sz="7000" dirty="0" smtClean="0">
                <a:solidFill>
                  <a:schemeClr val="bg1"/>
                </a:solidFill>
              </a:rPr>
              <a:t> </a:t>
            </a:r>
            <a:r>
              <a:rPr lang="bs-Cyrl-BA" sz="7000" dirty="0">
                <a:solidFill>
                  <a:schemeClr val="bg1"/>
                </a:solidFill>
              </a:rPr>
              <a:t>(&lt; или </a:t>
            </a:r>
            <a:r>
              <a:rPr lang="bs-Cyrl-BA" sz="7000" dirty="0" smtClean="0">
                <a:solidFill>
                  <a:schemeClr val="bg1"/>
                </a:solidFill>
              </a:rPr>
              <a:t>&gt; )</a:t>
            </a:r>
            <a:r>
              <a:rPr lang="en-US" sz="7000" dirty="0" smtClean="0">
                <a:solidFill>
                  <a:schemeClr val="bg1"/>
                </a:solidFill>
              </a:rPr>
              <a:t> </a:t>
            </a:r>
            <a:r>
              <a:rPr lang="bs-Cyrl-BA" sz="7000" dirty="0">
                <a:solidFill>
                  <a:schemeClr val="bg1"/>
                </a:solidFill>
              </a:rPr>
              <a:t>повезује познате и непознате величине.</a:t>
            </a:r>
          </a:p>
          <a:p>
            <a:pPr marL="0" indent="0">
              <a:buNone/>
            </a:pPr>
            <a:r>
              <a:rPr lang="en-US" sz="7000" dirty="0" smtClean="0">
                <a:solidFill>
                  <a:schemeClr val="bg1"/>
                </a:solidFill>
              </a:rPr>
              <a:t>                   </a:t>
            </a:r>
            <a:endParaRPr lang="sr-Cyrl-RS" sz="7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bs-Cyrl-BA" sz="7000" dirty="0" smtClean="0">
                <a:solidFill>
                  <a:schemeClr val="bg1"/>
                </a:solidFill>
              </a:rPr>
              <a:t>Рјешавање неједначина</a:t>
            </a:r>
            <a:r>
              <a:rPr lang="sr-Latn-RS" sz="7000" dirty="0" smtClean="0">
                <a:solidFill>
                  <a:schemeClr val="bg1"/>
                </a:solidFill>
              </a:rPr>
              <a:t> </a:t>
            </a:r>
            <a:r>
              <a:rPr lang="sr-Cyrl-RS" sz="7000" dirty="0" smtClean="0">
                <a:solidFill>
                  <a:schemeClr val="bg1"/>
                </a:solidFill>
              </a:rPr>
              <a:t>у вези са сабирањем</a:t>
            </a:r>
          </a:p>
          <a:p>
            <a:pPr marL="0" indent="0" algn="ctr">
              <a:buNone/>
            </a:pPr>
            <a:r>
              <a:rPr lang="bs-Cyrl-BA" sz="7000" dirty="0" smtClean="0">
                <a:solidFill>
                  <a:schemeClr val="bg1"/>
                </a:solidFill>
              </a:rPr>
              <a:t> облика :</a:t>
            </a:r>
            <a:r>
              <a:rPr lang="sr-Latn-RS" sz="7000" dirty="0" smtClean="0">
                <a:solidFill>
                  <a:schemeClr val="bg1"/>
                </a:solidFill>
              </a:rPr>
              <a:t> </a:t>
            </a:r>
            <a:r>
              <a:rPr lang="bs-Cyrl-BA" sz="7000" dirty="0">
                <a:solidFill>
                  <a:schemeClr val="bg1"/>
                </a:solidFill>
              </a:rPr>
              <a:t>а+ </a:t>
            </a:r>
            <a:r>
              <a:rPr lang="sr-Latn-RS" sz="7000" dirty="0">
                <a:solidFill>
                  <a:schemeClr val="bg1"/>
                </a:solidFill>
              </a:rPr>
              <a:t>x</a:t>
            </a:r>
            <a:r>
              <a:rPr lang="bs-Cyrl-BA" sz="7000" dirty="0">
                <a:solidFill>
                  <a:schemeClr val="bg1"/>
                </a:solidFill>
              </a:rPr>
              <a:t> &lt; </a:t>
            </a:r>
            <a:r>
              <a:rPr lang="sr-Latn-RS" sz="7000" dirty="0">
                <a:solidFill>
                  <a:schemeClr val="bg1"/>
                </a:solidFill>
              </a:rPr>
              <a:t>b</a:t>
            </a:r>
          </a:p>
          <a:p>
            <a:pPr marL="0" indent="0">
              <a:buNone/>
            </a:pPr>
            <a:endParaRPr lang="bs-Cyrl-BA" sz="7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5900" dirty="0" smtClean="0">
                <a:solidFill>
                  <a:schemeClr val="bg1"/>
                </a:solidFill>
              </a:rPr>
              <a:t>2 + </a:t>
            </a:r>
            <a:r>
              <a:rPr lang="sr-Latn-CS" sz="5900" dirty="0" smtClean="0">
                <a:solidFill>
                  <a:schemeClr val="bg1"/>
                </a:solidFill>
              </a:rPr>
              <a:t>X</a:t>
            </a:r>
            <a:r>
              <a:rPr lang="bs-Cyrl-BA" sz="5900" dirty="0" smtClean="0">
                <a:solidFill>
                  <a:schemeClr val="bg1"/>
                </a:solidFill>
              </a:rPr>
              <a:t> </a:t>
            </a:r>
            <a:r>
              <a:rPr lang="bs-Cyrl-BA" sz="5900" dirty="0">
                <a:solidFill>
                  <a:schemeClr val="bg1"/>
                </a:solidFill>
              </a:rPr>
              <a:t>&lt; </a:t>
            </a:r>
            <a:r>
              <a:rPr lang="bs-Cyrl-BA" sz="5900" dirty="0" smtClean="0">
                <a:solidFill>
                  <a:schemeClr val="bg1"/>
                </a:solidFill>
              </a:rPr>
              <a:t> 5</a:t>
            </a:r>
          </a:p>
          <a:p>
            <a:pPr marL="0" indent="0">
              <a:buNone/>
            </a:pPr>
            <a:r>
              <a:rPr lang="sr-Latn-CS" sz="5900" dirty="0">
                <a:solidFill>
                  <a:schemeClr val="bg1"/>
                </a:solidFill>
              </a:rPr>
              <a:t>X &lt; </a:t>
            </a:r>
            <a:r>
              <a:rPr lang="sr-Cyrl-RS" sz="5900" dirty="0" smtClean="0">
                <a:solidFill>
                  <a:schemeClr val="bg1"/>
                </a:solidFill>
              </a:rPr>
              <a:t> 5 - 2</a:t>
            </a:r>
            <a:endParaRPr lang="sr-Latn-CS" sz="5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sz="5900" dirty="0">
                <a:solidFill>
                  <a:schemeClr val="bg1"/>
                </a:solidFill>
              </a:rPr>
              <a:t>X &lt; </a:t>
            </a:r>
            <a:r>
              <a:rPr lang="sr-Cyrl-RS" sz="5900" dirty="0" smtClean="0">
                <a:solidFill>
                  <a:schemeClr val="bg1"/>
                </a:solidFill>
              </a:rPr>
              <a:t> 3</a:t>
            </a:r>
            <a:endParaRPr lang="sr-Latn-CS" sz="5900" dirty="0">
              <a:solidFill>
                <a:schemeClr val="bg1"/>
              </a:solidFill>
            </a:endParaRPr>
          </a:p>
          <a:p>
            <a:endParaRPr lang="bs-Cyrl-BA" sz="5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sz="5900" dirty="0">
                <a:solidFill>
                  <a:schemeClr val="bg1"/>
                </a:solidFill>
              </a:rPr>
              <a:t>X ∈ { </a:t>
            </a:r>
            <a:r>
              <a:rPr lang="sr-Cyrl-RS" sz="5900" dirty="0" smtClean="0">
                <a:solidFill>
                  <a:schemeClr val="bg1"/>
                </a:solidFill>
              </a:rPr>
              <a:t>0, 1, 2</a:t>
            </a:r>
            <a:r>
              <a:rPr lang="sr-Latn-CS" sz="5900" dirty="0" smtClean="0">
                <a:solidFill>
                  <a:schemeClr val="bg1"/>
                </a:solidFill>
              </a:rPr>
              <a:t>}</a:t>
            </a:r>
            <a:endParaRPr lang="sr-Latn-CS" sz="5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5900" dirty="0">
                <a:solidFill>
                  <a:schemeClr val="bg1"/>
                </a:solidFill>
              </a:rPr>
              <a:t>Пр: </a:t>
            </a:r>
            <a:r>
              <a:rPr lang="bs-Cyrl-BA" sz="5900" dirty="0" smtClean="0">
                <a:solidFill>
                  <a:schemeClr val="bg1"/>
                </a:solidFill>
              </a:rPr>
              <a:t>2 </a:t>
            </a:r>
            <a:r>
              <a:rPr lang="bs-Cyrl-BA" sz="5900" dirty="0">
                <a:solidFill>
                  <a:schemeClr val="bg1"/>
                </a:solidFill>
              </a:rPr>
              <a:t>+ </a:t>
            </a:r>
            <a:r>
              <a:rPr lang="bs-Cyrl-BA" sz="5900" dirty="0" smtClean="0">
                <a:solidFill>
                  <a:schemeClr val="bg1"/>
                </a:solidFill>
              </a:rPr>
              <a:t>2 &lt;  5                   </a:t>
            </a:r>
          </a:p>
          <a:p>
            <a:pPr marL="0" indent="0">
              <a:buNone/>
            </a:pPr>
            <a:r>
              <a:rPr lang="bs-Cyrl-BA" sz="5900" dirty="0">
                <a:solidFill>
                  <a:schemeClr val="bg1"/>
                </a:solidFill>
              </a:rPr>
              <a:t>4&lt; 5 </a:t>
            </a:r>
            <a:r>
              <a:rPr lang="bs-Cyrl-BA" sz="5900" dirty="0" smtClean="0">
                <a:solidFill>
                  <a:schemeClr val="bg1"/>
                </a:solidFill>
              </a:rPr>
              <a:t>Тачно</a:t>
            </a:r>
          </a:p>
          <a:p>
            <a:pPr marL="0" indent="0">
              <a:buNone/>
            </a:pPr>
            <a:r>
              <a:rPr lang="bs-Cyrl-BA" sz="5900" dirty="0" smtClean="0">
                <a:solidFill>
                  <a:schemeClr val="bg1"/>
                </a:solidFill>
              </a:rPr>
              <a:t> 2+3 </a:t>
            </a:r>
            <a:r>
              <a:rPr lang="bs-Cyrl-BA" sz="5900" dirty="0">
                <a:solidFill>
                  <a:schemeClr val="bg1"/>
                </a:solidFill>
              </a:rPr>
              <a:t>&lt; 5</a:t>
            </a:r>
            <a:r>
              <a:rPr lang="bs-Cyrl-BA" sz="5900" dirty="0" smtClean="0">
                <a:solidFill>
                  <a:schemeClr val="bg1"/>
                </a:solidFill>
              </a:rPr>
              <a:t> - Нетачно јер је 5=5</a:t>
            </a:r>
            <a:endParaRPr lang="bs-Cyrl-BA" sz="59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5900" dirty="0" smtClean="0">
                <a:solidFill>
                  <a:schemeClr val="bg1"/>
                </a:solidFill>
              </a:rPr>
              <a:t>        </a:t>
            </a:r>
            <a:endParaRPr lang="bs-Cyrl-BA" sz="5900" dirty="0">
              <a:solidFill>
                <a:schemeClr val="bg1"/>
              </a:solidFill>
            </a:endParaRPr>
          </a:p>
          <a:p>
            <a:endParaRPr lang="bs-Cyrl-BA" sz="32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3667" y="3082042"/>
            <a:ext cx="37459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2 - позната величина</a:t>
            </a:r>
          </a:p>
          <a:p>
            <a:r>
              <a:rPr lang="sr-Latn-RS" sz="2800" dirty="0" smtClean="0">
                <a:solidFill>
                  <a:schemeClr val="bg1"/>
                </a:solidFill>
              </a:rPr>
              <a:t>X</a:t>
            </a:r>
            <a:r>
              <a:rPr lang="sr-Cyrl-RS" sz="2800" dirty="0" smtClean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-</a:t>
            </a:r>
            <a:r>
              <a:rPr lang="sr-Cyrl-RS" sz="2800" dirty="0" smtClean="0">
                <a:solidFill>
                  <a:schemeClr val="bg1"/>
                </a:solidFill>
              </a:rPr>
              <a:t> непозната величина</a:t>
            </a:r>
          </a:p>
          <a:p>
            <a:r>
              <a:rPr lang="sr-Latn-CS" sz="2800" dirty="0" smtClean="0">
                <a:solidFill>
                  <a:schemeClr val="bg1"/>
                </a:solidFill>
              </a:rPr>
              <a:t>&lt;</a:t>
            </a:r>
            <a:r>
              <a:rPr lang="sr-Cyrl-RS" sz="2800" dirty="0" smtClean="0">
                <a:solidFill>
                  <a:schemeClr val="bg1"/>
                </a:solidFill>
              </a:rPr>
              <a:t> - знак неједнакости</a:t>
            </a:r>
          </a:p>
          <a:p>
            <a:endParaRPr lang="sr-Latn-CS" sz="28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629" y="3618965"/>
            <a:ext cx="3374265" cy="300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7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528034"/>
            <a:ext cx="10645462" cy="5648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R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1. Ријеши неједначину са непознатим сабирком: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+ 2 400 &lt; 6 800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&lt; 6 800 – 2 400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&lt; 4 400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sr-Cyrl-BA" sz="3200" dirty="0">
                <a:solidFill>
                  <a:schemeClr val="bg1"/>
                </a:solidFill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</a:rPr>
              <a:t>∈ { </a:t>
            </a:r>
            <a:r>
              <a:rPr lang="en-US" sz="3200" dirty="0" smtClean="0">
                <a:solidFill>
                  <a:schemeClr val="bg1"/>
                </a:solidFill>
              </a:rPr>
              <a:t>4 399, 4 398, … 0 </a:t>
            </a:r>
            <a:r>
              <a:rPr lang="bs-Cyrl-BA" sz="3200" dirty="0">
                <a:solidFill>
                  <a:schemeClr val="bg1"/>
                </a:solidFill>
              </a:rPr>
              <a:t>}</a:t>
            </a:r>
            <a:endParaRPr lang="bs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Пр: 4 399 + 2 400 &lt; 6 800 </a:t>
            </a:r>
          </a:p>
          <a:p>
            <a:pPr marL="0" indent="0">
              <a:buNone/>
            </a:pPr>
            <a:r>
              <a:rPr lang="bs-Cyrl-BA" sz="3200" dirty="0">
                <a:solidFill>
                  <a:schemeClr val="bg1"/>
                </a:solidFill>
              </a:rPr>
              <a:t> </a:t>
            </a:r>
            <a:r>
              <a:rPr lang="bs-Cyrl-BA" sz="3200" dirty="0" smtClean="0">
                <a:solidFill>
                  <a:schemeClr val="bg1"/>
                </a:solidFill>
              </a:rPr>
              <a:t>                     6 799 &lt; 6 800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s-Cyrl-BA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s-Cyrl-B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bs-Cyrl-BA" sz="2400" dirty="0"/>
          </a:p>
          <a:p>
            <a:pPr marL="0" indent="0">
              <a:buNone/>
            </a:pPr>
            <a:endParaRPr lang="bs-Cyrl-BA" sz="2400" dirty="0" smtClean="0"/>
          </a:p>
          <a:p>
            <a:pPr marL="0" indent="0">
              <a:buNone/>
            </a:pPr>
            <a:endParaRPr lang="bs-Cyrl-BA" sz="2400" dirty="0"/>
          </a:p>
          <a:p>
            <a:pPr marL="0" indent="0">
              <a:buNone/>
            </a:pPr>
            <a:endParaRPr lang="bs-Cyrl-BA" sz="2400" dirty="0" smtClean="0"/>
          </a:p>
          <a:p>
            <a:pPr marL="0" indent="0">
              <a:buNone/>
            </a:pPr>
            <a:endParaRPr lang="bs-Cyrl-BA" sz="2400" dirty="0"/>
          </a:p>
          <a:p>
            <a:pPr marL="0" indent="0">
              <a:buNone/>
            </a:pPr>
            <a:endParaRPr lang="en-US" sz="2400" dirty="0" err="1" smtClean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4" y="2321010"/>
            <a:ext cx="3606084" cy="295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6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Cyrl-BA" dirty="0" smtClean="0">
                <a:solidFill>
                  <a:schemeClr val="bg1"/>
                </a:solidFill>
              </a:rPr>
              <a:t>Рјешавање </a:t>
            </a:r>
            <a:r>
              <a:rPr lang="bs-Cyrl-BA" dirty="0">
                <a:solidFill>
                  <a:schemeClr val="bg1"/>
                </a:solidFill>
              </a:rPr>
              <a:t>неједначина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у вези са одузимањем</a:t>
            </a:r>
          </a:p>
          <a:p>
            <a:pPr marL="0" indent="0" algn="ctr">
              <a:buNone/>
            </a:pPr>
            <a:r>
              <a:rPr lang="bs-Cyrl-BA" dirty="0" smtClean="0">
                <a:solidFill>
                  <a:schemeClr val="bg1"/>
                </a:solidFill>
              </a:rPr>
              <a:t>облика</a:t>
            </a:r>
            <a:r>
              <a:rPr lang="bs-Cyrl-BA" dirty="0">
                <a:solidFill>
                  <a:schemeClr val="bg1"/>
                </a:solidFill>
              </a:rPr>
              <a:t>: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x</a:t>
            </a:r>
            <a:r>
              <a:rPr lang="sr-Cyrl-RS" dirty="0" smtClean="0">
                <a:solidFill>
                  <a:schemeClr val="bg1"/>
                </a:solidFill>
              </a:rPr>
              <a:t> - </a:t>
            </a:r>
            <a:r>
              <a:rPr lang="bs-Cyrl-BA" dirty="0" smtClean="0">
                <a:solidFill>
                  <a:schemeClr val="bg1"/>
                </a:solidFill>
              </a:rPr>
              <a:t>а </a:t>
            </a:r>
            <a:r>
              <a:rPr lang="bs-Cyrl-BA" dirty="0">
                <a:solidFill>
                  <a:schemeClr val="bg1"/>
                </a:solidFill>
              </a:rPr>
              <a:t>&lt; </a:t>
            </a:r>
            <a:r>
              <a:rPr lang="sr-Latn-RS" dirty="0">
                <a:solidFill>
                  <a:schemeClr val="bg1"/>
                </a:solidFill>
              </a:rPr>
              <a:t>b</a:t>
            </a: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</a:rPr>
              <a:t>X</a:t>
            </a:r>
            <a:r>
              <a:rPr lang="sr-Cyrl-RS" dirty="0" smtClean="0">
                <a:solidFill>
                  <a:schemeClr val="bg1"/>
                </a:solidFill>
              </a:rPr>
              <a:t> - </a:t>
            </a:r>
            <a:r>
              <a:rPr lang="bs-Cyrl-BA" dirty="0" smtClean="0">
                <a:solidFill>
                  <a:schemeClr val="bg1"/>
                </a:solidFill>
              </a:rPr>
              <a:t>2 </a:t>
            </a:r>
            <a:r>
              <a:rPr lang="bs-Cyrl-BA" b="1" dirty="0" smtClean="0">
                <a:solidFill>
                  <a:schemeClr val="bg1"/>
                </a:solidFill>
              </a:rPr>
              <a:t>&lt; </a:t>
            </a:r>
            <a:r>
              <a:rPr lang="bs-Cyrl-BA" dirty="0">
                <a:solidFill>
                  <a:schemeClr val="bg1"/>
                </a:solidFill>
              </a:rPr>
              <a:t>5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</a:rPr>
              <a:t>X </a:t>
            </a:r>
            <a:r>
              <a:rPr lang="bs-Cyrl-BA" dirty="0">
                <a:solidFill>
                  <a:schemeClr val="bg1"/>
                </a:solidFill>
              </a:rPr>
              <a:t>&lt;</a:t>
            </a:r>
            <a:r>
              <a:rPr lang="sr-Latn-CS" dirty="0" smtClean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5 + 2</a:t>
            </a:r>
            <a:endParaRPr lang="sr-Latn-C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</a:rPr>
              <a:t>X </a:t>
            </a:r>
            <a:r>
              <a:rPr lang="bs-Cyrl-BA" b="1" dirty="0">
                <a:solidFill>
                  <a:schemeClr val="bg1"/>
                </a:solidFill>
              </a:rPr>
              <a:t>&lt;</a:t>
            </a:r>
            <a:r>
              <a:rPr lang="bs-Cyrl-BA" dirty="0">
                <a:solidFill>
                  <a:schemeClr val="bg1"/>
                </a:solidFill>
              </a:rPr>
              <a:t> </a:t>
            </a:r>
            <a:r>
              <a:rPr lang="bs-Cyrl-BA" dirty="0" smtClean="0">
                <a:solidFill>
                  <a:schemeClr val="bg1"/>
                </a:solidFill>
              </a:rPr>
              <a:t>7           знак се не мијења</a:t>
            </a:r>
            <a:endParaRPr lang="sr-Latn-CS" dirty="0">
              <a:solidFill>
                <a:schemeClr val="bg1"/>
              </a:solidFill>
            </a:endParaRPr>
          </a:p>
          <a:p>
            <a:endParaRPr lang="bs-Cyrl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</a:rPr>
              <a:t>X ∈ { </a:t>
            </a:r>
            <a:r>
              <a:rPr lang="sr-Cyrl-RS" dirty="0" smtClean="0">
                <a:solidFill>
                  <a:schemeClr val="bg1"/>
                </a:solidFill>
              </a:rPr>
              <a:t>0, 1, 2, 3, 4, 5, 6</a:t>
            </a:r>
            <a:r>
              <a:rPr lang="sr-Latn-CS" dirty="0" smtClean="0">
                <a:solidFill>
                  <a:schemeClr val="bg1"/>
                </a:solidFill>
              </a:rPr>
              <a:t>}</a:t>
            </a:r>
            <a:endParaRPr lang="sr-Latn-C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dirty="0">
                <a:solidFill>
                  <a:schemeClr val="bg1"/>
                </a:solidFill>
              </a:rPr>
              <a:t>Пр: 6</a:t>
            </a:r>
            <a:r>
              <a:rPr lang="bs-Cyrl-BA" dirty="0" smtClean="0">
                <a:solidFill>
                  <a:schemeClr val="bg1"/>
                </a:solidFill>
              </a:rPr>
              <a:t> -2 </a:t>
            </a:r>
            <a:r>
              <a:rPr lang="bs-Cyrl-BA" dirty="0">
                <a:solidFill>
                  <a:schemeClr val="bg1"/>
                </a:solidFill>
              </a:rPr>
              <a:t>&lt; </a:t>
            </a:r>
            <a:r>
              <a:rPr lang="bs-Cyrl-BA" dirty="0" smtClean="0">
                <a:solidFill>
                  <a:schemeClr val="bg1"/>
                </a:solidFill>
              </a:rPr>
              <a:t>5</a:t>
            </a:r>
          </a:p>
          <a:p>
            <a:pPr marL="0" indent="0">
              <a:buNone/>
            </a:pPr>
            <a:r>
              <a:rPr lang="bs-Cyrl-BA" dirty="0" smtClean="0">
                <a:solidFill>
                  <a:schemeClr val="bg1"/>
                </a:solidFill>
              </a:rPr>
              <a:t>        4</a:t>
            </a:r>
            <a:r>
              <a:rPr lang="bs-Cyrl-BA" dirty="0">
                <a:solidFill>
                  <a:schemeClr val="bg1"/>
                </a:solidFill>
              </a:rPr>
              <a:t>&lt; </a:t>
            </a:r>
            <a:r>
              <a:rPr lang="bs-Cyrl-BA" dirty="0" smtClean="0">
                <a:solidFill>
                  <a:schemeClr val="bg1"/>
                </a:solidFill>
              </a:rPr>
              <a:t>5</a:t>
            </a:r>
            <a:endParaRPr lang="bs-Cyrl-BA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5969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1068946"/>
            <a:ext cx="10606825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2. Рјеши неједначину са непознатим умањеником:</a:t>
            </a:r>
          </a:p>
          <a:p>
            <a:pPr marL="0" indent="0">
              <a:buNone/>
            </a:pPr>
            <a:endParaRPr lang="bs-Cyrl-BA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– 2 600 &lt; 3 900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&lt; 3 900 + 2 600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&lt; 6 500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sr-Cyrl-BA" sz="3200" dirty="0" smtClean="0">
                <a:solidFill>
                  <a:schemeClr val="bg1"/>
                </a:solidFill>
              </a:rPr>
              <a:t> ∈ {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bs-Cyrl-BA" sz="3200" dirty="0" smtClean="0">
                <a:solidFill>
                  <a:schemeClr val="bg1"/>
                </a:solidFill>
              </a:rPr>
              <a:t>6 499, 6 498, ... 2 </a:t>
            </a:r>
            <a:r>
              <a:rPr lang="bs-Cyrl-BA" sz="3200" dirty="0">
                <a:solidFill>
                  <a:schemeClr val="bg1"/>
                </a:solidFill>
              </a:rPr>
              <a:t>600 }</a:t>
            </a:r>
            <a:endParaRPr lang="bs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Пр: 6 499 – 2 600 &lt; 3 900</a:t>
            </a:r>
          </a:p>
          <a:p>
            <a:pPr marL="0" indent="0">
              <a:buNone/>
            </a:pPr>
            <a:r>
              <a:rPr lang="bs-Cyrl-BA" sz="3200" dirty="0">
                <a:solidFill>
                  <a:schemeClr val="bg1"/>
                </a:solidFill>
              </a:rPr>
              <a:t> </a:t>
            </a:r>
            <a:r>
              <a:rPr lang="bs-Cyrl-BA" sz="3200" dirty="0" smtClean="0">
                <a:solidFill>
                  <a:schemeClr val="bg1"/>
                </a:solidFill>
              </a:rPr>
              <a:t>                     3 899 &lt; 3 900</a:t>
            </a:r>
          </a:p>
        </p:txBody>
      </p:sp>
    </p:spTree>
    <p:extLst>
      <p:ext uri="{BB962C8B-B14F-4D97-AF65-F5344CB8AC3E}">
        <p14:creationId xmlns:p14="http://schemas.microsoft.com/office/powerpoint/2010/main" val="202053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Cyrl-BA" dirty="0" smtClean="0">
                <a:solidFill>
                  <a:schemeClr val="bg1"/>
                </a:solidFill>
              </a:rPr>
              <a:t>Рјешавање </a:t>
            </a:r>
            <a:r>
              <a:rPr lang="bs-Cyrl-BA" dirty="0">
                <a:solidFill>
                  <a:schemeClr val="bg1"/>
                </a:solidFill>
              </a:rPr>
              <a:t>неједначина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RS" dirty="0" smtClean="0">
                <a:solidFill>
                  <a:schemeClr val="bg1"/>
                </a:solidFill>
              </a:rPr>
              <a:t>у вези са одузимањем</a:t>
            </a:r>
          </a:p>
          <a:p>
            <a:pPr marL="0" indent="0" algn="ctr">
              <a:buNone/>
            </a:pPr>
            <a:r>
              <a:rPr lang="bs-Cyrl-BA" dirty="0">
                <a:solidFill>
                  <a:schemeClr val="bg1"/>
                </a:solidFill>
              </a:rPr>
              <a:t>облика:</a:t>
            </a: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bs-Cyrl-BA" dirty="0">
                <a:solidFill>
                  <a:schemeClr val="bg1"/>
                </a:solidFill>
              </a:rPr>
              <a:t>а</a:t>
            </a:r>
            <a:r>
              <a:rPr lang="sr-Cyrl-RS" dirty="0">
                <a:solidFill>
                  <a:schemeClr val="bg1"/>
                </a:solidFill>
              </a:rPr>
              <a:t>-</a:t>
            </a:r>
            <a:r>
              <a:rPr lang="sr-Latn-RS" dirty="0">
                <a:solidFill>
                  <a:schemeClr val="bg1"/>
                </a:solidFill>
              </a:rPr>
              <a:t>x</a:t>
            </a:r>
            <a:r>
              <a:rPr lang="bs-Cyrl-BA" dirty="0">
                <a:solidFill>
                  <a:schemeClr val="bg1"/>
                </a:solidFill>
              </a:rPr>
              <a:t> &lt; </a:t>
            </a:r>
            <a:r>
              <a:rPr lang="sr-Latn-RS" dirty="0">
                <a:solidFill>
                  <a:schemeClr val="bg1"/>
                </a:solidFill>
              </a:rPr>
              <a:t>b</a:t>
            </a:r>
          </a:p>
          <a:p>
            <a:pPr marL="0" indent="0" algn="ctr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dirty="0" smtClean="0">
                <a:solidFill>
                  <a:schemeClr val="bg1"/>
                </a:solidFill>
              </a:rPr>
              <a:t>7-</a:t>
            </a:r>
            <a:r>
              <a:rPr lang="sr-Latn-CS" dirty="0" smtClean="0">
                <a:solidFill>
                  <a:schemeClr val="bg1"/>
                </a:solidFill>
              </a:rPr>
              <a:t>X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bs-Cyrl-BA" b="1" dirty="0" smtClean="0">
                <a:solidFill>
                  <a:schemeClr val="bg1"/>
                </a:solidFill>
              </a:rPr>
              <a:t>&lt; </a:t>
            </a:r>
            <a:r>
              <a:rPr lang="bs-Cyrl-BA" dirty="0">
                <a:solidFill>
                  <a:schemeClr val="bg1"/>
                </a:solidFill>
              </a:rPr>
              <a:t>5</a:t>
            </a:r>
          </a:p>
          <a:p>
            <a:pPr marL="0" indent="0">
              <a:buNone/>
            </a:pPr>
            <a:r>
              <a:rPr lang="sr-Latn-CS" dirty="0" smtClean="0">
                <a:solidFill>
                  <a:schemeClr val="bg1"/>
                </a:solidFill>
              </a:rPr>
              <a:t>X </a:t>
            </a:r>
            <a:r>
              <a:rPr lang="bs-Cyrl-BA" dirty="0">
                <a:solidFill>
                  <a:schemeClr val="bg1"/>
                </a:solidFill>
              </a:rPr>
              <a:t>&gt; </a:t>
            </a:r>
            <a:r>
              <a:rPr lang="sr-Cyrl-RS" dirty="0" smtClean="0">
                <a:solidFill>
                  <a:schemeClr val="bg1"/>
                </a:solidFill>
              </a:rPr>
              <a:t>7-5</a:t>
            </a:r>
            <a:endParaRPr lang="sr-Latn-C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</a:rPr>
              <a:t>X </a:t>
            </a:r>
            <a:r>
              <a:rPr lang="bs-Cyrl-BA" dirty="0">
                <a:solidFill>
                  <a:schemeClr val="bg1"/>
                </a:solidFill>
              </a:rPr>
              <a:t>&gt; 2</a:t>
            </a:r>
            <a:r>
              <a:rPr lang="bs-Cyrl-BA" dirty="0" smtClean="0">
                <a:solidFill>
                  <a:schemeClr val="bg1"/>
                </a:solidFill>
              </a:rPr>
              <a:t>      знак се мијења</a:t>
            </a:r>
            <a:endParaRPr lang="sr-Latn-CS" dirty="0">
              <a:solidFill>
                <a:schemeClr val="bg1"/>
              </a:solidFill>
            </a:endParaRPr>
          </a:p>
          <a:p>
            <a:endParaRPr lang="bs-Cyrl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CS" dirty="0">
                <a:solidFill>
                  <a:schemeClr val="bg1"/>
                </a:solidFill>
              </a:rPr>
              <a:t>X ∈ { </a:t>
            </a:r>
            <a:r>
              <a:rPr lang="sr-Cyrl-RS" dirty="0" smtClean="0">
                <a:solidFill>
                  <a:schemeClr val="bg1"/>
                </a:solidFill>
              </a:rPr>
              <a:t>3, 4, 5, 6, 7</a:t>
            </a:r>
            <a:r>
              <a:rPr lang="sr-Latn-CS" dirty="0" smtClean="0">
                <a:solidFill>
                  <a:schemeClr val="bg1"/>
                </a:solidFill>
              </a:rPr>
              <a:t>}</a:t>
            </a:r>
            <a:endParaRPr lang="sr-Latn-C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dirty="0">
                <a:solidFill>
                  <a:schemeClr val="bg1"/>
                </a:solidFill>
              </a:rPr>
              <a:t>Пр: </a:t>
            </a:r>
            <a:r>
              <a:rPr lang="bs-Cyrl-BA" dirty="0" smtClean="0">
                <a:solidFill>
                  <a:schemeClr val="bg1"/>
                </a:solidFill>
              </a:rPr>
              <a:t>7 -3 </a:t>
            </a:r>
            <a:r>
              <a:rPr lang="bs-Cyrl-BA" dirty="0">
                <a:solidFill>
                  <a:schemeClr val="bg1"/>
                </a:solidFill>
              </a:rPr>
              <a:t>&lt; 5 </a:t>
            </a:r>
            <a:r>
              <a:rPr lang="bs-Cyrl-BA" dirty="0" smtClean="0">
                <a:solidFill>
                  <a:schemeClr val="bg1"/>
                </a:solidFill>
              </a:rPr>
              <a:t>                    7-7</a:t>
            </a:r>
            <a:r>
              <a:rPr lang="bs-Cyrl-BA" dirty="0">
                <a:solidFill>
                  <a:schemeClr val="bg1"/>
                </a:solidFill>
              </a:rPr>
              <a:t> &lt; 5 </a:t>
            </a:r>
            <a:endParaRPr lang="bs-Cyrl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dirty="0" smtClean="0">
                <a:solidFill>
                  <a:schemeClr val="bg1"/>
                </a:solidFill>
              </a:rPr>
              <a:t>            4</a:t>
            </a:r>
            <a:r>
              <a:rPr lang="bs-Cyrl-BA" dirty="0">
                <a:solidFill>
                  <a:schemeClr val="bg1"/>
                </a:solidFill>
              </a:rPr>
              <a:t>&lt; </a:t>
            </a:r>
            <a:r>
              <a:rPr lang="bs-Cyrl-BA" dirty="0" smtClean="0">
                <a:solidFill>
                  <a:schemeClr val="bg1"/>
                </a:solidFill>
              </a:rPr>
              <a:t>5                         0 </a:t>
            </a:r>
            <a:r>
              <a:rPr lang="bs-Cyrl-BA" dirty="0">
                <a:solidFill>
                  <a:schemeClr val="bg1"/>
                </a:solidFill>
              </a:rPr>
              <a:t>&lt; 5 </a:t>
            </a:r>
            <a:endParaRPr lang="bs-Cyrl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dirty="0" smtClean="0"/>
              <a:t>              </a:t>
            </a:r>
            <a:endParaRPr lang="bs-Cyrl-BA" dirty="0"/>
          </a:p>
          <a:p>
            <a:pPr marL="0" indent="0" algn="ctr">
              <a:buNone/>
            </a:pP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7290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978794"/>
            <a:ext cx="10555310" cy="5198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3.Рјеши неједначину са непознатим умањиоцем:</a:t>
            </a:r>
          </a:p>
          <a:p>
            <a:pPr marL="0" indent="0">
              <a:buNone/>
            </a:pPr>
            <a:endParaRPr lang="bs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20 000  - </a:t>
            </a: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&lt; 4 800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&gt; 20 000 – 4 800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</a:t>
            </a:r>
            <a:r>
              <a:rPr lang="bs-Cyrl-BA" sz="3200" dirty="0" smtClean="0">
                <a:solidFill>
                  <a:schemeClr val="bg1"/>
                </a:solidFill>
              </a:rPr>
              <a:t>&gt; 15 200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bs-Cyrl-BA" sz="3200" dirty="0" smtClean="0">
                <a:solidFill>
                  <a:schemeClr val="bg1"/>
                </a:solidFill>
              </a:rPr>
              <a:t> </a:t>
            </a:r>
            <a:r>
              <a:rPr lang="sr-Cyrl-BA" sz="3200" dirty="0">
                <a:solidFill>
                  <a:schemeClr val="bg1"/>
                </a:solidFill>
              </a:rPr>
              <a:t>∈ {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bs-Cyrl-BA" sz="3200" dirty="0" smtClean="0">
                <a:solidFill>
                  <a:schemeClr val="bg1"/>
                </a:solidFill>
              </a:rPr>
              <a:t>15 201, 15 202</a:t>
            </a:r>
            <a:r>
              <a:rPr lang="en-US" sz="3200" dirty="0" smtClean="0">
                <a:solidFill>
                  <a:schemeClr val="bg1"/>
                </a:solidFill>
              </a:rPr>
              <a:t>,</a:t>
            </a:r>
            <a:r>
              <a:rPr lang="bs-Cyrl-BA" sz="3200" dirty="0" smtClean="0">
                <a:solidFill>
                  <a:schemeClr val="bg1"/>
                </a:solidFill>
              </a:rPr>
              <a:t> ... 20 </a:t>
            </a:r>
            <a:r>
              <a:rPr lang="bs-Cyrl-BA" sz="3200" dirty="0">
                <a:solidFill>
                  <a:schemeClr val="bg1"/>
                </a:solidFill>
              </a:rPr>
              <a:t>000 }</a:t>
            </a:r>
            <a:endParaRPr lang="bs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Cyrl-BA" sz="3200" dirty="0" smtClean="0">
                <a:solidFill>
                  <a:schemeClr val="bg1"/>
                </a:solidFill>
              </a:rPr>
              <a:t>Пр: 20 000 – 15 201 &lt; 4  800</a:t>
            </a:r>
          </a:p>
          <a:p>
            <a:pPr marL="0" indent="0">
              <a:buNone/>
            </a:pPr>
            <a:r>
              <a:rPr lang="bs-Cyrl-BA" sz="3200" dirty="0">
                <a:solidFill>
                  <a:schemeClr val="bg1"/>
                </a:solidFill>
              </a:rPr>
              <a:t> </a:t>
            </a:r>
            <a:r>
              <a:rPr lang="bs-Cyrl-BA" sz="3200" dirty="0" smtClean="0">
                <a:solidFill>
                  <a:schemeClr val="bg1"/>
                </a:solidFill>
              </a:rPr>
              <a:t>                       4 799 &lt; 4 800</a:t>
            </a:r>
          </a:p>
        </p:txBody>
      </p:sp>
    </p:spTree>
    <p:extLst>
      <p:ext uri="{BB962C8B-B14F-4D97-AF65-F5344CB8AC3E}">
        <p14:creationId xmlns:p14="http://schemas.microsoft.com/office/powerpoint/2010/main" val="309403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50" y="618582"/>
            <a:ext cx="10917207" cy="58666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BA" sz="3200" dirty="0" smtClean="0">
                <a:solidFill>
                  <a:srgbClr val="FFFFFF"/>
                </a:solidFill>
              </a:rPr>
              <a:t>Задаци за самосталан рад:</a:t>
            </a:r>
          </a:p>
          <a:p>
            <a:pPr marL="0" indent="0">
              <a:buNone/>
            </a:pPr>
            <a:r>
              <a:rPr lang="sr-Cyrl-BA" sz="3200" dirty="0" smtClean="0">
                <a:solidFill>
                  <a:srgbClr val="FFFFFF"/>
                </a:solidFill>
              </a:rPr>
              <a:t>1.Одреди  скуп рјешења неједначина: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schemeClr val="bg1"/>
                </a:solidFill>
              </a:rPr>
              <a:t>а)</a:t>
            </a:r>
            <a:r>
              <a:rPr lang="sr-Latn-BA" sz="3200" dirty="0" smtClean="0">
                <a:solidFill>
                  <a:schemeClr val="bg1"/>
                </a:solidFill>
              </a:rPr>
              <a:t>1 290 + X &gt; 1 297 	</a:t>
            </a:r>
            <a:endParaRPr lang="sr-Cyrl-RS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200" dirty="0">
                <a:solidFill>
                  <a:schemeClr val="bg1"/>
                </a:solidFill>
              </a:rPr>
              <a:t>б</a:t>
            </a:r>
            <a:r>
              <a:rPr lang="sr-Cyrl-RS" sz="3200" dirty="0" smtClean="0">
                <a:solidFill>
                  <a:schemeClr val="bg1"/>
                </a:solidFill>
              </a:rPr>
              <a:t>)</a:t>
            </a:r>
            <a:r>
              <a:rPr lang="sr-Latn-BA" sz="3200" dirty="0">
                <a:solidFill>
                  <a:schemeClr val="bg1"/>
                </a:solidFill>
              </a:rPr>
              <a:t> X </a:t>
            </a:r>
            <a:r>
              <a:rPr lang="bs-Cyrl-BA" sz="3200" dirty="0" smtClean="0">
                <a:solidFill>
                  <a:schemeClr val="bg1"/>
                </a:solidFill>
              </a:rPr>
              <a:t>– 204 &lt; 100</a:t>
            </a:r>
            <a:r>
              <a:rPr lang="sr-Cyrl-RS" sz="3200" dirty="0" smtClean="0">
                <a:solidFill>
                  <a:schemeClr val="bg1"/>
                </a:solidFill>
              </a:rPr>
              <a:t>0</a:t>
            </a:r>
            <a:endParaRPr lang="bs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3200" dirty="0" smtClean="0">
                <a:solidFill>
                  <a:schemeClr val="bg1"/>
                </a:solidFill>
              </a:rPr>
              <a:t>в)</a:t>
            </a:r>
            <a:r>
              <a:rPr lang="sr-Latn-BA" sz="3200" dirty="0" smtClean="0">
                <a:solidFill>
                  <a:srgbClr val="FFFFFF"/>
                </a:solidFill>
              </a:rPr>
              <a:t>708- X &gt; 702</a:t>
            </a:r>
          </a:p>
          <a:p>
            <a:pPr marL="0" indent="0">
              <a:buNone/>
            </a:pPr>
            <a:r>
              <a:rPr lang="sr-Latn-BA" sz="3200" dirty="0" smtClean="0">
                <a:solidFill>
                  <a:srgbClr val="FFFFFF"/>
                </a:solidFill>
              </a:rPr>
              <a:t>2.</a:t>
            </a:r>
            <a:r>
              <a:rPr lang="sr-Cyrl-BA" sz="3200" dirty="0" smtClean="0">
                <a:solidFill>
                  <a:srgbClr val="FFFFFF"/>
                </a:solidFill>
              </a:rPr>
              <a:t>Напиши неједначину и одреди скуп рјешења.</a:t>
            </a:r>
          </a:p>
          <a:p>
            <a:pPr marL="0" indent="0">
              <a:buNone/>
            </a:pPr>
            <a:r>
              <a:rPr lang="sr-Cyrl-BA" sz="3200" dirty="0" smtClean="0">
                <a:solidFill>
                  <a:srgbClr val="FFFFFF"/>
                </a:solidFill>
              </a:rPr>
              <a:t>Повећај </a:t>
            </a:r>
            <a:r>
              <a:rPr lang="sr-Latn-BA" sz="3200" dirty="0" smtClean="0">
                <a:solidFill>
                  <a:srgbClr val="FFFFFF"/>
                </a:solidFill>
              </a:rPr>
              <a:t>X </a:t>
            </a:r>
            <a:r>
              <a:rPr lang="sr-Cyrl-BA" sz="3200" dirty="0" smtClean="0">
                <a:solidFill>
                  <a:srgbClr val="FFFFFF"/>
                </a:solidFill>
              </a:rPr>
              <a:t>за 236 тако да добијеш збир који је мањи од броја 280.</a:t>
            </a:r>
          </a:p>
          <a:p>
            <a:pPr marL="0" indent="0">
              <a:buNone/>
            </a:pPr>
            <a:r>
              <a:rPr lang="sr-Cyrl-BA" sz="3200" dirty="0" smtClean="0">
                <a:solidFill>
                  <a:srgbClr val="FFFFFF"/>
                </a:solidFill>
              </a:rPr>
              <a:t>3.За које природне вриједности промјенљиве </a:t>
            </a:r>
            <a:r>
              <a:rPr lang="sr-Latn-BA" sz="3200" dirty="0">
                <a:solidFill>
                  <a:schemeClr val="bg1"/>
                </a:solidFill>
              </a:rPr>
              <a:t>X</a:t>
            </a:r>
            <a:r>
              <a:rPr lang="sr-Cyrl-BA" sz="3200" dirty="0" smtClean="0">
                <a:solidFill>
                  <a:srgbClr val="FFFFFF"/>
                </a:solidFill>
              </a:rPr>
              <a:t> разлика броја 3 280 и броја </a:t>
            </a:r>
            <a:r>
              <a:rPr lang="sr-Latn-BA" sz="3200" dirty="0">
                <a:solidFill>
                  <a:schemeClr val="bg1"/>
                </a:solidFill>
              </a:rPr>
              <a:t>X</a:t>
            </a:r>
            <a:r>
              <a:rPr lang="sr-Cyrl-BA" sz="3200" dirty="0" smtClean="0">
                <a:solidFill>
                  <a:srgbClr val="FFFFFF"/>
                </a:solidFill>
              </a:rPr>
              <a:t> је ве</a:t>
            </a:r>
            <a:r>
              <a:rPr lang="sr-Cyrl-BA" sz="3200" dirty="0">
                <a:solidFill>
                  <a:srgbClr val="FFFFFF"/>
                </a:solidFill>
              </a:rPr>
              <a:t>ћ</a:t>
            </a:r>
            <a:r>
              <a:rPr lang="sr-Cyrl-BA" sz="3200" dirty="0" smtClean="0">
                <a:solidFill>
                  <a:srgbClr val="FFFFFF"/>
                </a:solidFill>
              </a:rPr>
              <a:t>а од 1 260?</a:t>
            </a:r>
          </a:p>
          <a:p>
            <a:pPr marL="0" indent="0">
              <a:buNone/>
            </a:pPr>
            <a:endParaRPr lang="sr-Cyrl-BA" sz="3200" dirty="0" smtClean="0">
              <a:solidFill>
                <a:srgbClr val="FFFFFF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59" y="1210615"/>
            <a:ext cx="3193960" cy="229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8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323</TotalTime>
  <Words>395</Words>
  <Application>Microsoft Office PowerPoint</Application>
  <PresentationFormat>Prilagođavanje</PresentationFormat>
  <Paragraphs>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</dc:creator>
  <cp:lastModifiedBy>Windows User</cp:lastModifiedBy>
  <cp:revision>34</cp:revision>
  <dcterms:created xsi:type="dcterms:W3CDTF">2020-11-11T06:53:12Z</dcterms:created>
  <dcterms:modified xsi:type="dcterms:W3CDTF">2020-11-21T05:37:41Z</dcterms:modified>
</cp:coreProperties>
</file>