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810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81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172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549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136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8134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023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0701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73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9469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6286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30A9-6AB5-45E5-BDAF-B28D626F4E9D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C3C8-9FF4-449E-90CD-37288C380E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590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102519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- 2. разред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998571"/>
            <a:ext cx="6400800" cy="1314450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chemeClr val="tx1"/>
                </a:solidFill>
              </a:rPr>
              <a:t>Моја породица</a:t>
            </a:r>
            <a:endParaRPr lang="bs-Latn-BA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astavnik\Desktop\2d7932110066f5c95d052a6d01f521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9000" l="2000" r="98250">
                        <a14:foregroundMark x1="35625" y1="20125" x2="45000" y2="56375"/>
                        <a14:foregroundMark x1="58625" y1="32125" x2="59000" y2="60625"/>
                        <a14:foregroundMark x1="77000" y1="53375" x2="79500" y2="69125"/>
                        <a14:foregroundMark x1="19000" y1="47875" x2="20250" y2="72625"/>
                        <a14:foregroundMark x1="54750" y1="20625" x2="55625" y2="2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5796"/>
            <a:ext cx="4392488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Ужа породица </a:t>
            </a:r>
            <a:endParaRPr lang="bs-Latn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</a:t>
            </a:r>
          </a:p>
          <a:p>
            <a:pPr marL="0" indent="0">
              <a:buNone/>
            </a:pP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Мали бата ведра лица</a:t>
            </a: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Пита секу шта је то породица?</a:t>
            </a: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Сека кратко одговара:</a:t>
            </a: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Мама,тата и дјечица- </a:t>
            </a: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Ето, то је породица.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Nastavnik\Desktop\5cab312ae8a30_thumb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0000" l="10000" r="93778">
                        <a14:foregroundMark x1="23778" y1="38667" x2="25556" y2="39000"/>
                        <a14:foregroundMark x1="20889" y1="33111" x2="20889" y2="33111"/>
                        <a14:foregroundMark x1="26000" y1="26444" x2="27444" y2="26444"/>
                        <a14:foregroundMark x1="72889" y1="27556" x2="74000" y2="27556"/>
                        <a14:foregroundMark x1="77222" y1="31667" x2="78222" y2="31667"/>
                        <a14:foregroundMark x1="73556" y1="38222" x2="75778" y2="38222"/>
                        <a14:backgroundMark x1="63889" y1="52667" x2="65333" y2="51222"/>
                        <a14:backgroundMark x1="35667" y1="52333" x2="34222" y2="49667"/>
                        <a14:backgroundMark x1="73556" y1="51889" x2="73556" y2="51889"/>
                        <a14:backgroundMark x1="50556" y1="32889" x2="50556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89" y="1203598"/>
            <a:ext cx="4239180" cy="41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Међу члановима једне породице постоје разне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породичне везе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Оне постоје и кад не живе заједно.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Мама и тата су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родитељи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својој дјеци.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Мушка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дјеца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су својим родитељима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синови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женска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кћерке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Мушка дјеца су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браћа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једни другима, а женска дјеца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сестре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Мајчини и очеви родитељи, дјеци су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бабе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дједови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Дјеца синова и кћери, бабама и дједовима су </a:t>
            </a: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унуци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се расте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1520" y="915566"/>
            <a:ext cx="8712968" cy="4032447"/>
          </a:xfrm>
        </p:spPr>
        <p:txBody>
          <a:bodyPr numCol="3" anchor="ctr">
            <a:normAutofit/>
          </a:bodyPr>
          <a:lstStyle/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Мала су дјеца                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елике мазе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тално се буне и траже нешто</a:t>
            </a: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кад их њихове </a:t>
            </a: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баке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пазе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нда право лице </a:t>
            </a:r>
            <a:r>
              <a:rPr lang="sr-Cyrl-RS" sz="2400" smtClean="0">
                <a:latin typeface="Arial" panose="020B0604020202020204" pitchFamily="34" charset="0"/>
                <a:cs typeface="Arial" panose="020B0604020202020204" pitchFamily="34" charset="0"/>
              </a:rPr>
              <a:t>сакрију вјешто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Свако је </a:t>
            </a: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баки</a:t>
            </a: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унуче драго</a:t>
            </a:r>
          </a:p>
          <a:p>
            <a:pPr marL="0" indent="0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га ни за шта на свијету не да кад хоће да грди ил` да га туче тада одбрану преузима </a:t>
            </a: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деда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Ујак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је представник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sr-Cyrl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ућног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реда рјешења права увијек нуди</a:t>
            </a: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тетка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је благост и дјечија радост и тако дјеца постају људи.   </a:t>
            </a: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Славка Кликовац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9231"/>
            <a:ext cx="8229600" cy="85725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Шира породица</a:t>
            </a:r>
            <a:endParaRPr lang="bs-Latn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472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Шира породица је проширена ужа породица.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Поред родитеља и дјеце, најчешће је чине бабе и дједови.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Понекад се у ширу породицу убраја и родбина (стричеви, тетке, ујаци и други). 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astavnik\Desktop\porodica-bijelj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4" b="100000" l="2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1301"/>
            <a:ext cx="3416278" cy="22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Међусобни односи у породици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добре односе у породици посебно су важни: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Међусобна пажња. 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Уважавање (када цијенимо оно што други мисле, како раде, шта желе, шта им треба).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Nastavnik\Desktop\1200px-Love_heart_uidaodjsds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31790"/>
            <a:ext cx="2699574" cy="21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CyrVidanSerbia" panose="02000603070000020002" pitchFamily="2" charset="0"/>
                <a:cs typeface="Arial" panose="020B0604020202020204" pitchFamily="34" charset="0"/>
              </a:rPr>
              <a:t>Породица </a:t>
            </a:r>
            <a:endParaRPr lang="bs-Latn-BA" sz="3200" b="1" dirty="0">
              <a:latin typeface="CyrVidanSerbia" panose="02000603070000020002" pitchFamily="2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Cyrl-RS" b="1" dirty="0" smtClean="0">
                <a:latin typeface="CyrVidanSerbia" panose="02000603070000020002" pitchFamily="2" charset="0"/>
              </a:rPr>
              <a:t>Мама има пољубац што лечи,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т</a:t>
            </a:r>
            <a:r>
              <a:rPr lang="sr-Cyrl-RS" b="1" dirty="0" smtClean="0">
                <a:latin typeface="CyrVidanSerbia" panose="02000603070000020002" pitchFamily="2" charset="0"/>
              </a:rPr>
              <a:t>ата има смирују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ћ</a:t>
            </a:r>
            <a:r>
              <a:rPr lang="sr-Cyrl-RS" b="1" dirty="0" smtClean="0">
                <a:latin typeface="CyrVidanSerbia" panose="02000603070000020002" pitchFamily="2" charset="0"/>
              </a:rPr>
              <a:t>е речи,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с</a:t>
            </a:r>
            <a:r>
              <a:rPr lang="sr-Cyrl-RS" b="1" dirty="0" smtClean="0">
                <a:latin typeface="CyrVidanSerbia" panose="02000603070000020002" pitchFamily="2" charset="0"/>
              </a:rPr>
              <a:t>естра има поглед који бла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ж</a:t>
            </a:r>
            <a:r>
              <a:rPr lang="sr-Cyrl-RS" b="1" dirty="0" smtClean="0">
                <a:latin typeface="CyrVidanSerbia" panose="02000603070000020002" pitchFamily="2" charset="0"/>
              </a:rPr>
              <a:t>и,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а</a:t>
            </a:r>
            <a:r>
              <a:rPr lang="sr-Cyrl-RS" b="1" dirty="0" smtClean="0">
                <a:latin typeface="CyrVidanSerbia" panose="02000603070000020002" pitchFamily="2" charset="0"/>
              </a:rPr>
              <a:t> брат има загрљај што сна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ж</a:t>
            </a:r>
            <a:r>
              <a:rPr lang="sr-Cyrl-RS" b="1" dirty="0" smtClean="0">
                <a:latin typeface="CyrVidanSerbia" panose="02000603070000020002" pitchFamily="2" charset="0"/>
              </a:rPr>
              <a:t>и.</a:t>
            </a:r>
          </a:p>
          <a:p>
            <a:pPr marL="0" indent="0">
              <a:buNone/>
            </a:pPr>
            <a:endParaRPr lang="bs-Latn-BA" dirty="0">
              <a:latin typeface="CyrVidanSerbia" panose="02000603070000020002" pitchFamily="2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Cyrl-RS" b="1" dirty="0" smtClean="0">
                <a:latin typeface="CyrVidanSerbia" panose="02000603070000020002" pitchFamily="2" charset="0"/>
              </a:rPr>
              <a:t>Шта ја имам?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б</a:t>
            </a:r>
            <a:r>
              <a:rPr lang="sr-Cyrl-RS" b="1" dirty="0" smtClean="0">
                <a:latin typeface="CyrVidanSerbia" panose="02000603070000020002" pitchFamily="2" charset="0"/>
              </a:rPr>
              <a:t>огатство најве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ћ</a:t>
            </a:r>
            <a:r>
              <a:rPr lang="sr-Cyrl-RS" b="1" dirty="0" smtClean="0">
                <a:latin typeface="CyrVidanSerbia" panose="02000603070000020002" pitchFamily="2" charset="0"/>
              </a:rPr>
              <a:t>е: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м</a:t>
            </a:r>
            <a:r>
              <a:rPr lang="sr-Cyrl-RS" b="1" dirty="0" smtClean="0">
                <a:latin typeface="CyrVidanSerbia" panose="02000603070000020002" pitchFamily="2" charset="0"/>
              </a:rPr>
              <a:t>ного здравља, љубави и сре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ћ</a:t>
            </a:r>
            <a:r>
              <a:rPr lang="sr-Cyrl-RS" b="1" dirty="0" smtClean="0">
                <a:latin typeface="CyrVidanSerbia" panose="02000603070000020002" pitchFamily="2" charset="0"/>
              </a:rPr>
              <a:t>е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п</a:t>
            </a:r>
            <a:r>
              <a:rPr lang="sr-Cyrl-RS" b="1" dirty="0" smtClean="0">
                <a:latin typeface="CyrVidanSerbia" panose="02000603070000020002" pitchFamily="2" charset="0"/>
              </a:rPr>
              <a:t>уно срце и осме</a:t>
            </a:r>
            <a:r>
              <a:rPr lang="sr-Cyrl-RS" b="1" dirty="0" smtClean="0">
                <a:solidFill>
                  <a:srgbClr val="FFFF00"/>
                </a:solidFill>
                <a:latin typeface="CyrVidanSerbia" panose="02000603070000020002" pitchFamily="2" charset="0"/>
              </a:rPr>
              <a:t>х</a:t>
            </a:r>
            <a:r>
              <a:rPr lang="sr-Cyrl-RS" b="1" dirty="0" smtClean="0">
                <a:latin typeface="CyrVidanSerbia" panose="02000603070000020002" pitchFamily="2" charset="0"/>
              </a:rPr>
              <a:t> на лицу</a:t>
            </a:r>
          </a:p>
          <a:p>
            <a:pPr marL="0" indent="0">
              <a:buNone/>
            </a:pPr>
            <a:r>
              <a:rPr lang="sr-Cyrl-RS" b="1" dirty="0">
                <a:latin typeface="CyrVidanSerbia" panose="02000603070000020002" pitchFamily="2" charset="0"/>
              </a:rPr>
              <a:t>ј</a:t>
            </a:r>
            <a:r>
              <a:rPr lang="sr-Cyrl-RS" b="1" dirty="0" smtClean="0">
                <a:latin typeface="CyrVidanSerbia" panose="02000603070000020002" pitchFamily="2" charset="0"/>
              </a:rPr>
              <a:t>ер ја имам сјајну породицу</a:t>
            </a:r>
            <a:r>
              <a:rPr lang="sr-Cyrl-RS" dirty="0" smtClean="0">
                <a:latin typeface="CyrVidanSerbia" panose="02000603070000020002" pitchFamily="2" charset="0"/>
              </a:rPr>
              <a:t>.</a:t>
            </a:r>
            <a:endParaRPr lang="bs-Latn-BA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Нацртај своју ширу породицу и опиши је </a:t>
            </a:r>
            <a:r>
              <a:rPr lang="sr-Cyrl-RS" b="1" dirty="0" smtClean="0"/>
              <a:t>другу/другарици</a:t>
            </a:r>
            <a:r>
              <a:rPr lang="en-US" b="1" dirty="0" smtClean="0"/>
              <a:t>.</a:t>
            </a:r>
            <a:endParaRPr lang="bs-Latn-B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50957"/>
            <a:ext cx="43894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324</Words>
  <Application>Microsoft Office PowerPoint</Application>
  <PresentationFormat>Projekcija na ekranu (16:9)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Природа и друштво - 2. разред</vt:lpstr>
      <vt:lpstr>Ужа породица </vt:lpstr>
      <vt:lpstr>Међу члановима једне породице постоје разне породичне везе. Оне постоје и кад не живе заједно.</vt:lpstr>
      <vt:lpstr>Како се расте</vt:lpstr>
      <vt:lpstr>Шира породица</vt:lpstr>
      <vt:lpstr>Међусобни односи у породици</vt:lpstr>
      <vt:lpstr>Породица </vt:lpstr>
      <vt:lpstr>Задатак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 - 2. разред</dc:title>
  <dc:creator>Nastavnik</dc:creator>
  <cp:lastModifiedBy>Nastavnik</cp:lastModifiedBy>
  <cp:revision>17</cp:revision>
  <dcterms:created xsi:type="dcterms:W3CDTF">2020-12-02T15:27:10Z</dcterms:created>
  <dcterms:modified xsi:type="dcterms:W3CDTF">2020-12-02T21:49:15Z</dcterms:modified>
</cp:coreProperties>
</file>