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2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01128_222322.jpg"/>
          <p:cNvPicPr>
            <a:picLocks noChangeAspect="1"/>
          </p:cNvPicPr>
          <p:nvPr/>
        </p:nvPicPr>
        <p:blipFill>
          <a:blip r:embed="rId2">
            <a:lum bright="-10000" contrast="-20000"/>
          </a:blip>
          <a:stretch>
            <a:fillRect/>
          </a:stretch>
        </p:blipFill>
        <p:spPr>
          <a:xfrm>
            <a:off x="0" y="590550"/>
            <a:ext cx="4454477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1047750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4400" dirty="0" smtClean="0">
                <a:solidFill>
                  <a:srgbClr val="000000"/>
                </a:solidFill>
                <a:latin typeface="Arial Narrow" pitchFamily="34" charset="0"/>
              </a:rPr>
              <a:t>  Природа и друштво</a:t>
            </a:r>
          </a:p>
          <a:p>
            <a:endParaRPr lang="sr-Cyrl-CS" sz="1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sr-Cyrl-CS" sz="4400" dirty="0" smtClean="0">
                <a:solidFill>
                  <a:srgbClr val="000000"/>
                </a:solidFill>
                <a:latin typeface="Arial Narrow" pitchFamily="34" charset="0"/>
              </a:rPr>
              <a:t>			</a:t>
            </a:r>
            <a:r>
              <a:rPr lang="sr-Latn-CS" sz="4400" dirty="0" smtClean="0">
                <a:solidFill>
                  <a:srgbClr val="000000"/>
                </a:solidFill>
                <a:latin typeface="Arial Narrow" pitchFamily="34" charset="0"/>
              </a:rPr>
              <a:t>IV</a:t>
            </a:r>
            <a:r>
              <a:rPr lang="sr-Cyrl-CS" sz="4400" dirty="0" smtClean="0">
                <a:solidFill>
                  <a:srgbClr val="000000"/>
                </a:solidFill>
                <a:latin typeface="Arial Narrow" pitchFamily="34" charset="0"/>
              </a:rPr>
              <a:t> разред</a:t>
            </a:r>
          </a:p>
          <a:p>
            <a:endParaRPr lang="sr-Cyrl-CS" sz="1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sr-Cyrl-CS" sz="4400" dirty="0" smtClean="0">
                <a:solidFill>
                  <a:srgbClr val="000000"/>
                </a:solidFill>
                <a:latin typeface="Arial Narrow" pitchFamily="34" charset="0"/>
              </a:rPr>
              <a:t>   Временске прилике</a:t>
            </a:r>
            <a:endParaRPr lang="en-US" sz="44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1128_222322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" y="0"/>
            <a:ext cx="3577798" cy="287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1435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28575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dirty="0" smtClean="0">
                <a:solidFill>
                  <a:srgbClr val="C00000"/>
                </a:solidFill>
                <a:latin typeface="Arial Narrow" pitchFamily="34" charset="0"/>
              </a:rPr>
              <a:t>Вријеме и временске појаве</a:t>
            </a:r>
            <a:endParaRPr lang="en-US" sz="3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971550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Вријеме представља тренутно стање ваздуха на неком простору.</a:t>
            </a:r>
            <a:endParaRPr lang="sr-Cyrl-CS" sz="1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Важну улогу на стање атмосфере имају сунце и вјетар.</a:t>
            </a:r>
          </a:p>
          <a:p>
            <a:pPr>
              <a:buFont typeface="Wingdings" pitchFamily="2" charset="2"/>
              <a:buChar char="Ø"/>
            </a:pPr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Вјетар је кретање/струјање ваздуха.</a:t>
            </a:r>
            <a:endParaRPr lang="en-US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81000" y="3409950"/>
            <a:ext cx="2438400" cy="1143000"/>
          </a:xfrm>
          <a:prstGeom prst="cloud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>
                <a:solidFill>
                  <a:srgbClr val="000000"/>
                </a:solidFill>
                <a:latin typeface="Arial Narrow" pitchFamily="34" charset="0"/>
              </a:rPr>
              <a:t>сјеверац</a:t>
            </a:r>
            <a:endParaRPr lang="en-US" sz="28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3200400" y="3867150"/>
            <a:ext cx="2819400" cy="1143000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itchFamily="34" charset="0"/>
              </a:rPr>
              <a:t>развигорац</a:t>
            </a:r>
            <a:endParaRPr lang="en-US" sz="28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6477000" y="3562350"/>
            <a:ext cx="2362200" cy="1066800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>
                <a:solidFill>
                  <a:srgbClr val="000000"/>
                </a:solidFill>
                <a:latin typeface="Arial Narrow" pitchFamily="34" charset="0"/>
              </a:rPr>
              <a:t>олуја</a:t>
            </a:r>
            <a:endParaRPr lang="en-US" sz="28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Падавине су облици кондензоване водене паре у ваздуху, које се могу јавити у течном или чврстом облику.</a:t>
            </a:r>
            <a:endParaRPr lang="en-US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3" name="Picture 2" descr="20201128_23000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609600" y="1352550"/>
            <a:ext cx="2244210" cy="1676400"/>
          </a:xfrm>
          <a:prstGeom prst="rect">
            <a:avLst/>
          </a:prstGeom>
        </p:spPr>
      </p:pic>
      <p:pic>
        <p:nvPicPr>
          <p:cNvPr id="4" name="Picture 3" descr="20201128_230018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3200400" y="1352550"/>
            <a:ext cx="2209800" cy="1676400"/>
          </a:xfrm>
          <a:prstGeom prst="rect">
            <a:avLst/>
          </a:prstGeom>
        </p:spPr>
      </p:pic>
      <p:pic>
        <p:nvPicPr>
          <p:cNvPr id="5" name="Picture 4" descr="20201128_230030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5791200" y="1352549"/>
            <a:ext cx="2057400" cy="1676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25755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Подаци о временским појавама биљеже се и прате на метеоролошким станицама. У њима се мјере појаве као што су:</a:t>
            </a:r>
          </a:p>
          <a:p>
            <a:r>
              <a:rPr lang="sr-Cyrl-CS" sz="2800" dirty="0" smtClean="0">
                <a:solidFill>
                  <a:srgbClr val="C00000"/>
                </a:solidFill>
                <a:latin typeface="Arial Narrow" pitchFamily="34" charset="0"/>
              </a:rPr>
              <a:t>температура ваздуха,</a:t>
            </a:r>
            <a:endParaRPr lang="en-US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09575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>
                <a:solidFill>
                  <a:srgbClr val="C00000"/>
                </a:solidFill>
                <a:latin typeface="Arial Narrow" pitchFamily="34" charset="0"/>
              </a:rPr>
              <a:t>јачина и правац вјетра,</a:t>
            </a:r>
            <a:endParaRPr lang="en-US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09575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>
                <a:solidFill>
                  <a:srgbClr val="C00000"/>
                </a:solidFill>
                <a:latin typeface="Arial Narrow" pitchFamily="34" charset="0"/>
              </a:rPr>
              <a:t>облачност</a:t>
            </a:r>
            <a:endParaRPr lang="en-US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4767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>
                <a:solidFill>
                  <a:srgbClr val="C00000"/>
                </a:solidFill>
                <a:latin typeface="Arial Narrow" pitchFamily="34" charset="0"/>
              </a:rPr>
              <a:t>количина падавина и др.</a:t>
            </a:r>
            <a:endParaRPr lang="en-US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teo stanica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0" y="0"/>
            <a:ext cx="2311400" cy="1733550"/>
          </a:xfrm>
          <a:prstGeom prst="rect">
            <a:avLst/>
          </a:prstGeom>
        </p:spPr>
      </p:pic>
      <p:pic>
        <p:nvPicPr>
          <p:cNvPr id="4" name="Picture 3" descr="instr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33400" y="1809750"/>
            <a:ext cx="2133600" cy="1600200"/>
          </a:xfrm>
          <a:prstGeom prst="rect">
            <a:avLst/>
          </a:prstGeom>
        </p:spPr>
      </p:pic>
      <p:pic>
        <p:nvPicPr>
          <p:cNvPr id="5" name="Picture 4" descr="bezicna-meteoroloska-stanica-sa-meracem-vetra-i-kise-nexus-tfa-35-1075_9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48717"/>
            <a:ext cx="2286000" cy="1694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133350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Временска прогноза најављује какво нас вријеме очекује за одређени временски период.</a:t>
            </a:r>
          </a:p>
          <a:p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Вријеме може бити:</a:t>
            </a:r>
            <a:endParaRPr lang="en-US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581400" y="2190750"/>
            <a:ext cx="1828800" cy="91440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000000"/>
                </a:solidFill>
                <a:latin typeface="Arial Narrow" pitchFamily="34" charset="0"/>
              </a:rPr>
              <a:t>Сунчано или облачно</a:t>
            </a:r>
            <a:endParaRPr lang="en-US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629400" y="2114550"/>
            <a:ext cx="1600200" cy="99060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000000"/>
                </a:solidFill>
                <a:latin typeface="Arial Narrow" pitchFamily="34" charset="0"/>
              </a:rPr>
              <a:t>Топло или хладно</a:t>
            </a:r>
            <a:endParaRPr lang="en-US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429000" y="3714750"/>
            <a:ext cx="2362200" cy="83820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000000"/>
                </a:solidFill>
                <a:latin typeface="Arial Narrow" pitchFamily="34" charset="0"/>
              </a:rPr>
              <a:t>Суво или влажно</a:t>
            </a:r>
            <a:endParaRPr lang="en-US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324600" y="3638550"/>
            <a:ext cx="2286000" cy="99060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000000"/>
                </a:solidFill>
                <a:latin typeface="Arial Narrow" pitchFamily="34" charset="0"/>
              </a:rPr>
              <a:t>Вјетровито или тихо</a:t>
            </a:r>
            <a:endParaRPr lang="en-US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335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>
                <a:solidFill>
                  <a:srgbClr val="C00000"/>
                </a:solidFill>
                <a:latin typeface="Arial Narrow" pitchFamily="34" charset="0"/>
              </a:rPr>
              <a:t>Клима је </a:t>
            </a:r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просјечно стање временских појава изнад неког подручја. </a:t>
            </a:r>
          </a:p>
          <a:p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Да би се одредила клима одређеног простора, временске</a:t>
            </a:r>
          </a:p>
          <a:p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прилике се биљеже и прате више година.</a:t>
            </a:r>
            <a:endParaRPr lang="en-US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8595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 Временске прилике могу да буду опасне за човјека.</a:t>
            </a:r>
            <a:endParaRPr lang="en-US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4" name="Picture 3" descr="su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5550"/>
            <a:ext cx="2057400" cy="1403957"/>
          </a:xfrm>
          <a:prstGeom prst="rect">
            <a:avLst/>
          </a:prstGeom>
        </p:spPr>
      </p:pic>
      <p:pic>
        <p:nvPicPr>
          <p:cNvPr id="6" name="Picture 5" descr="od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95550"/>
            <a:ext cx="2173874" cy="1371600"/>
          </a:xfrm>
          <a:prstGeom prst="rect">
            <a:avLst/>
          </a:prstGeom>
        </p:spPr>
      </p:pic>
      <p:pic>
        <p:nvPicPr>
          <p:cNvPr id="7" name="Picture 6" descr="smrzavanje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495550"/>
            <a:ext cx="2209800" cy="1396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01955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Појаве које утичу на нормално одвијање живота називају се  </a:t>
            </a:r>
            <a:r>
              <a:rPr lang="sr-Cyrl-CS" sz="2800" dirty="0" smtClean="0">
                <a:solidFill>
                  <a:srgbClr val="C00000"/>
                </a:solidFill>
                <a:latin typeface="Arial Narrow" pitchFamily="34" charset="0"/>
              </a:rPr>
              <a:t>елементарне непогоде. </a:t>
            </a:r>
            <a:endParaRPr lang="en-US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9" name="Picture 8" descr="poplav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495550"/>
            <a:ext cx="238608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9550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CS" sz="2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Одбрана од елементарних непогода могућа је ако се прати временска прогноза и предузму одређене мјере као што су:</a:t>
            </a:r>
          </a:p>
          <a:p>
            <a:pPr lvl="2">
              <a:buFont typeface="Wingdings" pitchFamily="2" charset="2"/>
              <a:buChar char="Ø"/>
            </a:pPr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наводњавање земљишта (суша),</a:t>
            </a:r>
          </a:p>
          <a:p>
            <a:pPr lvl="2">
              <a:buFont typeface="Wingdings" pitchFamily="2" charset="2"/>
              <a:buChar char="Ø"/>
            </a:pPr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одводњавање (поплаве),</a:t>
            </a:r>
          </a:p>
          <a:p>
            <a:pPr lvl="2">
              <a:buFont typeface="Wingdings" pitchFamily="2" charset="2"/>
              <a:buChar char="Ø"/>
            </a:pPr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изградња насипа (поплаве),</a:t>
            </a:r>
          </a:p>
          <a:p>
            <a:pPr lvl="2">
              <a:buFont typeface="Wingdings" pitchFamily="2" charset="2"/>
              <a:buChar char="Ø"/>
            </a:pPr>
            <a:r>
              <a:rPr lang="sr-Cyrl-CS" sz="2800" dirty="0" smtClean="0">
                <a:solidFill>
                  <a:srgbClr val="000000"/>
                </a:solidFill>
                <a:latin typeface="Arial Narrow" pitchFamily="34" charset="0"/>
              </a:rPr>
              <a:t>разбијање облака противградним ракетама (лед).</a:t>
            </a:r>
            <a:endParaRPr lang="en-US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1752600" y="0"/>
            <a:ext cx="5029200" cy="48006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057400" y="666750"/>
            <a:ext cx="2057400" cy="1524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000000"/>
                </a:solidFill>
                <a:latin typeface="Arial Narrow" pitchFamily="34" charset="0"/>
              </a:rPr>
              <a:t>прољеће</a:t>
            </a:r>
            <a:endParaRPr lang="en-US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191000" y="666750"/>
            <a:ext cx="2133600" cy="14478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000000"/>
                </a:solidFill>
                <a:latin typeface="Arial Narrow" pitchFamily="34" charset="0"/>
              </a:rPr>
              <a:t>љето</a:t>
            </a:r>
            <a:endParaRPr lang="en-US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209800" y="2952750"/>
            <a:ext cx="2019346" cy="12192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000000"/>
                </a:solidFill>
                <a:latin typeface="Arial Narrow" pitchFamily="34" charset="0"/>
              </a:rPr>
              <a:t>јесен</a:t>
            </a:r>
            <a:endParaRPr lang="en-US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4419600" y="2876550"/>
            <a:ext cx="2057400" cy="12192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000000"/>
                </a:solidFill>
                <a:latin typeface="Arial Narrow" pitchFamily="34" charset="0"/>
              </a:rPr>
              <a:t>зима</a:t>
            </a:r>
            <a:endParaRPr lang="en-US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8" name="Picture 7" descr="gr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0107" cy="899066"/>
          </a:xfrm>
          <a:prstGeom prst="rect">
            <a:avLst/>
          </a:prstGeom>
        </p:spPr>
      </p:pic>
      <p:pic>
        <p:nvPicPr>
          <p:cNvPr id="9" name="Picture 8" descr="i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7750"/>
            <a:ext cx="799743" cy="681114"/>
          </a:xfrm>
          <a:prstGeom prst="rect">
            <a:avLst/>
          </a:prstGeom>
        </p:spPr>
      </p:pic>
      <p:pic>
        <p:nvPicPr>
          <p:cNvPr id="10" name="Picture 9" descr="j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62151"/>
            <a:ext cx="828675" cy="685800"/>
          </a:xfrm>
          <a:prstGeom prst="rect">
            <a:avLst/>
          </a:prstGeom>
        </p:spPr>
      </p:pic>
      <p:pic>
        <p:nvPicPr>
          <p:cNvPr id="11" name="Picture 10" descr="kisag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28950"/>
            <a:ext cx="821391" cy="778510"/>
          </a:xfrm>
          <a:prstGeom prst="rect">
            <a:avLst/>
          </a:prstGeom>
        </p:spPr>
      </p:pic>
      <p:pic>
        <p:nvPicPr>
          <p:cNvPr id="12" name="Picture 11" descr="sun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95750"/>
            <a:ext cx="766763" cy="766763"/>
          </a:xfrm>
          <a:prstGeom prst="rect">
            <a:avLst/>
          </a:prstGeom>
        </p:spPr>
      </p:pic>
      <p:pic>
        <p:nvPicPr>
          <p:cNvPr id="13" name="Picture 12" descr="susnje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133350"/>
            <a:ext cx="838200" cy="838200"/>
          </a:xfrm>
          <a:prstGeom prst="rect">
            <a:avLst/>
          </a:prstGeom>
        </p:spPr>
      </p:pic>
      <p:pic>
        <p:nvPicPr>
          <p:cNvPr id="15" name="Picture 14" descr="ma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05800" y="1276350"/>
            <a:ext cx="838200" cy="838200"/>
          </a:xfrm>
          <a:prstGeom prst="rect">
            <a:avLst/>
          </a:prstGeom>
        </p:spPr>
      </p:pic>
      <p:pic>
        <p:nvPicPr>
          <p:cNvPr id="16" name="Picture 15" descr="m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5800" y="2495550"/>
            <a:ext cx="838200" cy="838200"/>
          </a:xfrm>
          <a:prstGeom prst="rect">
            <a:avLst/>
          </a:prstGeom>
        </p:spPr>
      </p:pic>
      <p:pic>
        <p:nvPicPr>
          <p:cNvPr id="17" name="Picture 16" descr="vj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64187" y="3790950"/>
            <a:ext cx="979813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13712E-6 L 0.45 0.07412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4.31748E-6 L 0.175 0.37059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9 0.02224 L 0.50469 0.140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-0.01637 L 0.54688 -0.5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-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0.05898 L 0.63316 -0.578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-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6671 L -0.27917 0.51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3706 L -0.6125 0.481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706 L -0.6625 -0.407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35 -0.02223 L -0.53802 -0.437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3815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4400" dirty="0" smtClean="0">
                <a:solidFill>
                  <a:srgbClr val="000000"/>
                </a:solidFill>
                <a:latin typeface="Arial Narrow" pitchFamily="34" charset="0"/>
              </a:rPr>
              <a:t>Задатак за самосталан рад</a:t>
            </a:r>
          </a:p>
          <a:p>
            <a:endParaRPr lang="sr-Cyrl-CS" sz="4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endParaRPr lang="en-US" sz="4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5" name="Picture 4" descr="20201130_202435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5200650" y="1200150"/>
            <a:ext cx="3943350" cy="3943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27635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 Narrow" pitchFamily="34" charset="0"/>
              </a:rPr>
              <a:t>„</a:t>
            </a:r>
            <a:r>
              <a:rPr lang="sr-Cyrl-CS" sz="3200" dirty="0" smtClean="0">
                <a:solidFill>
                  <a:srgbClr val="000000"/>
                </a:solidFill>
                <a:latin typeface="Arial Narrow" pitchFamily="34" charset="0"/>
              </a:rPr>
              <a:t>Радна свеска природа и друштво” 26. и 27.</a:t>
            </a:r>
            <a:r>
              <a:rPr lang="sr-Latn-CS" sz="3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sr-Cyrl-CS" sz="3200" dirty="0" smtClean="0">
                <a:solidFill>
                  <a:srgbClr val="000000"/>
                </a:solidFill>
                <a:latin typeface="Arial Narrow" pitchFamily="34" charset="0"/>
              </a:rPr>
              <a:t>страна.</a:t>
            </a:r>
            <a:endParaRPr lang="en-US" sz="32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6">
      <a:dk1>
        <a:srgbClr val="00843C"/>
      </a:dk1>
      <a:lt1>
        <a:srgbClr val="00843C"/>
      </a:lt1>
      <a:dk2>
        <a:srgbClr val="005828"/>
      </a:dk2>
      <a:lt2>
        <a:srgbClr val="00823B"/>
      </a:lt2>
      <a:accent1>
        <a:srgbClr val="005828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00421D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228</Words>
  <Application>Microsoft Office PowerPoint</Application>
  <PresentationFormat>On-screen Show (16:9)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Grujic</dc:creator>
  <cp:lastModifiedBy>Grujic</cp:lastModifiedBy>
  <cp:revision>35</cp:revision>
  <dcterms:created xsi:type="dcterms:W3CDTF">2006-08-16T00:00:00Z</dcterms:created>
  <dcterms:modified xsi:type="dcterms:W3CDTF">2020-12-01T22:14:14Z</dcterms:modified>
</cp:coreProperties>
</file>