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6" r:id="rId7"/>
    <p:sldId id="267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F48A04-97B6-445C-85C0-958F91B29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47A25BC-2482-46DD-8C5C-2BABCB0B9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BD60F46-46A5-48D4-84D0-033FADE1D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AF23-9262-491C-A575-1A07C751B386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8993249-61BD-4587-86BF-58E92F7A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81C52CB-BD8B-4DFE-BFF1-076E5FD6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A57F-A47E-4BE4-B946-AEB17C8520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421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87463A-7B81-4035-8062-F336AA20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FC23CF8-42C2-45DD-8414-0DAD20879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03FF67D-64DB-4438-AA3A-BC0D37D4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AF23-9262-491C-A575-1A07C751B386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2D35B61-15C8-4DDE-9AD5-6316D8AB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072D1D6-5809-409E-A6BD-2B4090E1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A57F-A47E-4BE4-B946-AEB17C8520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432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6CCB01F-164F-47AC-803F-C95E05D21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514CD65-3C0F-4750-BC94-9EAF9F477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80A8C7-933B-4B5A-A14A-037CDDF67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AF23-9262-491C-A575-1A07C751B386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56520AD-A0C0-44F6-A703-CB0BEC96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D957C79-1873-4F74-897D-DBA1C870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A57F-A47E-4BE4-B946-AEB17C8520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663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FEE80D-DE57-4089-80E5-8DDE5715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518DD6-7098-4E00-8D81-BD7CF9146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2B27F43-005D-47D1-AA95-092A8F85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AF23-9262-491C-A575-1A07C751B386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A41067-2FD7-4B78-8AF7-22BEFB5F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2F19A3E-9FAC-4B69-94D5-63BD8DD6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A57F-A47E-4BE4-B946-AEB17C8520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811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6076AF-1677-4F12-9B25-A76F60A0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53A6BA9-2EE2-45E3-960C-61B62D011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B7263DB-45BE-4D3D-B8B2-DB52A57F4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AF23-9262-491C-A575-1A07C751B386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B6926F9-514B-48B0-B369-BBF26192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2A16BD8-AEB4-411B-88C9-EEC6E6E9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A57F-A47E-4BE4-B946-AEB17C8520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461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88C657-56FC-46C5-B70F-0EC750CA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461106-F6FB-4A9B-A6B2-EF67D61B3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F96EC13-0306-42F5-AEE6-C81B6B4AC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7F5FC0E-C4E2-43D2-A6C0-1E9BC199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AF23-9262-491C-A575-1A07C751B386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317EFE2-22A2-4E5C-A2D4-F6503443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BD8F238-C978-43FC-93B3-72F917DAE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A57F-A47E-4BE4-B946-AEB17C8520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838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6A568E-A8A4-4EE6-A8BC-2224EDD9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C14CE4B-E228-4534-B79D-C6266BB8D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B099608-C987-46BF-B602-AA0F1900E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6B585E5-C7A7-4CA6-AAE1-8A644B7AC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3401FB2-8C3E-4900-8DD7-6F89EC68D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A93EA73-A133-448B-85AA-9F0C1C68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AF23-9262-491C-A575-1A07C751B386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93C41CA-FC8B-4857-97D7-42A9C745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66F1E43-20FE-46FE-AD8B-5AE3A7EB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A57F-A47E-4BE4-B946-AEB17C8520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602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BDB43A-B86C-474B-A2E2-808A53384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68A6DCF-2FBB-44CE-8E4C-3A06845C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AF23-9262-491C-A575-1A07C751B386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5D6214D-0595-41E0-A4A8-44D635DF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7A5D4A2-D1F1-44A1-BC8F-95A7166C2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A57F-A47E-4BE4-B946-AEB17C8520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432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BF8E5F9-4D00-4EC0-B693-0E82E317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AF23-9262-491C-A575-1A07C751B386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B53BC12-94D5-4558-9E69-8916B285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7398E1D-8E98-4D3D-9539-BAD5FA68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A57F-A47E-4BE4-B946-AEB17C8520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018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FA7254-9DE9-4588-B6DC-015B5BBC2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8A136E-40C7-4383-8434-78C38899F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C9FD3BC-C1D1-44F8-B65E-7C7134A53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9F56D0B-1C56-4782-AF86-AE16F206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AF23-9262-491C-A575-1A07C751B386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E68BC11-43C8-4BDB-AEE2-BE83F7A62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D28E413-B75C-47AD-BCB3-2A23CF5F7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A57F-A47E-4BE4-B946-AEB17C8520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741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737717-692C-4C88-9AE7-8BC98368C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4C24070-9AF9-4337-97A7-D365D88A2A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801A90B-C7A8-4519-BEEF-0FCDA03EF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4C7CF33-584C-4DAB-8E54-FF8E0D2A1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AF23-9262-491C-A575-1A07C751B386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4E124EC-ECB3-44DC-B6CE-D93A8F06E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AA4027F-F82F-4D6B-BCD1-EC958798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A57F-A47E-4BE4-B946-AEB17C8520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02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A79290D-CD05-4A0E-BA6D-EF52D6801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2A40805-A047-4F3C-A86A-0F583B023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FCEECE1-F854-4352-BDDF-0D103E395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0AF23-9262-491C-A575-1A07C751B386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79F309F-4140-4EFD-A7EC-887E14EC1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1918210-E0A3-4639-AD8B-7BD557C7D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CA57F-A47E-4BE4-B946-AEB17C8520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639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7EDCA9-000D-4073-AF60-23DB453143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6D8EE70-B6C2-4890-AD9D-BEDB4FC2AB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FC8C61D6-591F-4187-8082-4B2D76F30D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634315A-6719-4AF9-8A92-DD9336C26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9B946137-1633-4C77-8304-DF304CD3E78B}"/>
              </a:ext>
            </a:extLst>
          </p:cNvPr>
          <p:cNvSpPr/>
          <p:nvPr/>
        </p:nvSpPr>
        <p:spPr>
          <a:xfrm>
            <a:off x="2512381" y="1935332"/>
            <a:ext cx="7554897" cy="306065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ВЕЗА САБИРАЊА И ОДУЗИМАЊА</a:t>
            </a:r>
          </a:p>
        </p:txBody>
      </p:sp>
    </p:spTree>
    <p:extLst>
      <p:ext uri="{BB962C8B-B14F-4D97-AF65-F5344CB8AC3E}">
        <p14:creationId xmlns:p14="http://schemas.microsoft.com/office/powerpoint/2010/main" val="8962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97F555-62B4-41D1-ADB7-AEE84C2C6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75B05236-9F7C-481B-8921-F1BFF98ACC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7E7B2D4C-C576-4AFE-910B-3136E281701D}"/>
              </a:ext>
            </a:extLst>
          </p:cNvPr>
          <p:cNvSpPr/>
          <p:nvPr/>
        </p:nvSpPr>
        <p:spPr>
          <a:xfrm>
            <a:off x="517046" y="972389"/>
            <a:ext cx="1880217" cy="186431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hr-HR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C44EB200-8277-40A4-A177-99B5B61E0BD3}"/>
              </a:ext>
            </a:extLst>
          </p:cNvPr>
          <p:cNvSpPr/>
          <p:nvPr/>
        </p:nvSpPr>
        <p:spPr>
          <a:xfrm>
            <a:off x="1950955" y="899737"/>
            <a:ext cx="1811044" cy="18749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hr-HR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F5BEE1E5-6F92-4AD0-8831-CE9F7860C0F3}"/>
              </a:ext>
            </a:extLst>
          </p:cNvPr>
          <p:cNvSpPr/>
          <p:nvPr/>
        </p:nvSpPr>
        <p:spPr>
          <a:xfrm>
            <a:off x="3321976" y="945014"/>
            <a:ext cx="2024109" cy="17844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102C5818-FDA5-44DE-A20C-C3C7134083D9}"/>
              </a:ext>
            </a:extLst>
          </p:cNvPr>
          <p:cNvSpPr/>
          <p:nvPr/>
        </p:nvSpPr>
        <p:spPr>
          <a:xfrm>
            <a:off x="4700664" y="1070079"/>
            <a:ext cx="2024109" cy="16512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hr-HR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921BB67A-1B63-4834-AF87-66103D6CC704}"/>
              </a:ext>
            </a:extLst>
          </p:cNvPr>
          <p:cNvSpPr/>
          <p:nvPr/>
        </p:nvSpPr>
        <p:spPr>
          <a:xfrm>
            <a:off x="6033872" y="1070079"/>
            <a:ext cx="2024109" cy="147369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76311D02-C0AE-4AA6-B96D-A0A7866CC962}"/>
              </a:ext>
            </a:extLst>
          </p:cNvPr>
          <p:cNvSpPr/>
          <p:nvPr/>
        </p:nvSpPr>
        <p:spPr>
          <a:xfrm>
            <a:off x="184696" y="49817"/>
            <a:ext cx="8124163" cy="94224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САБИРАЊЕ</a:t>
            </a:r>
            <a:endParaRPr lang="hr-H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C4437DC-0A3B-4AEA-89F3-4A598772E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13" y="2467017"/>
            <a:ext cx="7864522" cy="213988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BE59D1E-5D3C-46A0-B94A-DE4F4FC88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48" y="3924140"/>
            <a:ext cx="2078916" cy="256663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008BFB7-685C-48EB-A573-DDB5C1E3F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287" y="3862144"/>
            <a:ext cx="1877731" cy="256663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5660943-27DF-4848-A35C-79F8EF992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640" y="3862144"/>
            <a:ext cx="2078916" cy="2566638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7A26443B-B010-459C-B763-3DE49D40B3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5194" y="3745521"/>
            <a:ext cx="2158171" cy="2566638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83A00D30-06FD-4222-8551-A07291B49C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732" y="3745521"/>
            <a:ext cx="2078916" cy="2566638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12ABDC36-1A84-4385-ADE6-1265CFFADF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32" y="666044"/>
            <a:ext cx="2737708" cy="2139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B1E5EB2A-CDA9-4CCF-8608-2D26A49769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465" y="4470400"/>
            <a:ext cx="2631177" cy="2020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604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0AFC2DF0-DAB2-423A-B564-FD234EC9294E}"/>
              </a:ext>
            </a:extLst>
          </p:cNvPr>
          <p:cNvSpPr/>
          <p:nvPr/>
        </p:nvSpPr>
        <p:spPr>
          <a:xfrm>
            <a:off x="296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sr-Cyrl-BA" sz="5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sr-Cyrl-BA" sz="5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BA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</p:txBody>
      </p:sp>
      <p:sp>
        <p:nvSpPr>
          <p:cNvPr id="25" name="Pravokutnik 24">
            <a:extLst>
              <a:ext uri="{FF2B5EF4-FFF2-40B4-BE49-F238E27FC236}">
                <a16:creationId xmlns:a16="http://schemas.microsoft.com/office/drawing/2014/main" id="{516F638F-78CD-4395-9E9D-E0CE3C5D826F}"/>
              </a:ext>
            </a:extLst>
          </p:cNvPr>
          <p:cNvSpPr/>
          <p:nvPr/>
        </p:nvSpPr>
        <p:spPr>
          <a:xfrm>
            <a:off x="844858" y="5009348"/>
            <a:ext cx="10502283" cy="137155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Сабирање и одузимање су повезане рачунске операције.</a:t>
            </a:r>
          </a:p>
        </p:txBody>
      </p:sp>
      <p:sp>
        <p:nvSpPr>
          <p:cNvPr id="7" name="Strelica: prema dolje 6">
            <a:extLst>
              <a:ext uri="{FF2B5EF4-FFF2-40B4-BE49-F238E27FC236}">
                <a16:creationId xmlns:a16="http://schemas.microsoft.com/office/drawing/2014/main" id="{A386A006-F5AF-4365-8031-E41CFCC29A84}"/>
              </a:ext>
            </a:extLst>
          </p:cNvPr>
          <p:cNvSpPr/>
          <p:nvPr/>
        </p:nvSpPr>
        <p:spPr>
          <a:xfrm rot="2876798">
            <a:off x="2823427" y="1515225"/>
            <a:ext cx="497150" cy="124287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trelica: prema dolje 25">
            <a:extLst>
              <a:ext uri="{FF2B5EF4-FFF2-40B4-BE49-F238E27FC236}">
                <a16:creationId xmlns:a16="http://schemas.microsoft.com/office/drawing/2014/main" id="{44DE4ECC-DDD6-45EB-AE0E-2F724D6DC8BC}"/>
              </a:ext>
            </a:extLst>
          </p:cNvPr>
          <p:cNvSpPr/>
          <p:nvPr/>
        </p:nvSpPr>
        <p:spPr>
          <a:xfrm rot="19409227">
            <a:off x="6832846" y="1570311"/>
            <a:ext cx="550416" cy="11363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ravokutnik 26">
            <a:extLst>
              <a:ext uri="{FF2B5EF4-FFF2-40B4-BE49-F238E27FC236}">
                <a16:creationId xmlns:a16="http://schemas.microsoft.com/office/drawing/2014/main" id="{0EAF6CB8-943C-456C-A6FD-BAFF303ED588}"/>
              </a:ext>
            </a:extLst>
          </p:cNvPr>
          <p:cNvSpPr/>
          <p:nvPr/>
        </p:nvSpPr>
        <p:spPr>
          <a:xfrm>
            <a:off x="3204839" y="759191"/>
            <a:ext cx="701336" cy="7766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3AA97153-19D1-4C92-AA97-56F10870124F}"/>
              </a:ext>
            </a:extLst>
          </p:cNvPr>
          <p:cNvSpPr/>
          <p:nvPr/>
        </p:nvSpPr>
        <p:spPr>
          <a:xfrm>
            <a:off x="3977196" y="759191"/>
            <a:ext cx="763480" cy="77664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C3C01EFC-9A2D-4E05-8CB5-D0FAA602AB2B}"/>
              </a:ext>
            </a:extLst>
          </p:cNvPr>
          <p:cNvSpPr/>
          <p:nvPr/>
        </p:nvSpPr>
        <p:spPr>
          <a:xfrm>
            <a:off x="4740676" y="759191"/>
            <a:ext cx="843378" cy="69674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7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A95F1B2-7C89-4F6B-8048-34076189EAB8}"/>
              </a:ext>
            </a:extLst>
          </p:cNvPr>
          <p:cNvSpPr/>
          <p:nvPr/>
        </p:nvSpPr>
        <p:spPr>
          <a:xfrm>
            <a:off x="5584054" y="799139"/>
            <a:ext cx="843378" cy="69674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FD012828-C1AB-4092-9D03-60155228AD9A}"/>
              </a:ext>
            </a:extLst>
          </p:cNvPr>
          <p:cNvSpPr/>
          <p:nvPr/>
        </p:nvSpPr>
        <p:spPr>
          <a:xfrm>
            <a:off x="6427433" y="759191"/>
            <a:ext cx="843378" cy="73669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/>
            <a:r>
              <a:rPr lang="sr-Cyrl-BA" sz="7200" b="1" dirty="0">
                <a:solidFill>
                  <a:srgbClr val="ED7D3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436717B-03B7-4CE4-A4D2-E9701D50B071}"/>
              </a:ext>
            </a:extLst>
          </p:cNvPr>
          <p:cNvSpPr/>
          <p:nvPr/>
        </p:nvSpPr>
        <p:spPr>
          <a:xfrm>
            <a:off x="1202794" y="2867487"/>
            <a:ext cx="807868" cy="69245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/>
            <a:r>
              <a:rPr lang="sr-Cyrl-BA" sz="7200" b="1" dirty="0">
                <a:solidFill>
                  <a:srgbClr val="ED7D3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B9DB9C55-D4F4-4D96-A6B7-D7ACEBBF57D3}"/>
              </a:ext>
            </a:extLst>
          </p:cNvPr>
          <p:cNvSpPr/>
          <p:nvPr/>
        </p:nvSpPr>
        <p:spPr>
          <a:xfrm>
            <a:off x="1932361" y="2907435"/>
            <a:ext cx="585926" cy="56151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11533850-624B-40DB-997E-C5308D634949}"/>
              </a:ext>
            </a:extLst>
          </p:cNvPr>
          <p:cNvSpPr/>
          <p:nvPr/>
        </p:nvSpPr>
        <p:spPr>
          <a:xfrm>
            <a:off x="2577460" y="2867487"/>
            <a:ext cx="674703" cy="69245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7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5" name="Slika 34">
            <a:extLst>
              <a:ext uri="{FF2B5EF4-FFF2-40B4-BE49-F238E27FC236}">
                <a16:creationId xmlns:a16="http://schemas.microsoft.com/office/drawing/2014/main" id="{37449C45-46ED-4B9F-86ED-B43594C46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336" y="2672179"/>
            <a:ext cx="1340577" cy="1367161"/>
          </a:xfrm>
          <a:prstGeom prst="rect">
            <a:avLst/>
          </a:prstGeom>
        </p:spPr>
      </p:pic>
      <p:sp>
        <p:nvSpPr>
          <p:cNvPr id="36" name="Pravokutnik 35">
            <a:extLst>
              <a:ext uri="{FF2B5EF4-FFF2-40B4-BE49-F238E27FC236}">
                <a16:creationId xmlns:a16="http://schemas.microsoft.com/office/drawing/2014/main" id="{66345244-F73A-48ED-ADBF-BFC6099ED83F}"/>
              </a:ext>
            </a:extLst>
          </p:cNvPr>
          <p:cNvSpPr/>
          <p:nvPr/>
        </p:nvSpPr>
        <p:spPr>
          <a:xfrm>
            <a:off x="4137240" y="2758883"/>
            <a:ext cx="728243" cy="90983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Pravokutnik 36">
            <a:extLst>
              <a:ext uri="{FF2B5EF4-FFF2-40B4-BE49-F238E27FC236}">
                <a16:creationId xmlns:a16="http://schemas.microsoft.com/office/drawing/2014/main" id="{9C6066E7-3889-4C42-B63E-194E075CD193}"/>
              </a:ext>
            </a:extLst>
          </p:cNvPr>
          <p:cNvSpPr/>
          <p:nvPr/>
        </p:nvSpPr>
        <p:spPr>
          <a:xfrm>
            <a:off x="6023498" y="2841961"/>
            <a:ext cx="807868" cy="69245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/>
            <a:r>
              <a:rPr lang="sr-Cyrl-BA" sz="7200" b="1" dirty="0">
                <a:solidFill>
                  <a:srgbClr val="ED7D3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id="{4ACED60D-5A12-4AE6-890C-91CA438B1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699" y="2250464"/>
            <a:ext cx="1408298" cy="1926503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id="{0DAC2CB3-08E7-48B4-B40B-5A7897FF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537" y="2350460"/>
            <a:ext cx="1560711" cy="1926503"/>
          </a:xfrm>
          <a:prstGeom prst="rect">
            <a:avLst/>
          </a:prstGeom>
        </p:spPr>
      </p:pic>
      <p:pic>
        <p:nvPicPr>
          <p:cNvPr id="40" name="Slika 39">
            <a:extLst>
              <a:ext uri="{FF2B5EF4-FFF2-40B4-BE49-F238E27FC236}">
                <a16:creationId xmlns:a16="http://schemas.microsoft.com/office/drawing/2014/main" id="{B08DD143-9D6E-4E60-91E5-B61255180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8543" y="2627851"/>
            <a:ext cx="1341236" cy="1371719"/>
          </a:xfrm>
          <a:prstGeom prst="rect">
            <a:avLst/>
          </a:prstGeom>
        </p:spPr>
      </p:pic>
      <p:pic>
        <p:nvPicPr>
          <p:cNvPr id="42" name="Slika 41">
            <a:extLst>
              <a:ext uri="{FF2B5EF4-FFF2-40B4-BE49-F238E27FC236}">
                <a16:creationId xmlns:a16="http://schemas.microsoft.com/office/drawing/2014/main" id="{1B1C3E2F-AECF-4899-A1C5-9FE8AD60E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3630" y="2350460"/>
            <a:ext cx="156071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5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CFBE30-BC88-4E4A-83EB-CEE8857B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17CBB0F7-7901-4350-A998-B8A47D3F8F45}"/>
              </a:ext>
            </a:extLst>
          </p:cNvPr>
          <p:cNvSpPr/>
          <p:nvPr/>
        </p:nvSpPr>
        <p:spPr>
          <a:xfrm>
            <a:off x="0" y="3999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sr-Cyrl-B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1. Уочи на примјерима везу сабирања и одузимања. </a:t>
            </a:r>
          </a:p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ЈЕР  ЈЕ       </a:t>
            </a:r>
          </a:p>
          <a:p>
            <a:endParaRPr lang="sr-Cyrl-B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ЈЕР ЈЕ         </a:t>
            </a:r>
          </a:p>
          <a:p>
            <a:endParaRPr lang="sr-Cyrl-B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ЈЕР ЈЕ       </a:t>
            </a:r>
          </a:p>
          <a:p>
            <a:endParaRPr lang="sr-Cyrl-B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ЈЕР ЈЕ        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E35932F2-1AFB-4960-A54E-570B7A60B7E7}"/>
              </a:ext>
            </a:extLst>
          </p:cNvPr>
          <p:cNvSpPr/>
          <p:nvPr/>
        </p:nvSpPr>
        <p:spPr>
          <a:xfrm>
            <a:off x="543015" y="1850774"/>
            <a:ext cx="2636668" cy="62143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+ 5 =  7</a:t>
            </a:r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EF189500-3FE3-4FEB-A9F7-0A6D33857D14}"/>
              </a:ext>
            </a:extLst>
          </p:cNvPr>
          <p:cNvSpPr/>
          <p:nvPr/>
        </p:nvSpPr>
        <p:spPr>
          <a:xfrm>
            <a:off x="5413900" y="1825985"/>
            <a:ext cx="2192784" cy="7279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</a:t>
            </a:r>
            <a:r>
              <a:rPr lang="hr-HR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= 2</a:t>
            </a:r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D20E8DCC-8E90-48CF-876A-57CC37D16C81}"/>
              </a:ext>
            </a:extLst>
          </p:cNvPr>
          <p:cNvSpPr/>
          <p:nvPr/>
        </p:nvSpPr>
        <p:spPr>
          <a:xfrm>
            <a:off x="7769441" y="1910060"/>
            <a:ext cx="2343705" cy="54153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BA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2 = 5                      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30122A34-69A1-4FEB-97E1-915BE0A5D4C9}"/>
              </a:ext>
            </a:extLst>
          </p:cNvPr>
          <p:cNvSpPr/>
          <p:nvPr/>
        </p:nvSpPr>
        <p:spPr>
          <a:xfrm>
            <a:off x="838198" y="3140118"/>
            <a:ext cx="2046303" cy="59652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– 3 = 5</a:t>
            </a:r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F3802EAE-F817-48AA-ADFE-7F42EC15C271}"/>
              </a:ext>
            </a:extLst>
          </p:cNvPr>
          <p:cNvSpPr/>
          <p:nvPr/>
        </p:nvSpPr>
        <p:spPr>
          <a:xfrm>
            <a:off x="5383568" y="3065016"/>
            <a:ext cx="2192784" cy="7279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+ 3 = 8</a:t>
            </a:r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F800D3B6-C739-4E60-B36B-A6AF3B745FC5}"/>
              </a:ext>
            </a:extLst>
          </p:cNvPr>
          <p:cNvSpPr/>
          <p:nvPr/>
        </p:nvSpPr>
        <p:spPr>
          <a:xfrm>
            <a:off x="7878932" y="3130739"/>
            <a:ext cx="2414726" cy="59652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BA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+ 5 = 8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B2584B74-FAB6-4582-9368-9E62458E7EDC}"/>
              </a:ext>
            </a:extLst>
          </p:cNvPr>
          <p:cNvSpPr/>
          <p:nvPr/>
        </p:nvSpPr>
        <p:spPr>
          <a:xfrm>
            <a:off x="838198" y="4317270"/>
            <a:ext cx="2046303" cy="59652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+ 5 = 9</a:t>
            </a:r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4B61162E-CD6B-4FE5-B45C-9E20D89C82D7}"/>
              </a:ext>
            </a:extLst>
          </p:cNvPr>
          <p:cNvSpPr/>
          <p:nvPr/>
        </p:nvSpPr>
        <p:spPr>
          <a:xfrm>
            <a:off x="5415379" y="4292265"/>
            <a:ext cx="2046303" cy="59652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5 = 4</a:t>
            </a:r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C64AAF36-5EB7-437A-83C0-037927388954}"/>
              </a:ext>
            </a:extLst>
          </p:cNvPr>
          <p:cNvSpPr/>
          <p:nvPr/>
        </p:nvSpPr>
        <p:spPr>
          <a:xfrm>
            <a:off x="7918882" y="4317269"/>
            <a:ext cx="2157274" cy="59652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BA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4 = 5</a:t>
            </a:r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A881518C-728D-439E-8BAE-E9F7C72DF9BA}"/>
              </a:ext>
            </a:extLst>
          </p:cNvPr>
          <p:cNvSpPr/>
          <p:nvPr/>
        </p:nvSpPr>
        <p:spPr>
          <a:xfrm>
            <a:off x="642520" y="5561860"/>
            <a:ext cx="2437661" cy="51490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– 4 = 6</a:t>
            </a:r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D7364AD7-B2B9-4CCD-B233-2129BEEE5A12}"/>
              </a:ext>
            </a:extLst>
          </p:cNvPr>
          <p:cNvSpPr/>
          <p:nvPr/>
        </p:nvSpPr>
        <p:spPr>
          <a:xfrm>
            <a:off x="5415379" y="5535227"/>
            <a:ext cx="2317072" cy="54153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+ 4 = 10</a:t>
            </a:r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4B9DF3D7-E07C-44FC-BC73-89DE0A3BB98B}"/>
              </a:ext>
            </a:extLst>
          </p:cNvPr>
          <p:cNvSpPr/>
          <p:nvPr/>
        </p:nvSpPr>
        <p:spPr>
          <a:xfrm>
            <a:off x="7927759" y="5548543"/>
            <a:ext cx="2317072" cy="54153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BA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+ 6 = 10</a:t>
            </a:r>
            <a:endParaRPr lang="hr-HR" sz="4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068E2E42-0ABC-4EDB-AB99-D76A04C99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61" t="3042" r="18626" b="7222"/>
          <a:stretch/>
        </p:blipFill>
        <p:spPr>
          <a:xfrm>
            <a:off x="10797713" y="2743200"/>
            <a:ext cx="1451195" cy="1889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914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D676C0-43FB-40C5-BE58-A4F44CD4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DCA2CE98-12D0-464B-BB8C-8D684CDD7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388394"/>
            <a:ext cx="7162800" cy="3225800"/>
          </a:xfr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840E3508-EE6F-484A-AA84-D7384F88CBB5}"/>
              </a:ext>
            </a:extLst>
          </p:cNvPr>
          <p:cNvSpPr/>
          <p:nvPr/>
        </p:nvSpPr>
        <p:spPr>
          <a:xfrm>
            <a:off x="8878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sr-Cyrl-B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Сабери, па провјери одузимањем.</a:t>
            </a:r>
          </a:p>
          <a:p>
            <a:pPr algn="just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4 +1 = 5</a:t>
            </a:r>
          </a:p>
          <a:p>
            <a:pPr algn="just"/>
            <a:endParaRPr lang="sr-Cyrl-B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 + 9 = 10 </a:t>
            </a:r>
          </a:p>
          <a:p>
            <a:pPr algn="just"/>
            <a:endParaRPr lang="sr-Cyrl-B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3 + 4 = 7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898CF858-485B-4A21-B748-69B8F9352F9E}"/>
              </a:ext>
            </a:extLst>
          </p:cNvPr>
          <p:cNvSpPr/>
          <p:nvPr/>
        </p:nvSpPr>
        <p:spPr>
          <a:xfrm>
            <a:off x="4305523" y="1914401"/>
            <a:ext cx="2414872" cy="5715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1 = 4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1AB70372-FA4B-4732-8283-93E648C7BD9E}"/>
              </a:ext>
            </a:extLst>
          </p:cNvPr>
          <p:cNvSpPr/>
          <p:nvPr/>
        </p:nvSpPr>
        <p:spPr>
          <a:xfrm>
            <a:off x="7369799" y="1914401"/>
            <a:ext cx="2414872" cy="5715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4 = 1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E3F6BC93-34BA-407A-9193-3E8ADD32AE2F}"/>
              </a:ext>
            </a:extLst>
          </p:cNvPr>
          <p:cNvSpPr/>
          <p:nvPr/>
        </p:nvSpPr>
        <p:spPr>
          <a:xfrm>
            <a:off x="4305523" y="3143203"/>
            <a:ext cx="2414872" cy="5715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– 9 = 1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7943FEA3-57A9-4A2C-8643-0D24E3D0BC7E}"/>
              </a:ext>
            </a:extLst>
          </p:cNvPr>
          <p:cNvSpPr/>
          <p:nvPr/>
        </p:nvSpPr>
        <p:spPr>
          <a:xfrm>
            <a:off x="7391252" y="3143203"/>
            <a:ext cx="2414872" cy="5715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– 1 = 9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0DB6C8F1-A14A-44C1-95B0-5D706130C43A}"/>
              </a:ext>
            </a:extLst>
          </p:cNvPr>
          <p:cNvSpPr/>
          <p:nvPr/>
        </p:nvSpPr>
        <p:spPr>
          <a:xfrm>
            <a:off x="4305523" y="4286219"/>
            <a:ext cx="2414872" cy="5715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– 3 = 4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F25BBEAC-CD72-4DFF-982E-2421D1621639}"/>
              </a:ext>
            </a:extLst>
          </p:cNvPr>
          <p:cNvSpPr/>
          <p:nvPr/>
        </p:nvSpPr>
        <p:spPr>
          <a:xfrm>
            <a:off x="7449698" y="4286219"/>
            <a:ext cx="2414872" cy="5715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– 4 = 3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696B9B5E-844F-48F3-B8FA-463AE0EA6136}"/>
              </a:ext>
            </a:extLst>
          </p:cNvPr>
          <p:cNvSpPr/>
          <p:nvPr/>
        </p:nvSpPr>
        <p:spPr>
          <a:xfrm>
            <a:off x="2281561" y="1914401"/>
            <a:ext cx="532660" cy="5715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4194A641-9976-492B-9829-4165C9DB79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3" t="4844" r="12928" b="7736"/>
          <a:stretch/>
        </p:blipFill>
        <p:spPr>
          <a:xfrm>
            <a:off x="10765129" y="4857812"/>
            <a:ext cx="1471256" cy="2000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Pravokutnik 18">
            <a:extLst>
              <a:ext uri="{FF2B5EF4-FFF2-40B4-BE49-F238E27FC236}">
                <a16:creationId xmlns:a16="http://schemas.microsoft.com/office/drawing/2014/main" id="{FE9DB3D6-986B-4D22-8B44-E681DB965583}"/>
              </a:ext>
            </a:extLst>
          </p:cNvPr>
          <p:cNvSpPr/>
          <p:nvPr/>
        </p:nvSpPr>
        <p:spPr>
          <a:xfrm>
            <a:off x="2432482" y="3143203"/>
            <a:ext cx="834501" cy="5715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A4C9A625-75BE-4EC0-9524-49664A6A2614}"/>
              </a:ext>
            </a:extLst>
          </p:cNvPr>
          <p:cNvSpPr/>
          <p:nvPr/>
        </p:nvSpPr>
        <p:spPr>
          <a:xfrm>
            <a:off x="2361460" y="4286219"/>
            <a:ext cx="532660" cy="65864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D676C0-43FB-40C5-BE58-A4F44CD4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772D23-4EF2-46C2-9E3F-21D0D9D45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40E3508-EE6F-484A-AA84-D7384F88CBB5}"/>
              </a:ext>
            </a:extLst>
          </p:cNvPr>
          <p:cNvSpPr/>
          <p:nvPr/>
        </p:nvSpPr>
        <p:spPr>
          <a:xfrm>
            <a:off x="-11289" y="0"/>
            <a:ext cx="12212167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sr-Cyrl-B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Одузми, па провјери сабирањем.</a:t>
            </a:r>
          </a:p>
          <a:p>
            <a:pPr algn="just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9 </a:t>
            </a:r>
            <a:r>
              <a:rPr lang="sr-Cyrl-BA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= 6</a:t>
            </a:r>
          </a:p>
          <a:p>
            <a:pPr algn="just"/>
            <a:endParaRPr lang="sr-Cyrl-B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5 </a:t>
            </a:r>
            <a:r>
              <a:rPr lang="sr-Cyrl-BA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= 1 </a:t>
            </a:r>
          </a:p>
          <a:p>
            <a:pPr algn="just"/>
            <a:endParaRPr lang="sr-Cyrl-B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4 – 0  = 4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898CF858-485B-4A21-B748-69B8F9352F9E}"/>
              </a:ext>
            </a:extLst>
          </p:cNvPr>
          <p:cNvSpPr/>
          <p:nvPr/>
        </p:nvSpPr>
        <p:spPr>
          <a:xfrm>
            <a:off x="4305523" y="1914401"/>
            <a:ext cx="2414872" cy="5715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+ 3 = 9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1AB70372-FA4B-4732-8283-93E648C7BD9E}"/>
              </a:ext>
            </a:extLst>
          </p:cNvPr>
          <p:cNvSpPr/>
          <p:nvPr/>
        </p:nvSpPr>
        <p:spPr>
          <a:xfrm>
            <a:off x="7369799" y="1914401"/>
            <a:ext cx="2414872" cy="5715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+ 6 = 9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E3F6BC93-34BA-407A-9193-3E8ADD32AE2F}"/>
              </a:ext>
            </a:extLst>
          </p:cNvPr>
          <p:cNvSpPr/>
          <p:nvPr/>
        </p:nvSpPr>
        <p:spPr>
          <a:xfrm>
            <a:off x="4305523" y="3143203"/>
            <a:ext cx="2414872" cy="5715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+ 4 = 5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7943FEA3-57A9-4A2C-8643-0D24E3D0BC7E}"/>
              </a:ext>
            </a:extLst>
          </p:cNvPr>
          <p:cNvSpPr/>
          <p:nvPr/>
        </p:nvSpPr>
        <p:spPr>
          <a:xfrm>
            <a:off x="7391252" y="3143203"/>
            <a:ext cx="2414872" cy="5715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+ 1 = 5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0DB6C8F1-A14A-44C1-95B0-5D706130C43A}"/>
              </a:ext>
            </a:extLst>
          </p:cNvPr>
          <p:cNvSpPr/>
          <p:nvPr/>
        </p:nvSpPr>
        <p:spPr>
          <a:xfrm>
            <a:off x="4305523" y="4286219"/>
            <a:ext cx="2414872" cy="5715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+ 4 = 4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F25BBEAC-CD72-4DFF-982E-2421D1621639}"/>
              </a:ext>
            </a:extLst>
          </p:cNvPr>
          <p:cNvSpPr/>
          <p:nvPr/>
        </p:nvSpPr>
        <p:spPr>
          <a:xfrm>
            <a:off x="7449698" y="4286219"/>
            <a:ext cx="2414872" cy="5715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+ 0  = 4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696B9B5E-844F-48F3-B8FA-463AE0EA6136}"/>
              </a:ext>
            </a:extLst>
          </p:cNvPr>
          <p:cNvSpPr/>
          <p:nvPr/>
        </p:nvSpPr>
        <p:spPr>
          <a:xfrm>
            <a:off x="2257297" y="1914400"/>
            <a:ext cx="532660" cy="5715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706855B-CAE8-4B09-8409-3E7BF9BF1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0" t="10293" r="2864" b="8502"/>
          <a:stretch/>
        </p:blipFill>
        <p:spPr>
          <a:xfrm>
            <a:off x="5005530" y="5517511"/>
            <a:ext cx="4460524" cy="1316661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6C99BF11-1C98-4D20-A0CC-15DB08FB3A60}"/>
              </a:ext>
            </a:extLst>
          </p:cNvPr>
          <p:cNvSpPr/>
          <p:nvPr/>
        </p:nvSpPr>
        <p:spPr>
          <a:xfrm>
            <a:off x="2352583" y="3143203"/>
            <a:ext cx="437374" cy="5715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31E5CA80-AB55-47EB-944B-A971ED8BA3A6}"/>
              </a:ext>
            </a:extLst>
          </p:cNvPr>
          <p:cNvSpPr/>
          <p:nvPr/>
        </p:nvSpPr>
        <p:spPr>
          <a:xfrm>
            <a:off x="2530136" y="4286219"/>
            <a:ext cx="532660" cy="6497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50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" grpId="0" animBg="1"/>
      <p:bldP spid="10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DD2F0-31FC-4434-9959-E147D2208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B495E862-F055-4EF8-A145-383A508232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6D2F84B-7331-4A81-9E5C-9D0712F47417}"/>
              </a:ext>
            </a:extLst>
          </p:cNvPr>
          <p:cNvSpPr txBox="1"/>
          <p:nvPr/>
        </p:nvSpPr>
        <p:spPr>
          <a:xfrm>
            <a:off x="470517" y="612559"/>
            <a:ext cx="9534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sr-Cyrl-BA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датих бројева састави тачне једнакости.</a:t>
            </a:r>
            <a:endParaRPr lang="hr-H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Jednakokračni trokut 10">
            <a:extLst>
              <a:ext uri="{FF2B5EF4-FFF2-40B4-BE49-F238E27FC236}">
                <a16:creationId xmlns:a16="http://schemas.microsoft.com/office/drawing/2014/main" id="{BA3A5C53-0C12-4DF0-AE97-CD31ABB78681}"/>
              </a:ext>
            </a:extLst>
          </p:cNvPr>
          <p:cNvSpPr/>
          <p:nvPr/>
        </p:nvSpPr>
        <p:spPr>
          <a:xfrm>
            <a:off x="1278385" y="1690688"/>
            <a:ext cx="4057095" cy="2289773"/>
          </a:xfrm>
          <a:prstGeom prst="triangle">
            <a:avLst/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ctr"/>
            <a:r>
              <a:rPr lang="sr-Cyrl-B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1          3</a:t>
            </a:r>
            <a:endParaRPr lang="hr-HR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Jednakokračni trokut 12">
            <a:extLst>
              <a:ext uri="{FF2B5EF4-FFF2-40B4-BE49-F238E27FC236}">
                <a16:creationId xmlns:a16="http://schemas.microsoft.com/office/drawing/2014/main" id="{3E1E5272-68B2-483E-B461-C64373409028}"/>
              </a:ext>
            </a:extLst>
          </p:cNvPr>
          <p:cNvSpPr/>
          <p:nvPr/>
        </p:nvSpPr>
        <p:spPr>
          <a:xfrm>
            <a:off x="6525458" y="1690688"/>
            <a:ext cx="4057095" cy="2289773"/>
          </a:xfrm>
          <a:prstGeom prst="triangle">
            <a:avLst/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algn="ctr"/>
            <a:r>
              <a:rPr lang="sr-Cyrl-B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2          7</a:t>
            </a:r>
            <a:endParaRPr lang="hr-HR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7ACDAE59-1E6A-4F3E-9C70-4D4B7FC62B8B}"/>
              </a:ext>
            </a:extLst>
          </p:cNvPr>
          <p:cNvSpPr/>
          <p:nvPr/>
        </p:nvSpPr>
        <p:spPr>
          <a:xfrm>
            <a:off x="1278385" y="3980461"/>
            <a:ext cx="4057095" cy="6004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+ 3 = 4</a:t>
            </a:r>
            <a:endParaRPr lang="hr-H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859A0CA5-450E-4F99-8D3D-F9034B79BBEB}"/>
              </a:ext>
            </a:extLst>
          </p:cNvPr>
          <p:cNvSpPr/>
          <p:nvPr/>
        </p:nvSpPr>
        <p:spPr>
          <a:xfrm>
            <a:off x="1278384" y="4587762"/>
            <a:ext cx="4057095" cy="6004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+ 1 = 4</a:t>
            </a:r>
            <a:endParaRPr lang="hr-H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03A8E748-FB95-463D-A3CB-C2597E67BBD2}"/>
              </a:ext>
            </a:extLst>
          </p:cNvPr>
          <p:cNvSpPr/>
          <p:nvPr/>
        </p:nvSpPr>
        <p:spPr>
          <a:xfrm>
            <a:off x="1278384" y="5208844"/>
            <a:ext cx="4057095" cy="6004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3 = 1</a:t>
            </a:r>
            <a:endParaRPr lang="hr-H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DFB7B035-6110-4D32-A149-C91A7A7AEE6A}"/>
              </a:ext>
            </a:extLst>
          </p:cNvPr>
          <p:cNvSpPr/>
          <p:nvPr/>
        </p:nvSpPr>
        <p:spPr>
          <a:xfrm>
            <a:off x="1278384" y="5829926"/>
            <a:ext cx="4057095" cy="6004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BA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– 1 = 3</a:t>
            </a:r>
            <a:endParaRPr lang="hr-H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11BD8199-BD49-4613-9B52-AB7894AA9211}"/>
              </a:ext>
            </a:extLst>
          </p:cNvPr>
          <p:cNvSpPr/>
          <p:nvPr/>
        </p:nvSpPr>
        <p:spPr>
          <a:xfrm>
            <a:off x="6506590" y="5199661"/>
            <a:ext cx="4057095" cy="6004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– 2 = 7</a:t>
            </a:r>
            <a:endParaRPr lang="hr-H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785A95BA-B7AE-448C-8DF6-B5205A393A58}"/>
              </a:ext>
            </a:extLst>
          </p:cNvPr>
          <p:cNvSpPr/>
          <p:nvPr/>
        </p:nvSpPr>
        <p:spPr>
          <a:xfrm>
            <a:off x="6506591" y="4599244"/>
            <a:ext cx="4057095" cy="6004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+ 2 = 9</a:t>
            </a:r>
            <a:endParaRPr lang="hr-H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34297A21-6B7E-4933-B2DA-7D5CEF98A245}"/>
              </a:ext>
            </a:extLst>
          </p:cNvPr>
          <p:cNvSpPr/>
          <p:nvPr/>
        </p:nvSpPr>
        <p:spPr>
          <a:xfrm>
            <a:off x="6506592" y="3989644"/>
            <a:ext cx="4057095" cy="6004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+ 7 = 9</a:t>
            </a:r>
            <a:endParaRPr lang="hr-H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Pravokutnik 20">
            <a:extLst>
              <a:ext uri="{FF2B5EF4-FFF2-40B4-BE49-F238E27FC236}">
                <a16:creationId xmlns:a16="http://schemas.microsoft.com/office/drawing/2014/main" id="{816DE99A-6A39-46D5-BC9B-9060AF72FDE8}"/>
              </a:ext>
            </a:extLst>
          </p:cNvPr>
          <p:cNvSpPr/>
          <p:nvPr/>
        </p:nvSpPr>
        <p:spPr>
          <a:xfrm>
            <a:off x="6506590" y="5809261"/>
            <a:ext cx="4057095" cy="6004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– 7 = 2</a:t>
            </a:r>
            <a:endParaRPr lang="hr-H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Pravokutnik 21">
            <a:extLst>
              <a:ext uri="{FF2B5EF4-FFF2-40B4-BE49-F238E27FC236}">
                <a16:creationId xmlns:a16="http://schemas.microsoft.com/office/drawing/2014/main" id="{A536684D-ACC7-4455-B23B-F89A6FFE4725}"/>
              </a:ext>
            </a:extLst>
          </p:cNvPr>
          <p:cNvSpPr/>
          <p:nvPr/>
        </p:nvSpPr>
        <p:spPr>
          <a:xfrm>
            <a:off x="3022845" y="2875416"/>
            <a:ext cx="568171" cy="58814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ravokutnik 22">
            <a:extLst>
              <a:ext uri="{FF2B5EF4-FFF2-40B4-BE49-F238E27FC236}">
                <a16:creationId xmlns:a16="http://schemas.microsoft.com/office/drawing/2014/main" id="{187A3D3B-8C9E-42E2-98BA-3F59166F2CBC}"/>
              </a:ext>
            </a:extLst>
          </p:cNvPr>
          <p:cNvSpPr/>
          <p:nvPr/>
        </p:nvSpPr>
        <p:spPr>
          <a:xfrm>
            <a:off x="2334826" y="3455469"/>
            <a:ext cx="568171" cy="5237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ABDFEFBF-A78C-4591-B044-76FCA2AF9E9E}"/>
              </a:ext>
            </a:extLst>
          </p:cNvPr>
          <p:cNvSpPr/>
          <p:nvPr/>
        </p:nvSpPr>
        <p:spPr>
          <a:xfrm>
            <a:off x="3711049" y="3336511"/>
            <a:ext cx="665825" cy="58814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Pravokutnik 24">
            <a:extLst>
              <a:ext uri="{FF2B5EF4-FFF2-40B4-BE49-F238E27FC236}">
                <a16:creationId xmlns:a16="http://schemas.microsoft.com/office/drawing/2014/main" id="{E56E0433-31DB-4037-80EA-0759887C5135}"/>
              </a:ext>
            </a:extLst>
          </p:cNvPr>
          <p:cNvSpPr/>
          <p:nvPr/>
        </p:nvSpPr>
        <p:spPr>
          <a:xfrm>
            <a:off x="8318377" y="2840854"/>
            <a:ext cx="692458" cy="5237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Pravokutnik 25">
            <a:extLst>
              <a:ext uri="{FF2B5EF4-FFF2-40B4-BE49-F238E27FC236}">
                <a16:creationId xmlns:a16="http://schemas.microsoft.com/office/drawing/2014/main" id="{98FC8B72-55C5-475A-9A46-42C8ED8DD066}"/>
              </a:ext>
            </a:extLst>
          </p:cNvPr>
          <p:cNvSpPr/>
          <p:nvPr/>
        </p:nvSpPr>
        <p:spPr>
          <a:xfrm>
            <a:off x="7457243" y="3429000"/>
            <a:ext cx="692458" cy="5237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ravokutnik 26">
            <a:extLst>
              <a:ext uri="{FF2B5EF4-FFF2-40B4-BE49-F238E27FC236}">
                <a16:creationId xmlns:a16="http://schemas.microsoft.com/office/drawing/2014/main" id="{C3BC73DC-3D6D-47A6-9F35-2A8F91E981CA}"/>
              </a:ext>
            </a:extLst>
          </p:cNvPr>
          <p:cNvSpPr/>
          <p:nvPr/>
        </p:nvSpPr>
        <p:spPr>
          <a:xfrm>
            <a:off x="9010835" y="3429000"/>
            <a:ext cx="692458" cy="5237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42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877B1D-871B-4B6E-A960-F11AF277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FE3719F5-D3A0-4EA4-BD17-077FAA76BC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hr-HR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07A82C4A-F6F0-4803-9136-2AFBD7EFD200}"/>
              </a:ext>
            </a:extLst>
          </p:cNvPr>
          <p:cNvSpPr/>
          <p:nvPr/>
        </p:nvSpPr>
        <p:spPr>
          <a:xfrm>
            <a:off x="506027" y="681037"/>
            <a:ext cx="9046346" cy="19885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sr-Cyrl-BA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рад:</a:t>
            </a:r>
          </a:p>
          <a:p>
            <a:endParaRPr lang="sr-Cyrl-BA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уџбенику Математика за 2. разред  на 68.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 урадити  1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2. и 3. задатак. 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8077354F-01DB-41C1-B24F-81DCFAAE8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4" t="5174" r="12927" b="5753"/>
          <a:stretch/>
        </p:blipFill>
        <p:spPr>
          <a:xfrm>
            <a:off x="9745340" y="3533422"/>
            <a:ext cx="2311193" cy="3109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781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72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310</Words>
  <Application>Microsoft Office PowerPoint</Application>
  <PresentationFormat>Široki ekran</PresentationFormat>
  <Paragraphs>87</Paragraphs>
  <Slides>8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sasa kojic</dc:creator>
  <cp:lastModifiedBy>Korisnik</cp:lastModifiedBy>
  <cp:revision>40</cp:revision>
  <dcterms:created xsi:type="dcterms:W3CDTF">2020-11-15T13:28:18Z</dcterms:created>
  <dcterms:modified xsi:type="dcterms:W3CDTF">2020-11-26T16:24:55Z</dcterms:modified>
</cp:coreProperties>
</file>