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9" r:id="rId5"/>
    <p:sldId id="260" r:id="rId6"/>
    <p:sldId id="261" r:id="rId7"/>
    <p:sldId id="263" r:id="rId8"/>
    <p:sldId id="268" r:id="rId9"/>
    <p:sldId id="267" r:id="rId10"/>
    <p:sldId id="266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21FD-ADCB-43A5-947A-62EAE4485F8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29947B4-7125-4035-B955-C5CA65307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21FD-ADCB-43A5-947A-62EAE4485F8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47B4-7125-4035-B955-C5CA65307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21FD-ADCB-43A5-947A-62EAE4485F8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47B4-7125-4035-B955-C5CA65307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21FD-ADCB-43A5-947A-62EAE4485F8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29947B4-7125-4035-B955-C5CA65307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21FD-ADCB-43A5-947A-62EAE4485F8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47B4-7125-4035-B955-C5CA65307E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21FD-ADCB-43A5-947A-62EAE4485F8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47B4-7125-4035-B955-C5CA65307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21FD-ADCB-43A5-947A-62EAE4485F8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29947B4-7125-4035-B955-C5CA65307E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21FD-ADCB-43A5-947A-62EAE4485F8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47B4-7125-4035-B955-C5CA65307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21FD-ADCB-43A5-947A-62EAE4485F8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47B4-7125-4035-B955-C5CA65307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21FD-ADCB-43A5-947A-62EAE4485F8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47B4-7125-4035-B955-C5CA65307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21FD-ADCB-43A5-947A-62EAE4485F8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47B4-7125-4035-B955-C5CA65307E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2F021FD-ADCB-43A5-947A-62EAE4485F8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29947B4-7125-4035-B955-C5CA65307E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 smtClean="0"/>
              <a:t>ОБЛИЦИ У УМЈЕТНОСТИ ПРАИСТОРИЈЕ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plja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00042"/>
            <a:ext cx="4765981" cy="5214950"/>
          </a:xfrm>
          <a:prstGeom prst="rect">
            <a:avLst/>
          </a:prstGeom>
        </p:spPr>
      </p:pic>
      <p:pic>
        <p:nvPicPr>
          <p:cNvPr id="3" name="Picture 2" descr="Kultna_posuda_u_obliku_pt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500042"/>
            <a:ext cx="3214710" cy="41518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910" y="6000768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Дупљајска колица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57884" y="521495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Вучедолска голубица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857232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BA" sz="2400" dirty="0" smtClean="0">
              <a:solidFill>
                <a:srgbClr val="002060"/>
              </a:solidFill>
            </a:endParaRPr>
          </a:p>
          <a:p>
            <a:r>
              <a:rPr lang="sr-Cyrl-BA" sz="2400" dirty="0" smtClean="0">
                <a:solidFill>
                  <a:srgbClr val="002060"/>
                </a:solidFill>
              </a:rPr>
              <a:t> У глини (глинамол) обликујте 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sr-Cyrl-BA" sz="2400" dirty="0" smtClean="0">
                <a:solidFill>
                  <a:srgbClr val="002060"/>
                </a:solidFill>
              </a:rPr>
              <a:t>скулптуру  фигурине из Винчанске културе</a:t>
            </a:r>
          </a:p>
          <a:p>
            <a:endParaRPr lang="sr-Cyrl-BA" sz="2400" dirty="0" smtClean="0">
              <a:solidFill>
                <a:srgbClr val="002060"/>
              </a:solidFill>
            </a:endParaRPr>
          </a:p>
          <a:p>
            <a:r>
              <a:rPr lang="sr-Cyrl-BA" sz="2400" dirty="0" smtClean="0">
                <a:solidFill>
                  <a:srgbClr val="002060"/>
                </a:solidFill>
              </a:rPr>
              <a:t> Насликајте и нацртајте неки од мотива праисторијског пећинског сликарства. Техника рада по избору (темпера, акварел, туш...)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832" y="33265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ЗАДАТАК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06eafaddc5bbd3e94e72a310900789d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933056"/>
            <a:ext cx="3535084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BPTangGaaHin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861048"/>
            <a:ext cx="3257759" cy="2349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90826_174227 – kopija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2332" y="928670"/>
            <a:ext cx="2723553" cy="2143124"/>
          </a:xfrm>
          <a:prstGeom prst="rect">
            <a:avLst/>
          </a:prstGeom>
        </p:spPr>
      </p:pic>
      <p:pic>
        <p:nvPicPr>
          <p:cNvPr id="5" name="Picture 4" descr="20190826_174227 – kopija (3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428604"/>
            <a:ext cx="2884935" cy="2714644"/>
          </a:xfrm>
          <a:prstGeom prst="rect">
            <a:avLst/>
          </a:prstGeom>
        </p:spPr>
      </p:pic>
      <p:pic>
        <p:nvPicPr>
          <p:cNvPr id="6" name="Picture 5" descr="20190826_174227 – kopij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67290"/>
            <a:ext cx="2500330" cy="2854707"/>
          </a:xfrm>
          <a:prstGeom prst="rect">
            <a:avLst/>
          </a:prstGeom>
        </p:spPr>
      </p:pic>
      <p:pic>
        <p:nvPicPr>
          <p:cNvPr id="9" name="Picture 8" descr="388a9f9409fc3262fda34f5ec457ff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643314"/>
            <a:ext cx="3153728" cy="2928934"/>
          </a:xfrm>
          <a:prstGeom prst="rect">
            <a:avLst/>
          </a:prstGeom>
        </p:spPr>
      </p:pic>
      <p:pic>
        <p:nvPicPr>
          <p:cNvPr id="10" name="Picture 9" descr="b2722895fea6b66c89c967f45a83405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9124" y="3857628"/>
            <a:ext cx="3957177" cy="26463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92971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  </a:t>
            </a:r>
            <a:r>
              <a:rPr lang="ru-RU" sz="2400" dirty="0" smtClean="0">
                <a:solidFill>
                  <a:srgbClr val="002060"/>
                </a:solidFill>
              </a:rPr>
              <a:t>Најстарији пронађени примјери умјетности праисторијског човјека датирају из времена старијег каменог доба – палеолита.</a:t>
            </a: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  То су радови у камену, костима и пећинско сликарство. </a:t>
            </a: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  Широм Европе су пронађене мале камене фигуре или фигурине. Зовемо их палеолитским венерама, односно богиње мајке, са наглашеним  стомаком, куковима, грудима - симболима плодности и мајчинства. Глава, руке и ноге су занемарене.                                 Најпознатија је Вилендорфска Венера.</a:t>
            </a: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  Имале су велику ритуалну и магијску улогу у животу људи тог времена.</a:t>
            </a:r>
            <a:endParaRPr lang="sr-Cyrl-BA" sz="2400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r>
              <a:rPr lang="ru-RU" sz="2000" dirty="0" smtClean="0">
                <a:solidFill>
                  <a:srgbClr val="002060"/>
                </a:solidFill>
              </a:rPr>
              <a:t> 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6c8cfa380d36560dd738757ece5f48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887287"/>
            <a:ext cx="3888431" cy="2517459"/>
          </a:xfrm>
          <a:prstGeom prst="rect">
            <a:avLst/>
          </a:prstGeom>
        </p:spPr>
      </p:pic>
      <p:pic>
        <p:nvPicPr>
          <p:cNvPr id="7" name="Picture 6" descr="Venus_von_Willendorf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3329" y="332656"/>
            <a:ext cx="1622487" cy="3049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Vestonicka_venuse_ed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36664" y="3789040"/>
            <a:ext cx="1473128" cy="2804923"/>
          </a:xfrm>
          <a:prstGeom prst="rect">
            <a:avLst/>
          </a:prstGeom>
        </p:spPr>
      </p:pic>
      <p:pic>
        <p:nvPicPr>
          <p:cNvPr id="10" name="Picture 9" descr="Venus_of_Gagarin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1" y="3774846"/>
            <a:ext cx="1656183" cy="28225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95936" y="18864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 smtClean="0"/>
              <a:t>Умјетност праисторије (палеолит</a:t>
            </a:r>
            <a:r>
              <a:rPr lang="sr-Cyrl-BA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59832" y="76470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</a:rPr>
              <a:t>Вилендорфска</a:t>
            </a:r>
            <a:endParaRPr lang="en-US" i="1" dirty="0" smtClean="0">
              <a:solidFill>
                <a:srgbClr val="7030A0"/>
              </a:solidFill>
            </a:endParaRPr>
          </a:p>
          <a:p>
            <a:r>
              <a:rPr lang="ru-RU" i="1" dirty="0" smtClean="0">
                <a:solidFill>
                  <a:srgbClr val="7030A0"/>
                </a:solidFill>
              </a:rPr>
              <a:t>Венера</a:t>
            </a:r>
            <a:endParaRPr lang="en-US" i="1" dirty="0">
              <a:solidFill>
                <a:srgbClr val="7030A0"/>
              </a:solidFill>
            </a:endParaRPr>
          </a:p>
        </p:txBody>
      </p:sp>
      <p:pic>
        <p:nvPicPr>
          <p:cNvPr id="13" name="Picture 12" descr="Speerschleuder_LaMadelein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4581128"/>
            <a:ext cx="3895521" cy="20733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88224" y="1268760"/>
            <a:ext cx="255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i="1" dirty="0" smtClean="0">
                <a:solidFill>
                  <a:srgbClr val="7030A0"/>
                </a:solidFill>
              </a:rPr>
              <a:t>Дордоња, Француска</a:t>
            </a:r>
            <a:endParaRPr lang="en-US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04664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  Примјери  </a:t>
            </a:r>
            <a:r>
              <a:rPr lang="ru-RU" sz="2400" dirty="0" smtClean="0">
                <a:solidFill>
                  <a:srgbClr val="002060"/>
                </a:solidFill>
              </a:rPr>
              <a:t>најранијег  </a:t>
            </a:r>
            <a:r>
              <a:rPr lang="ru-RU" sz="2400" dirty="0" smtClean="0">
                <a:solidFill>
                  <a:srgbClr val="002060"/>
                </a:solidFill>
              </a:rPr>
              <a:t>сликарства су слике и цртежи на зидовима, у дубокој унутрашњости пећина.  </a:t>
            </a: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  Врхунац тог сликарства пронађен је у пећинама Алтамира у Шпанији  и  Ласко у Француској. </a:t>
            </a: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  То су најчешће мотиви животиња и нешто мање људи. Боје које су користили су црна, црвена, окер и жута, прављене од земље, биљака и животињске масти.  Сликали су  на влажним стијенама користећи прсте, штапове, животињску длаку, а пробушеним костима боју су наносили дувањем. Често су користили испупчења и пукотине на зидовима пећина да би цртеж животиње добио волумен и изгледао реалније</a:t>
            </a:r>
            <a:r>
              <a:rPr lang="hr-BA" sz="2400" dirty="0" smtClean="0">
                <a:solidFill>
                  <a:srgbClr val="002060"/>
                </a:solidFill>
              </a:rPr>
              <a:t>.</a:t>
            </a:r>
            <a:r>
              <a:rPr lang="sr-Cyrl-BA" sz="2400" dirty="0" smtClean="0">
                <a:solidFill>
                  <a:srgbClr val="002060"/>
                </a:solidFill>
              </a:rPr>
              <a:t>    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altamira-bi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19" y="357166"/>
            <a:ext cx="4251573" cy="3000396"/>
          </a:xfrm>
          <a:prstGeom prst="rect">
            <a:avLst/>
          </a:prstGeom>
        </p:spPr>
      </p:pic>
      <p:pic>
        <p:nvPicPr>
          <p:cNvPr id="3" name="Picture 2" descr="10_Bisonte_Magdaleniense altami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57166"/>
            <a:ext cx="3839770" cy="2571768"/>
          </a:xfrm>
          <a:prstGeom prst="rect">
            <a:avLst/>
          </a:prstGeom>
        </p:spPr>
      </p:pic>
      <p:pic>
        <p:nvPicPr>
          <p:cNvPr id="4" name="Picture 3" descr="Altamira_biso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714752"/>
            <a:ext cx="4322000" cy="2881333"/>
          </a:xfrm>
          <a:prstGeom prst="rect">
            <a:avLst/>
          </a:prstGeom>
        </p:spPr>
      </p:pic>
      <p:pic>
        <p:nvPicPr>
          <p:cNvPr id="6" name="Picture 5" descr="al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3630723"/>
            <a:ext cx="4071966" cy="2874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57818" y="3071810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i="1" dirty="0" smtClean="0">
                <a:solidFill>
                  <a:srgbClr val="7030A0"/>
                </a:solidFill>
              </a:rPr>
              <a:t>Алтамира</a:t>
            </a:r>
            <a:endParaRPr lang="en-US" sz="20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lasko-hor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571480"/>
            <a:ext cx="4019537" cy="2569488"/>
          </a:xfrm>
          <a:prstGeom prst="rect">
            <a:avLst/>
          </a:prstGeom>
        </p:spPr>
      </p:pic>
      <p:pic>
        <p:nvPicPr>
          <p:cNvPr id="3" name="Picture 2" descr="World-famous-prehistoric-paintings-of-the-Lascaux-Cave-Nov-2004-The-cave-has-b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7" y="577410"/>
            <a:ext cx="3960440" cy="2553319"/>
          </a:xfrm>
          <a:prstGeom prst="rect">
            <a:avLst/>
          </a:prstGeom>
        </p:spPr>
      </p:pic>
      <p:pic>
        <p:nvPicPr>
          <p:cNvPr id="7" name="Picture 6" descr="splash-lascau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3861048"/>
            <a:ext cx="5280048" cy="26871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71800" y="3212976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 smtClean="0">
                <a:solidFill>
                  <a:srgbClr val="7030A0"/>
                </a:solidFill>
              </a:rPr>
              <a:t>Ласко</a:t>
            </a:r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9" name="Picture 8" descr="37767504efe23efc8da8ec149eac1f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717032"/>
            <a:ext cx="2232248" cy="280244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2357454" cy="3010016"/>
          </a:xfrm>
          <a:prstGeom prst="rect">
            <a:avLst/>
          </a:prstGeom>
        </p:spPr>
      </p:pic>
      <p:pic>
        <p:nvPicPr>
          <p:cNvPr id="3" name="Picture 2" descr="vir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7680" y="285728"/>
            <a:ext cx="2395890" cy="2999256"/>
          </a:xfrm>
          <a:prstGeom prst="rect">
            <a:avLst/>
          </a:prstGeom>
        </p:spPr>
      </p:pic>
      <p:pic>
        <p:nvPicPr>
          <p:cNvPr id="4" name="Picture 3" descr="vii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285728"/>
            <a:ext cx="2384527" cy="3021975"/>
          </a:xfrm>
          <a:prstGeom prst="rect">
            <a:avLst/>
          </a:prstGeom>
        </p:spPr>
      </p:pic>
      <p:pic>
        <p:nvPicPr>
          <p:cNvPr id="12" name="Picture 11" descr="viir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573016"/>
            <a:ext cx="2376264" cy="30780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47864" y="4149080"/>
            <a:ext cx="55446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 </a:t>
            </a:r>
            <a:r>
              <a:rPr lang="ru-RU" b="1" dirty="0" smtClean="0">
                <a:solidFill>
                  <a:srgbClr val="7030A0"/>
                </a:solidFill>
              </a:rPr>
              <a:t>Лепенски Вир </a:t>
            </a:r>
            <a:r>
              <a:rPr lang="ru-RU" dirty="0" smtClean="0">
                <a:solidFill>
                  <a:srgbClr val="7030A0"/>
                </a:solidFill>
              </a:rPr>
              <a:t>-  9500 - 5500 година п.н.е. 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Најпознатије </a:t>
            </a:r>
            <a:r>
              <a:rPr lang="ru-RU" sz="2000" dirty="0" smtClean="0">
                <a:solidFill>
                  <a:srgbClr val="7030A0"/>
                </a:solidFill>
              </a:rPr>
              <a:t>су</a:t>
            </a:r>
            <a:r>
              <a:rPr lang="ru-RU" dirty="0" smtClean="0">
                <a:solidFill>
                  <a:srgbClr val="7030A0"/>
                </a:solidFill>
              </a:rPr>
              <a:t> скулптуре  са наглашеном риболиком људском главом,  величина од 16 до 62 центиметра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24851_sudstarce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188641"/>
            <a:ext cx="2124432" cy="2034552"/>
          </a:xfrm>
          <a:prstGeom prst="rect">
            <a:avLst/>
          </a:prstGeom>
        </p:spPr>
      </p:pic>
      <p:pic>
        <p:nvPicPr>
          <p:cNvPr id="4" name="Picture 3" descr="924851_bojena keramika starcevacke kul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2700496" cy="1900734"/>
          </a:xfrm>
          <a:prstGeom prst="rect">
            <a:avLst/>
          </a:prstGeom>
        </p:spPr>
      </p:pic>
      <p:pic>
        <p:nvPicPr>
          <p:cNvPr id="5" name="Picture 4" descr="ARH-KAMEN-Image72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60648"/>
            <a:ext cx="2573271" cy="1929953"/>
          </a:xfrm>
          <a:prstGeom prst="rect">
            <a:avLst/>
          </a:prstGeom>
        </p:spPr>
      </p:pic>
      <p:pic>
        <p:nvPicPr>
          <p:cNvPr id="6" name="Picture 5" descr="unnam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4149080"/>
            <a:ext cx="2304256" cy="2304256"/>
          </a:xfrm>
          <a:prstGeom prst="rect">
            <a:avLst/>
          </a:prstGeom>
        </p:spPr>
      </p:pic>
      <p:pic>
        <p:nvPicPr>
          <p:cNvPr id="7" name="Picture 6" descr="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4149080"/>
            <a:ext cx="2332484" cy="2332484"/>
          </a:xfrm>
          <a:prstGeom prst="rect">
            <a:avLst/>
          </a:prstGeom>
        </p:spPr>
      </p:pic>
      <p:pic>
        <p:nvPicPr>
          <p:cNvPr id="8" name="Picture 7" descr="images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2420888"/>
            <a:ext cx="2713818" cy="40412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7904" y="2852936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b="1" dirty="0" smtClean="0">
                <a:solidFill>
                  <a:srgbClr val="7030A0"/>
                </a:solidFill>
              </a:rPr>
              <a:t>Старчевачка култура</a:t>
            </a:r>
          </a:p>
          <a:p>
            <a:r>
              <a:rPr lang="sr-Cyrl-BA" sz="2000" dirty="0" smtClean="0">
                <a:solidFill>
                  <a:srgbClr val="7030A0"/>
                </a:solidFill>
              </a:rPr>
              <a:t>Неолит, млађе камено доба.5300 – 4400 године п.н.е.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nca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9" y="188640"/>
            <a:ext cx="1872207" cy="2674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11260521_1489784434656791_715129826224451204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871830"/>
            <a:ext cx="1800200" cy="3636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figura vinc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77820" y="1340768"/>
            <a:ext cx="2974300" cy="5111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vinc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3068960"/>
            <a:ext cx="1811548" cy="3386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339752" y="18864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 smtClean="0">
                <a:solidFill>
                  <a:srgbClr val="002060"/>
                </a:solidFill>
              </a:rPr>
              <a:t>      </a:t>
            </a:r>
            <a:r>
              <a:rPr lang="sr-Cyrl-BA" b="1" dirty="0" smtClean="0">
                <a:solidFill>
                  <a:srgbClr val="7030A0"/>
                </a:solidFill>
              </a:rPr>
              <a:t>Винчанска култура ,  </a:t>
            </a:r>
            <a:r>
              <a:rPr lang="sr-Cyrl-BA" dirty="0" smtClean="0">
                <a:solidFill>
                  <a:srgbClr val="7030A0"/>
                </a:solidFill>
              </a:rPr>
              <a:t>неолит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3" name="Picture 12" descr="Atropomorfna-statueta-1_1340x149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7" y="332656"/>
            <a:ext cx="1728191" cy="2212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949</TotalTime>
  <Words>177</Words>
  <Application>Microsoft Office PowerPoint</Application>
  <PresentationFormat>On-screen Show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Trek</vt:lpstr>
      <vt:lpstr>ОБЛИЦИ У УМЈЕТНОСТИ ПРАИСТОРИЈЕ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ОБЛИЦИ У УМЈЕТНОСТИ ПРАИСТОРИЈЕ</dc:title>
  <dc:creator>Utilisateur Windows</dc:creator>
  <cp:lastModifiedBy>Nina Ninkovic</cp:lastModifiedBy>
  <cp:revision>84</cp:revision>
  <dcterms:created xsi:type="dcterms:W3CDTF">2020-11-28T20:07:57Z</dcterms:created>
  <dcterms:modified xsi:type="dcterms:W3CDTF">2020-12-03T11:10:14Z</dcterms:modified>
</cp:coreProperties>
</file>