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D451B-D7BE-4708-91C9-5E01A9664AF5}" v="291" dt="2020-11-30T22:02:16.357"/>
    <p1510:client id="{960315BF-1B6A-44CC-91E5-C76F85DA0630}" v="14" dt="2020-11-30T20:57:01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0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0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7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0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8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6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6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blackboard sign on a wall&#10;&#10;Description automatically generated">
            <a:extLst>
              <a:ext uri="{FF2B5EF4-FFF2-40B4-BE49-F238E27FC236}">
                <a16:creationId xmlns:a16="http://schemas.microsoft.com/office/drawing/2014/main" id="{3EAC6973-EDE7-4BDB-8FA2-A1BA84BF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22" y="171809"/>
            <a:ext cx="10866408" cy="65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3E895A87-7255-4F0F-B192-687BABD5E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7904"/>
          <a:stretch/>
        </p:blipFill>
        <p:spPr>
          <a:xfrm>
            <a:off x="838200" y="-3810"/>
            <a:ext cx="9928860" cy="6858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0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59480B75-7BE0-4EF9-AA9F-9C4B0D84C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09" y="315583"/>
            <a:ext cx="6567577" cy="62412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7BDB65-6A4E-44BC-A1E9-0467F58D77E8}"/>
              </a:ext>
            </a:extLst>
          </p:cNvPr>
          <p:cNvSpPr txBox="1"/>
          <p:nvPr/>
        </p:nvSpPr>
        <p:spPr>
          <a:xfrm>
            <a:off x="6765986" y="3056626"/>
            <a:ext cx="544614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Helvetica"/>
                <a:cs typeface="Helvetica"/>
              </a:rPr>
              <a:t>Дательный</a:t>
            </a:r>
            <a:r>
              <a:rPr lang="en-US" sz="4400" b="1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Helvetica"/>
                <a:cs typeface="Helvetica"/>
              </a:rPr>
              <a:t>падеж</a:t>
            </a:r>
            <a:endParaRPr lang="en-US" sz="44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4E66FF-606B-49B8-9E17-3283B4EAA4D6}"/>
              </a:ext>
            </a:extLst>
          </p:cNvPr>
          <p:cNvSpPr txBox="1"/>
          <p:nvPr/>
        </p:nvSpPr>
        <p:spPr>
          <a:xfrm>
            <a:off x="7959306" y="171953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cs typeface="Calibri"/>
              </a:rPr>
              <a:t>ТЕМА УРОКА</a:t>
            </a:r>
            <a:endParaRPr lang="en-US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354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1D0F5713-8CB8-4E17-AACB-A1BE3EA9D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43" y="416225"/>
            <a:ext cx="10161914" cy="631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8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37BC5B-26C0-45EE-A2EB-B154F8007B1D}"/>
              </a:ext>
            </a:extLst>
          </p:cNvPr>
          <p:cNvSpPr txBox="1"/>
          <p:nvPr/>
        </p:nvSpPr>
        <p:spPr>
          <a:xfrm>
            <a:off x="238665" y="540589"/>
            <a:ext cx="11685916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                                                                     </a:t>
            </a:r>
            <a:r>
              <a:rPr lang="en-US" sz="4000" b="1" dirty="0" err="1">
                <a:solidFill>
                  <a:srgbClr val="002060"/>
                </a:solidFill>
              </a:rPr>
              <a:t>Дательный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падеж</a:t>
            </a:r>
            <a:endParaRPr lang="en-US" sz="4000" b="1" dirty="0">
              <a:solidFill>
                <a:srgbClr val="002060"/>
              </a:solidFill>
              <a:cs typeface="Calibri"/>
            </a:endParaRPr>
          </a:p>
          <a:p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err="1">
                <a:solidFill>
                  <a:srgbClr val="002060"/>
                </a:solidFill>
              </a:rPr>
              <a:t>Кому</a:t>
            </a:r>
            <a:r>
              <a:rPr lang="en-US" sz="4000" dirty="0">
                <a:solidFill>
                  <a:srgbClr val="002060"/>
                </a:solidFill>
              </a:rPr>
              <a:t>? </a:t>
            </a:r>
            <a:r>
              <a:rPr lang="en-US" sz="4000" err="1">
                <a:solidFill>
                  <a:srgbClr val="002060"/>
                </a:solidFill>
              </a:rPr>
              <a:t>Чему</a:t>
            </a:r>
            <a:r>
              <a:rPr lang="en-US" sz="4000" dirty="0">
                <a:solidFill>
                  <a:srgbClr val="002060"/>
                </a:solidFill>
              </a:rPr>
              <a:t>? – </a:t>
            </a:r>
            <a:r>
              <a:rPr lang="en-US" sz="4000" err="1">
                <a:solidFill>
                  <a:srgbClr val="002060"/>
                </a:solidFill>
              </a:rPr>
              <a:t>эти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вопросы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характерны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для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существительных</a:t>
            </a:r>
            <a:r>
              <a:rPr lang="en-US" sz="4000" dirty="0">
                <a:solidFill>
                  <a:srgbClr val="002060"/>
                </a:solidFill>
              </a:rPr>
              <a:t> в </a:t>
            </a:r>
            <a:r>
              <a:rPr lang="en-US" sz="4000" err="1">
                <a:solidFill>
                  <a:srgbClr val="002060"/>
                </a:solidFill>
              </a:rPr>
              <a:t>дательном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падеже</a:t>
            </a:r>
            <a:r>
              <a:rPr lang="en-US" sz="4000" dirty="0">
                <a:solidFill>
                  <a:srgbClr val="002060"/>
                </a:solidFill>
              </a:rPr>
              <a:t>. </a:t>
            </a:r>
            <a:r>
              <a:rPr lang="en-US" sz="4000" err="1">
                <a:solidFill>
                  <a:srgbClr val="002060"/>
                </a:solidFill>
              </a:rPr>
              <a:t>Примечательно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en-US" sz="4000" err="1">
                <a:solidFill>
                  <a:srgbClr val="002060"/>
                </a:solidFill>
              </a:rPr>
              <a:t>что</a:t>
            </a:r>
            <a:r>
              <a:rPr lang="en-US" sz="4000" dirty="0">
                <a:solidFill>
                  <a:srgbClr val="002060"/>
                </a:solidFill>
              </a:rPr>
              <a:t> в </a:t>
            </a:r>
            <a:r>
              <a:rPr lang="en-US" sz="4000" err="1">
                <a:solidFill>
                  <a:srgbClr val="002060"/>
                </a:solidFill>
              </a:rPr>
              <a:t>русском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языке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дательный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падеж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может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употребляться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не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только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при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существительных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en-US" sz="4000" err="1">
                <a:solidFill>
                  <a:srgbClr val="002060"/>
                </a:solidFill>
              </a:rPr>
              <a:t>но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при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глаголах</a:t>
            </a:r>
            <a:r>
              <a:rPr lang="en-US" sz="4000" dirty="0">
                <a:solidFill>
                  <a:srgbClr val="002060"/>
                </a:solidFill>
              </a:rPr>
              <a:t>. В </a:t>
            </a:r>
            <a:r>
              <a:rPr lang="en-US" sz="4000" err="1">
                <a:solidFill>
                  <a:srgbClr val="002060"/>
                </a:solidFill>
              </a:rPr>
              <a:t>данной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статье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можно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узнать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en-US" sz="4000" err="1">
                <a:solidFill>
                  <a:srgbClr val="002060"/>
                </a:solidFill>
              </a:rPr>
              <a:t>каково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значение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дательного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падежа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en-US" sz="4000" err="1">
                <a:solidFill>
                  <a:srgbClr val="002060"/>
                </a:solidFill>
              </a:rPr>
              <a:t>познакомиться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со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способами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его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err="1">
                <a:solidFill>
                  <a:srgbClr val="002060"/>
                </a:solidFill>
              </a:rPr>
              <a:t>определения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  <a:cs typeface="Calibri"/>
            </a:endParaRPr>
          </a:p>
          <a:p>
            <a:endParaRPr lang="en-US" sz="4000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09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BC17A7-874A-424B-9C3A-BE443374A046}"/>
              </a:ext>
            </a:extLst>
          </p:cNvPr>
          <p:cNvSpPr txBox="1"/>
          <p:nvPr/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</a:rPr>
              <a:t>Что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такое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дательный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падеж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  <a:endParaRPr lang="en-US" sz="2800" b="1" dirty="0">
              <a:solidFill>
                <a:srgbClr val="002060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</a:rPr>
              <a:t>Дательный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падеж</a:t>
            </a:r>
            <a:r>
              <a:rPr lang="en-US" sz="2800" b="1" dirty="0">
                <a:solidFill>
                  <a:srgbClr val="002060"/>
                </a:solidFill>
              </a:rPr>
              <a:t> в </a:t>
            </a:r>
            <a:r>
              <a:rPr lang="en-US" sz="2800" b="1" dirty="0" err="1">
                <a:solidFill>
                  <a:srgbClr val="002060"/>
                </a:solidFill>
              </a:rPr>
              <a:t>русском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языке</a:t>
            </a:r>
            <a:r>
              <a:rPr lang="en-US" sz="2800" dirty="0">
                <a:solidFill>
                  <a:srgbClr val="002060"/>
                </a:solidFill>
              </a:rPr>
              <a:t> – </a:t>
            </a:r>
            <a:r>
              <a:rPr lang="en-US" sz="2800" dirty="0" err="1">
                <a:solidFill>
                  <a:srgbClr val="002060"/>
                </a:solidFill>
              </a:rPr>
              <a:t>косвенный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падеж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выражающий</a:t>
            </a:r>
            <a:r>
              <a:rPr lang="en-US" sz="2800" dirty="0">
                <a:solidFill>
                  <a:srgbClr val="002060"/>
                </a:solidFill>
              </a:rPr>
              <a:t> в </a:t>
            </a:r>
            <a:r>
              <a:rPr lang="en-US" sz="2800" dirty="0" err="1">
                <a:solidFill>
                  <a:srgbClr val="002060"/>
                </a:solidFill>
              </a:rPr>
              <a:t>речи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определительное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субъектное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объектное</a:t>
            </a:r>
            <a:r>
              <a:rPr lang="en-US" sz="2800" dirty="0">
                <a:solidFill>
                  <a:srgbClr val="002060"/>
                </a:solidFill>
              </a:rPr>
              <a:t> и </a:t>
            </a:r>
            <a:r>
              <a:rPr lang="en-US" sz="2800" dirty="0" err="1">
                <a:solidFill>
                  <a:srgbClr val="002060"/>
                </a:solidFill>
              </a:rPr>
              <a:t>объектно-обстоятельственное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значения</a:t>
            </a:r>
            <a:r>
              <a:rPr lang="en-US" sz="2800" dirty="0">
                <a:solidFill>
                  <a:srgbClr val="002060"/>
                </a:solidFill>
              </a:rPr>
              <a:t>. </a:t>
            </a:r>
            <a:r>
              <a:rPr lang="en-US" sz="2800" dirty="0" err="1">
                <a:solidFill>
                  <a:srgbClr val="002060"/>
                </a:solidFill>
              </a:rPr>
              <a:t>Дательный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падеж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может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быть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приименным</a:t>
            </a:r>
            <a:r>
              <a:rPr lang="en-US" sz="2800" dirty="0">
                <a:solidFill>
                  <a:srgbClr val="002060"/>
                </a:solidFill>
              </a:rPr>
              <a:t> (</a:t>
            </a:r>
            <a:r>
              <a:rPr lang="en-US" sz="2800" dirty="0" err="1">
                <a:solidFill>
                  <a:srgbClr val="002060"/>
                </a:solidFill>
              </a:rPr>
              <a:t>употребляться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при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существительных</a:t>
            </a:r>
            <a:r>
              <a:rPr lang="en-US" sz="2800" dirty="0">
                <a:solidFill>
                  <a:srgbClr val="002060"/>
                </a:solidFill>
              </a:rPr>
              <a:t>) и </a:t>
            </a:r>
            <a:r>
              <a:rPr lang="en-US" sz="2800" dirty="0" err="1">
                <a:solidFill>
                  <a:srgbClr val="002060"/>
                </a:solidFill>
              </a:rPr>
              <a:t>приглагольным</a:t>
            </a:r>
            <a:r>
              <a:rPr lang="en-US" sz="2800" dirty="0">
                <a:solidFill>
                  <a:srgbClr val="002060"/>
                </a:solidFill>
              </a:rPr>
              <a:t> (</a:t>
            </a:r>
            <a:r>
              <a:rPr lang="en-US" sz="2800" dirty="0" err="1">
                <a:solidFill>
                  <a:srgbClr val="002060"/>
                </a:solidFill>
              </a:rPr>
              <a:t>употребляться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при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глаголах</a:t>
            </a:r>
            <a:r>
              <a:rPr lang="en-US" sz="2800" dirty="0">
                <a:solidFill>
                  <a:srgbClr val="002060"/>
                </a:solidFill>
              </a:rPr>
              <a:t>). </a:t>
            </a:r>
            <a:r>
              <a:rPr lang="en-US" sz="2800" dirty="0" err="1">
                <a:solidFill>
                  <a:srgbClr val="002060"/>
                </a:solidFill>
              </a:rPr>
              <a:t>Существительные</a:t>
            </a:r>
            <a:r>
              <a:rPr lang="en-US" sz="2800" dirty="0">
                <a:solidFill>
                  <a:srgbClr val="002060"/>
                </a:solidFill>
              </a:rPr>
              <a:t> в </a:t>
            </a:r>
            <a:r>
              <a:rPr lang="en-US" sz="2800" dirty="0" err="1">
                <a:solidFill>
                  <a:srgbClr val="002060"/>
                </a:solidFill>
              </a:rPr>
              <a:t>дательном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падеже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отвечают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на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вопросы</a:t>
            </a:r>
            <a:r>
              <a:rPr lang="en-US" sz="2800" dirty="0">
                <a:solidFill>
                  <a:srgbClr val="002060"/>
                </a:solidFill>
              </a:rPr>
              <a:t> – </a:t>
            </a:r>
            <a:r>
              <a:rPr lang="en-US" sz="2800" i="1" dirty="0" err="1">
                <a:solidFill>
                  <a:srgbClr val="FF0000"/>
                </a:solidFill>
              </a:rPr>
              <a:t>Кому</a:t>
            </a:r>
            <a:r>
              <a:rPr lang="en-US" sz="2800" i="1" dirty="0">
                <a:solidFill>
                  <a:srgbClr val="FF0000"/>
                </a:solidFill>
              </a:rPr>
              <a:t>? </a:t>
            </a:r>
            <a:r>
              <a:rPr lang="en-US" sz="2800" i="1" dirty="0" err="1">
                <a:solidFill>
                  <a:srgbClr val="FF0000"/>
                </a:solidFill>
              </a:rPr>
              <a:t>Чему</a:t>
            </a:r>
            <a:r>
              <a:rPr lang="en-US" sz="2800" i="1" dirty="0">
                <a:solidFill>
                  <a:srgbClr val="FF0000"/>
                </a:solidFill>
              </a:rPr>
              <a:t>?</a:t>
            </a:r>
            <a:r>
              <a:rPr lang="en-US" sz="2800" dirty="0">
                <a:solidFill>
                  <a:srgbClr val="002060"/>
                </a:solidFill>
              </a:rPr>
              <a:t> и </a:t>
            </a:r>
            <a:r>
              <a:rPr lang="en-US" sz="2800" dirty="0" err="1">
                <a:solidFill>
                  <a:srgbClr val="002060"/>
                </a:solidFill>
              </a:rPr>
              <a:t>сочетаются</a:t>
            </a:r>
            <a:r>
              <a:rPr lang="en-US" sz="2800" dirty="0">
                <a:solidFill>
                  <a:srgbClr val="002060"/>
                </a:solidFill>
              </a:rPr>
              <a:t> с </a:t>
            </a:r>
            <a:r>
              <a:rPr lang="en-US" sz="2800" dirty="0" err="1">
                <a:solidFill>
                  <a:srgbClr val="002060"/>
                </a:solidFill>
              </a:rPr>
              <a:t>предлогами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к, </a:t>
            </a:r>
            <a:r>
              <a:rPr lang="en-US" sz="2800" i="1" dirty="0" err="1">
                <a:solidFill>
                  <a:srgbClr val="FF0000"/>
                </a:solidFill>
              </a:rPr>
              <a:t>по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  <a:endParaRPr lang="en-US" sz="280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632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60CEE4-B385-41BB-8E19-C169181A17C6}"/>
              </a:ext>
            </a:extLst>
          </p:cNvPr>
          <p:cNvSpPr txBox="1"/>
          <p:nvPr/>
        </p:nvSpPr>
        <p:spPr>
          <a:xfrm>
            <a:off x="324928" y="339306"/>
            <a:ext cx="1187282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err="1">
                <a:solidFill>
                  <a:schemeClr val="accent1"/>
                </a:solidFill>
                <a:latin typeface="Verdana"/>
                <a:ea typeface="Verdana"/>
              </a:rPr>
              <a:t>Существительные</a:t>
            </a:r>
            <a:r>
              <a:rPr lang="en-US" sz="4800" b="1" dirty="0">
                <a:solidFill>
                  <a:schemeClr val="accent1"/>
                </a:solidFill>
                <a:latin typeface="Verdana"/>
                <a:ea typeface="Verdana"/>
              </a:rPr>
              <a:t> в </a:t>
            </a:r>
            <a:r>
              <a:rPr lang="en-US" sz="4800" b="1" dirty="0" err="1">
                <a:solidFill>
                  <a:schemeClr val="accent1"/>
                </a:solidFill>
                <a:latin typeface="Verdana"/>
                <a:ea typeface="Verdana"/>
              </a:rPr>
              <a:t>дательном</a:t>
            </a:r>
            <a:r>
              <a:rPr lang="en-US" sz="4800" b="1" dirty="0">
                <a:solidFill>
                  <a:schemeClr val="accent1"/>
                </a:solidFill>
                <a:latin typeface="Verdana"/>
                <a:ea typeface="Verdana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Verdana"/>
                <a:ea typeface="Verdana"/>
              </a:rPr>
              <a:t>падеже</a:t>
            </a:r>
            <a:r>
              <a:rPr lang="en-US" sz="4800" b="1" dirty="0">
                <a:solidFill>
                  <a:schemeClr val="accent1"/>
                </a:solidFill>
                <a:latin typeface="Verdana"/>
                <a:ea typeface="Verdana"/>
              </a:rPr>
              <a:t>, </a:t>
            </a:r>
            <a:r>
              <a:rPr lang="en-US" sz="4800" b="1" dirty="0" err="1">
                <a:solidFill>
                  <a:schemeClr val="accent1"/>
                </a:solidFill>
                <a:latin typeface="Verdana"/>
                <a:ea typeface="Verdana"/>
              </a:rPr>
              <a:t>примеры</a:t>
            </a:r>
            <a:r>
              <a:rPr lang="en-US" sz="4800" dirty="0">
                <a:solidFill>
                  <a:schemeClr val="accent1"/>
                </a:solidFill>
                <a:latin typeface="Verdana"/>
                <a:ea typeface="Verdana"/>
              </a:rPr>
              <a:t>: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 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подарить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дочери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, 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гулять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 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по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полю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,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детям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 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весело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,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котенку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 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полгода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, 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приблизиться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 к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цели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, 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купить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 </a:t>
            </a:r>
            <a:r>
              <a:rPr lang="en-US" sz="4800" dirty="0" err="1">
                <a:solidFill>
                  <a:srgbClr val="333333"/>
                </a:solidFill>
                <a:latin typeface="Verdana"/>
                <a:ea typeface="Verdana"/>
              </a:rPr>
              <a:t>по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 </a:t>
            </a:r>
            <a:r>
              <a:rPr lang="en-US" sz="4800" dirty="0" err="1">
                <a:solidFill>
                  <a:srgbClr val="FF0000"/>
                </a:solidFill>
                <a:latin typeface="Verdana"/>
                <a:ea typeface="Verdana"/>
              </a:rPr>
              <a:t>дороге</a:t>
            </a:r>
            <a:r>
              <a:rPr lang="en-US" sz="4800" dirty="0">
                <a:solidFill>
                  <a:srgbClr val="333333"/>
                </a:solidFill>
                <a:latin typeface="Verdana"/>
                <a:ea typeface="Verdana"/>
              </a:rPr>
              <a:t>.</a:t>
            </a:r>
            <a:endParaRPr lang="en-US" sz="4800">
              <a:cs typeface="Calibri"/>
            </a:endParaRPr>
          </a:p>
        </p:txBody>
      </p:sp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CBE6C3E-4F95-47A4-A2F4-C06339990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759" y="4858110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8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B6BBBB-8D1E-4649-8BCA-23B04C439979}"/>
              </a:ext>
            </a:extLst>
          </p:cNvPr>
          <p:cNvSpPr txBox="1"/>
          <p:nvPr/>
        </p:nvSpPr>
        <p:spPr>
          <a:xfrm>
            <a:off x="396816" y="842513"/>
            <a:ext cx="11412746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Как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определить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дательный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падеж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4000" b="1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endParaRPr lang="en-US" sz="4000" b="1" dirty="0">
              <a:cs typeface="Calibri"/>
            </a:endParaRPr>
          </a:p>
          <a:p>
            <a:endParaRPr lang="en-US" sz="4000" b="1" dirty="0">
              <a:cs typeface="Calibri"/>
            </a:endParaRPr>
          </a:p>
          <a:p>
            <a:r>
              <a:rPr lang="en-US" sz="4000" dirty="0" err="1">
                <a:solidFill>
                  <a:schemeClr val="accent1"/>
                </a:solidFill>
              </a:rPr>
              <a:t>Для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определения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дательного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падежа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существительного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поставьте</a:t>
            </a:r>
            <a:r>
              <a:rPr lang="en-US" sz="4000" dirty="0">
                <a:solidFill>
                  <a:schemeClr val="accent1"/>
                </a:solidFill>
              </a:rPr>
              <a:t> к </a:t>
            </a:r>
            <a:r>
              <a:rPr lang="en-US" sz="4000" dirty="0" err="1">
                <a:solidFill>
                  <a:schemeClr val="accent1"/>
                </a:solidFill>
              </a:rPr>
              <a:t>слову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соответствующие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падежные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вопросы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Кому</a:t>
            </a:r>
            <a:r>
              <a:rPr lang="en-US" sz="4000" b="1" dirty="0">
                <a:solidFill>
                  <a:srgbClr val="FF0000"/>
                </a:solidFill>
              </a:rPr>
              <a:t>? </a:t>
            </a:r>
            <a:r>
              <a:rPr lang="en-US" sz="4000" b="1" dirty="0" err="1">
                <a:solidFill>
                  <a:srgbClr val="FF0000"/>
                </a:solidFill>
              </a:rPr>
              <a:t>Чему</a:t>
            </a:r>
            <a:r>
              <a:rPr lang="en-US" sz="4000" b="1" dirty="0">
                <a:solidFill>
                  <a:srgbClr val="FF0000"/>
                </a:solidFill>
              </a:rPr>
              <a:t>?</a:t>
            </a:r>
            <a:r>
              <a:rPr lang="en-US" sz="4000" dirty="0">
                <a:solidFill>
                  <a:srgbClr val="FF0000"/>
                </a:solidFill>
              </a:rPr>
              <a:t>)</a:t>
            </a:r>
            <a:r>
              <a:rPr lang="en-US" sz="4000" dirty="0">
                <a:solidFill>
                  <a:schemeClr val="accent1"/>
                </a:solidFill>
              </a:rPr>
              <a:t> и </a:t>
            </a:r>
            <a:r>
              <a:rPr lang="en-US" sz="4000" dirty="0" err="1">
                <a:solidFill>
                  <a:schemeClr val="accent1"/>
                </a:solidFill>
              </a:rPr>
              <a:t>выделите</a:t>
            </a:r>
            <a:r>
              <a:rPr lang="en-US" sz="4000" dirty="0">
                <a:solidFill>
                  <a:schemeClr val="accent1"/>
                </a:solidFill>
              </a:rPr>
              <a:t> у </a:t>
            </a:r>
            <a:r>
              <a:rPr lang="en-US" sz="4000" dirty="0" err="1">
                <a:solidFill>
                  <a:schemeClr val="accent1"/>
                </a:solidFill>
              </a:rPr>
              <a:t>него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падежное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окончание</a:t>
            </a:r>
            <a:r>
              <a:rPr lang="en-US" sz="4000" dirty="0">
                <a:solidFill>
                  <a:schemeClr val="accent1"/>
                </a:solidFill>
              </a:rPr>
              <a:t>. </a:t>
            </a:r>
            <a:r>
              <a:rPr lang="en-US" sz="4000" dirty="0" err="1">
                <a:solidFill>
                  <a:schemeClr val="accent1"/>
                </a:solidFill>
              </a:rPr>
              <a:t>Окончания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существительных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разных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склонений</a:t>
            </a:r>
            <a:r>
              <a:rPr lang="en-US" sz="4000" dirty="0">
                <a:solidFill>
                  <a:schemeClr val="accent1"/>
                </a:solidFill>
              </a:rPr>
              <a:t> в Д. п. </a:t>
            </a:r>
            <a:r>
              <a:rPr lang="en-US" sz="4000" dirty="0" err="1">
                <a:solidFill>
                  <a:schemeClr val="accent1"/>
                </a:solidFill>
              </a:rPr>
              <a:t>представлены</a:t>
            </a:r>
            <a:r>
              <a:rPr lang="en-US" sz="4000" dirty="0">
                <a:solidFill>
                  <a:schemeClr val="accent1"/>
                </a:solidFill>
              </a:rPr>
              <a:t> в </a:t>
            </a:r>
            <a:r>
              <a:rPr lang="en-US" sz="4000" dirty="0" err="1">
                <a:solidFill>
                  <a:schemeClr val="accent1"/>
                </a:solidFill>
              </a:rPr>
              <a:t>таблице</a:t>
            </a:r>
            <a:r>
              <a:rPr lang="en-US" sz="4000" dirty="0">
                <a:solidFill>
                  <a:schemeClr val="accent1"/>
                </a:solidFill>
              </a:rPr>
              <a:t>.</a:t>
            </a:r>
            <a:endParaRPr lang="en-US" sz="4000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62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9F58D5E5-5FE2-4720-9B46-8F6F205A7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" y="-29474"/>
            <a:ext cx="10046897" cy="688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6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6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2" descr="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53929C52-535E-4790-A401-4D0B077011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68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060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160</cp:revision>
  <dcterms:created xsi:type="dcterms:W3CDTF">2020-11-30T20:55:09Z</dcterms:created>
  <dcterms:modified xsi:type="dcterms:W3CDTF">2020-11-30T22:06:25Z</dcterms:modified>
</cp:coreProperties>
</file>