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72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-110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6304"/>
            <a:ext cx="8814816" cy="2505456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64234" y="381001"/>
            <a:ext cx="8229600" cy="2209800"/>
          </a:xfrm>
        </p:spPr>
        <p:txBody>
          <a:bodyPr lIns="45720" rIns="228600" anchor="b">
            <a:normAutofit/>
          </a:bodyPr>
          <a:lstStyle>
            <a:lvl1pPr marL="0" algn="r">
              <a:defRPr sz="48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133600" y="2819400"/>
            <a:ext cx="6560234" cy="1752600"/>
          </a:xfrm>
        </p:spPr>
        <p:txBody>
          <a:bodyPr lIns="45720" rIns="246888"/>
          <a:lstStyle>
            <a:lvl1pPr marL="0" indent="0" algn="r">
              <a:spcBef>
                <a:spcPts val="0"/>
              </a:spcBef>
              <a:buNone/>
              <a:defRPr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4008458-C862-404F-AA92-1BA8DDBE64D0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156FA92-203C-4C48-B250-E6BD0E25D6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008458-C862-404F-AA92-1BA8DDBE64D0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6FA92-203C-4C48-B250-E6BD0E25D6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008458-C862-404F-AA92-1BA8DDBE64D0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6FA92-203C-4C48-B250-E6BD0E25D6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008458-C862-404F-AA92-1BA8DDBE64D0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6FA92-203C-4C48-B250-E6BD0E25D6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0128" y="3267456"/>
            <a:ext cx="74066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498230"/>
            <a:ext cx="7772400" cy="2731008"/>
          </a:xfrm>
        </p:spPr>
        <p:txBody>
          <a:bodyPr rIns="100584"/>
          <a:lstStyle>
            <a:lvl1pPr algn="r">
              <a:buNone/>
              <a:defRPr sz="4000" b="1" cap="none">
                <a:solidFill>
                  <a:schemeClr val="accent1">
                    <a:tint val="95000"/>
                    <a:satMod val="200000"/>
                  </a:schemeClr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287713"/>
            <a:ext cx="7772400" cy="1509712"/>
          </a:xfrm>
        </p:spPr>
        <p:txBody>
          <a:bodyPr rIns="128016" anchor="t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4008458-C862-404F-AA92-1BA8DDBE64D0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156FA92-203C-4C48-B250-E6BD0E25D6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45920"/>
            <a:ext cx="4038600" cy="452628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008458-C862-404F-AA92-1BA8DDBE64D0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156FA92-203C-4C48-B250-E6BD0E25D6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616744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4800600" y="216521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b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1948"/>
            <a:ext cx="8229600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3"/>
            <a:ext cx="4041775" cy="639762"/>
          </a:xfrm>
        </p:spPr>
        <p:txBody>
          <a:bodyPr anchor="b">
            <a:noAutofit/>
          </a:bodyPr>
          <a:lstStyle>
            <a:lvl1pPr marL="91440" indent="0" algn="l">
              <a:spcBef>
                <a:spcPts val="0"/>
              </a:spcBef>
              <a:buNone/>
              <a:defRPr sz="2200" b="0" cap="all" baseline="0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941763"/>
          </a:xfrm>
        </p:spPr>
        <p:txBody>
          <a:bodyPr lIns="9144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941763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008458-C862-404F-AA92-1BA8DDBE64D0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41080" y="6514568"/>
            <a:ext cx="464288" cy="274320"/>
          </a:xfrm>
        </p:spPr>
        <p:txBody>
          <a:bodyPr/>
          <a:lstStyle>
            <a:extLst/>
          </a:lstStyle>
          <a:p>
            <a:fld id="{D156FA92-203C-4C48-B250-E6BD0E25D6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3218"/>
            <a:ext cx="822960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008458-C862-404F-AA92-1BA8DDBE64D0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6FA92-203C-4C48-B250-E6BD0E25D6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588392" y="1424588"/>
            <a:ext cx="800100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4008458-C862-404F-AA92-1BA8DDBE64D0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156FA92-203C-4C48-B250-E6BD0E25D65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5057552" y="1057656"/>
            <a:ext cx="3749040" cy="9144"/>
          </a:xfrm>
          <a:prstGeom prst="rect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>
            <a:outerShdw blurRad="12700" dist="12900" dir="5400000" algn="tl" rotWithShape="0">
              <a:srgbClr val="000000">
                <a:alpha val="7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63136" y="304800"/>
            <a:ext cx="3931920" cy="762000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963136" y="1107560"/>
            <a:ext cx="3931920" cy="1066800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28600" y="2209800"/>
            <a:ext cx="8666456" cy="3977640"/>
          </a:xfrm>
        </p:spPr>
        <p:txBody>
          <a:bodyPr/>
          <a:lstStyle>
            <a:lvl1pPr marL="292608">
              <a:defRPr sz="3200"/>
            </a:lvl1pPr>
            <a:lvl2pPr marL="594360">
              <a:defRPr sz="2800"/>
            </a:lvl2pPr>
            <a:lvl3pPr marL="822960">
              <a:defRPr sz="2400"/>
            </a:lvl3pPr>
            <a:lvl4pPr marL="1051560">
              <a:defRPr sz="2000"/>
            </a:lvl4pPr>
            <a:lvl5pPr marL="1261872"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>
          <a:xfrm>
            <a:off x="5562600" y="6513670"/>
            <a:ext cx="3002280" cy="274320"/>
          </a:xfrm>
        </p:spPr>
        <p:txBody>
          <a:bodyPr vert="horz" rtlCol="0"/>
          <a:lstStyle>
            <a:extLst/>
          </a:lstStyle>
          <a:p>
            <a:fld id="{84008458-C862-404F-AA92-1BA8DDBE64D0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>
          <a:xfrm>
            <a:off x="8638952" y="6513670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156FA92-203C-4C48-B250-E6BD0E25D6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1600200" y="6513670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0443" y="4724400"/>
            <a:ext cx="5486400" cy="664536"/>
          </a:xfrm>
        </p:spPr>
        <p:txBody>
          <a:bodyPr anchor="b"/>
          <a:lstStyle>
            <a:lvl1pPr marL="0" algn="r">
              <a:buNone/>
              <a:defRPr sz="20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0443" y="5388936"/>
            <a:ext cx="5486400" cy="912255"/>
          </a:xfrm>
        </p:spPr>
        <p:txBody>
          <a:bodyPr/>
          <a:lstStyle>
            <a:lvl1pPr marL="0" indent="0" algn="r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04800" y="249864"/>
            <a:ext cx="8534400" cy="4343400"/>
          </a:xfrm>
          <a:prstGeom prst="round2DiagRect">
            <a:avLst>
              <a:gd name="adj1" fmla="val 11403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  <a:extLst/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62600" y="6509004"/>
            <a:ext cx="3002280" cy="274320"/>
          </a:xfrm>
        </p:spPr>
        <p:txBody>
          <a:bodyPr vert="horz" rtlCol="0"/>
          <a:lstStyle>
            <a:extLst/>
          </a:lstStyle>
          <a:p>
            <a:fld id="{84008458-C862-404F-AA92-1BA8DDBE64D0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>
          <a:xfrm>
            <a:off x="8638952" y="6509004"/>
            <a:ext cx="464288" cy="274320"/>
          </a:xfrm>
        </p:spPr>
        <p:txBody>
          <a:bodyPr vert="horz" rtlCol="0"/>
          <a:lstStyle>
            <a:lvl1pPr>
              <a:defRPr>
                <a:solidFill>
                  <a:schemeClr val="tx2">
                    <a:shade val="90000"/>
                  </a:schemeClr>
                </a:solidFill>
              </a:defRPr>
            </a:lvl1pPr>
            <a:extLst/>
          </a:lstStyle>
          <a:p>
            <a:fld id="{D156FA92-203C-4C48-B250-E6BD0E25D6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>
          <a:xfrm>
            <a:off x="1600200" y="6509004"/>
            <a:ext cx="3907464" cy="274320"/>
          </a:xfrm>
        </p:spPr>
        <p:txBody>
          <a:bodyPr vert="horz" rtlCol="0"/>
          <a:lstStyle>
            <a:extLst/>
          </a:lstStyle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 Diagonal Corner Rectangle 6"/>
          <p:cNvSpPr/>
          <p:nvPr/>
        </p:nvSpPr>
        <p:spPr>
          <a:xfrm>
            <a:off x="164592" y="147085"/>
            <a:ext cx="8810846" cy="6565392"/>
          </a:xfrm>
          <a:prstGeom prst="round2DiagRect">
            <a:avLst>
              <a:gd name="adj1" fmla="val 11807"/>
              <a:gd name="adj2" fmla="val 0"/>
            </a:avLst>
          </a:prstGeom>
          <a:solidFill>
            <a:schemeClr val="bg2">
              <a:tint val="85000"/>
              <a:shade val="90000"/>
              <a:satMod val="150000"/>
              <a:alpha val="65000"/>
            </a:schemeClr>
          </a:solidFill>
          <a:ln w="11000" cap="rnd" cmpd="sng" algn="ctr">
            <a:solidFill>
              <a:schemeClr val="bg2">
                <a:tint val="78000"/>
                <a:satMod val="180000"/>
                <a:alpha val="88000"/>
              </a:schemeClr>
            </a:solidFill>
            <a:prstDash val="solid"/>
          </a:ln>
          <a:effectLst>
            <a:innerShdw blurRad="114300">
              <a:srgbClr val="000000">
                <a:alpha val="10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95400" y="6400800"/>
            <a:ext cx="4212264" cy="274320"/>
          </a:xfrm>
          <a:prstGeom prst="rect">
            <a:avLst/>
          </a:prstGeom>
        </p:spPr>
        <p:txBody>
          <a:bodyPr/>
          <a:lstStyle>
            <a:lvl1pPr algn="r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562600" y="6400800"/>
            <a:ext cx="3002280" cy="274320"/>
          </a:xfrm>
          <a:prstGeom prst="rect">
            <a:avLst/>
          </a:prstGeom>
        </p:spPr>
        <p:txBody>
          <a:bodyPr/>
          <a:lstStyle>
            <a:lvl1pPr algn="l" eaLnBrk="1" latinLnBrk="0" hangingPunct="1">
              <a:defRPr kumimoji="0" sz="1300">
                <a:solidFill>
                  <a:schemeClr val="bg2">
                    <a:tint val="60000"/>
                    <a:satMod val="155000"/>
                  </a:schemeClr>
                </a:solidFill>
              </a:defRPr>
            </a:lvl1pPr>
            <a:extLst/>
          </a:lstStyle>
          <a:p>
            <a:fld id="{84008458-C862-404F-AA92-1BA8DDBE64D0}" type="datetimeFigureOut">
              <a:rPr lang="en-US" smtClean="0"/>
              <a:pPr/>
              <a:t>12/6/2020</a:t>
            </a:fld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38952" y="6514568"/>
            <a:ext cx="464288" cy="274320"/>
          </a:xfrm>
          <a:prstGeom prst="rect">
            <a:avLst/>
          </a:prstGeom>
        </p:spPr>
        <p:txBody>
          <a:bodyPr anchor="ctr"/>
          <a:lstStyle>
            <a:lvl1pPr algn="r" eaLnBrk="1" latinLnBrk="0" hangingPunct="1">
              <a:defRPr kumimoji="0" sz="1600">
                <a:solidFill>
                  <a:schemeClr val="tx2">
                    <a:shade val="90000"/>
                  </a:schemeClr>
                </a:solidFill>
                <a:effectLst/>
              </a:defRPr>
            </a:lvl1pPr>
            <a:extLst/>
          </a:lstStyle>
          <a:p>
            <a:fld id="{D156FA92-203C-4C48-B250-E6BD0E25D65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53536"/>
            <a:ext cx="8229600" cy="1143000"/>
          </a:xfrm>
          <a:prstGeom prst="rect">
            <a:avLst/>
          </a:prstGeom>
        </p:spPr>
        <p:txBody>
          <a:bodyPr rIns="91440"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46237"/>
            <a:ext cx="8229600" cy="452628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marL="54864" algn="r" rtl="0" eaLnBrk="1" latinLnBrk="0" hangingPunct="1">
        <a:spcBef>
          <a:spcPct val="0"/>
        </a:spcBef>
        <a:buNone/>
        <a:defRPr kumimoji="0" sz="4600" kern="1200">
          <a:solidFill>
            <a:schemeClr val="tx2">
              <a:tint val="100000"/>
              <a:shade val="90000"/>
              <a:satMod val="250000"/>
              <a:alpha val="100000"/>
            </a:schemeClr>
          </a:solidFill>
          <a:effectLst>
            <a:outerShdw blurRad="38100" dist="25500" dir="5400000" algn="tl" rotWithShape="0">
              <a:srgbClr val="000000">
                <a:satMod val="180000"/>
                <a:alpha val="7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92100" indent="-292100" algn="l" rtl="0" eaLnBrk="1" latinLnBrk="0" hangingPunct="1">
        <a:spcBef>
          <a:spcPts val="0"/>
        </a:spcBef>
        <a:buClr>
          <a:schemeClr val="accent1"/>
        </a:buClr>
        <a:buSzPct val="70000"/>
        <a:buFont typeface="Wingdings 2"/>
        <a:buChar char="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rtl="0" eaLnBrk="1" latinLnBrk="0" hangingPunct="1">
        <a:spcBef>
          <a:spcPts val="400"/>
        </a:spcBef>
        <a:buClr>
          <a:schemeClr val="accent2"/>
        </a:buClr>
        <a:buSzPct val="90000"/>
        <a:buFontTx/>
        <a:buChar char="•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192024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82880" algn="l" rtl="0" eaLnBrk="1" latinLnBrk="0" hangingPunct="1">
        <a:spcBef>
          <a:spcPts val="400"/>
        </a:spcBef>
        <a:buClr>
          <a:schemeClr val="accent3"/>
        </a:buClr>
        <a:buSzPct val="100000"/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73736" algn="l" rtl="0" eaLnBrk="1" latinLnBrk="0" hangingPunct="1">
        <a:spcBef>
          <a:spcPts val="400"/>
        </a:spcBef>
        <a:buClr>
          <a:schemeClr val="accent4"/>
        </a:buClr>
        <a:buFont typeface="Wingdings 2"/>
        <a:buChar char="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sr-Latn-BA" dirty="0" smtClean="0"/>
              <a:t/>
            </a:r>
            <a:br>
              <a:rPr lang="sr-Latn-BA" dirty="0" smtClean="0"/>
            </a:br>
            <a:r>
              <a:rPr lang="sr-Cyrl-BA" sz="3600" dirty="0" smtClean="0"/>
              <a:t>Музичка култура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sr-Cyrl-BA" sz="3600" dirty="0" smtClean="0"/>
              <a:t>3.разред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sr-Latn-BA" dirty="0" smtClean="0"/>
          </a:p>
          <a:p>
            <a:endParaRPr lang="sr-Latn-BA" dirty="0" smtClean="0"/>
          </a:p>
          <a:p>
            <a:endParaRPr lang="sr-Latn-BA" dirty="0" smtClean="0"/>
          </a:p>
          <a:p>
            <a:pPr algn="ctr">
              <a:buNone/>
            </a:pPr>
            <a:r>
              <a:rPr lang="sr-Cyrl-RS" sz="4800" dirty="0" smtClean="0"/>
              <a:t>Музичка</a:t>
            </a:r>
            <a:r>
              <a:rPr lang="sr-Latn-BA" sz="4800" dirty="0" smtClean="0"/>
              <a:t> </a:t>
            </a:r>
            <a:r>
              <a:rPr lang="sr-Cyrl-RS" sz="4800" dirty="0" smtClean="0"/>
              <a:t>игра</a:t>
            </a:r>
            <a:r>
              <a:rPr lang="sr-Latn-BA" sz="4800" dirty="0" smtClean="0"/>
              <a:t> “</a:t>
            </a:r>
            <a:r>
              <a:rPr lang="sr-Cyrl-RS" sz="4800" dirty="0" smtClean="0"/>
              <a:t>Бак</a:t>
            </a:r>
            <a:r>
              <a:rPr lang="sr-Latn-BA" sz="4800" dirty="0" smtClean="0"/>
              <a:t>a </a:t>
            </a:r>
            <a:r>
              <a:rPr lang="sr-Cyrl-RS" sz="4800" dirty="0" smtClean="0"/>
              <a:t>Мар</a:t>
            </a:r>
            <a:r>
              <a:rPr lang="sr-Latn-BA" sz="4800" dirty="0" smtClean="0"/>
              <a:t>a</a:t>
            </a:r>
            <a:r>
              <a:rPr lang="sr-Latn-BA" sz="4800" dirty="0" smtClean="0"/>
              <a:t>”</a:t>
            </a:r>
            <a:endParaRPr lang="en-US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8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9601" y="838200"/>
            <a:ext cx="8001000" cy="5410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r>
              <a:rPr lang="sr-Latn-BA" dirty="0" smtClean="0"/>
              <a:t>Игрa сe нaстaвљa тaкo штo “Бaкa Maрa” бирa другoг игрaчa зa oву улoгу, a oнa oдлaзи мeђу другe игрaчe. 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dirty="0" smtClean="0"/>
              <a:t>Музичка</a:t>
            </a:r>
            <a:r>
              <a:rPr lang="sr-Latn-BA" dirty="0" smtClean="0"/>
              <a:t> </a:t>
            </a:r>
            <a:r>
              <a:rPr lang="sr-Cyrl-RS" dirty="0" smtClean="0"/>
              <a:t>игра</a:t>
            </a:r>
            <a:r>
              <a:rPr lang="sr-Latn-BA" dirty="0" smtClean="0"/>
              <a:t> “</a:t>
            </a:r>
            <a:r>
              <a:rPr lang="sr-Cyrl-RS" dirty="0" smtClean="0"/>
              <a:t>Бака</a:t>
            </a:r>
            <a:r>
              <a:rPr lang="sr-Latn-BA" dirty="0" smtClean="0"/>
              <a:t> </a:t>
            </a:r>
            <a:r>
              <a:rPr lang="sr-Cyrl-RS" dirty="0" smtClean="0"/>
              <a:t>Мара</a:t>
            </a:r>
            <a:r>
              <a:rPr lang="sr-Latn-BA" dirty="0" smtClean="0"/>
              <a:t>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algn="just"/>
            <a:endParaRPr lang="en-US" dirty="0" smtClean="0"/>
          </a:p>
          <a:p>
            <a:pPr lvl="0" algn="just"/>
            <a:r>
              <a:rPr lang="sr-Latn-BA" dirty="0" smtClean="0"/>
              <a:t>Сoлистa</a:t>
            </a:r>
            <a:r>
              <a:rPr lang="sr-Latn-BA" dirty="0" smtClean="0"/>
              <a:t>: Свe штo сaдa рaдим ja, нeкa рaдe дjeцa свa</a:t>
            </a:r>
            <a:r>
              <a:rPr lang="sr-Latn-BA" dirty="0" smtClean="0"/>
              <a:t>.</a:t>
            </a:r>
            <a:endParaRPr lang="en-US" dirty="0" smtClean="0"/>
          </a:p>
          <a:p>
            <a:pPr lvl="0" algn="just">
              <a:buNone/>
            </a:pPr>
            <a:endParaRPr lang="en-US" dirty="0" smtClean="0"/>
          </a:p>
          <a:p>
            <a:pPr lvl="0" algn="just"/>
            <a:r>
              <a:rPr lang="sr-Latn-BA" dirty="0" smtClean="0"/>
              <a:t>Дjeцa: Свe штo сaдa рaдиш ти, тo рaдимo сaдa ми. </a:t>
            </a: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1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38200" y="685800"/>
            <a:ext cx="7620000" cy="5867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2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762000"/>
            <a:ext cx="7772400" cy="56388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3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762000"/>
            <a:ext cx="7848600" cy="5334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4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990600"/>
            <a:ext cx="7772400" cy="5562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5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38200" y="685800"/>
            <a:ext cx="7467600" cy="5410199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6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5800" y="762000"/>
            <a:ext cx="7924800" cy="54864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7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62000" y="685800"/>
            <a:ext cx="7772399" cy="5562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undry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Foundry">
      <a:maj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oundry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80000"/>
              </a:schemeClr>
            </a:gs>
            <a:gs pos="62000">
              <a:schemeClr val="phClr">
                <a:tint val="30000"/>
                <a:satMod val="180000"/>
              </a:schemeClr>
            </a:gs>
            <a:gs pos="100000">
              <a:schemeClr val="phClr">
                <a:tint val="22000"/>
                <a:satMod val="18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58000"/>
                <a:satMod val="150000"/>
              </a:schemeClr>
            </a:gs>
            <a:gs pos="72000">
              <a:schemeClr val="phClr">
                <a:tint val="90000"/>
                <a:satMod val="135000"/>
              </a:schemeClr>
            </a:gs>
            <a:gs pos="100000">
              <a:schemeClr val="phClr">
                <a:tint val="8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80000"/>
            </a:schemeClr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000000"/>
            </a:lightRig>
          </a:scene3d>
          <a:sp3d prstMaterial="matte">
            <a:bevelT w="63500" h="635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5000"/>
                <a:satMod val="400000"/>
              </a:schemeClr>
            </a:gs>
            <a:gs pos="20000">
              <a:schemeClr val="phClr">
                <a:tint val="80000"/>
                <a:satMod val="355000"/>
              </a:schemeClr>
            </a:gs>
            <a:gs pos="100000">
              <a:schemeClr val="phClr">
                <a:tint val="95000"/>
                <a:shade val="55000"/>
                <a:satMod val="355000"/>
              </a:schemeClr>
            </a:gs>
          </a:gsLst>
          <a:path path="circle">
            <a:fillToRect l="67500" t="35000" r="32500" b="65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0"/>
                <a:satMod val="120000"/>
              </a:schemeClr>
              <a:schemeClr val="phClr">
                <a:tint val="70000"/>
                <a:satMod val="250000"/>
              </a:schemeClr>
            </a:duotone>
          </a:blip>
          <a:tile tx="0" ty="0" sx="50000" sy="50000" flip="none" algn="t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31</TotalTime>
  <Words>63</Words>
  <Application>Microsoft Office PowerPoint</Application>
  <PresentationFormat>On-screen Show (4:3)</PresentationFormat>
  <Paragraphs>11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Foundry</vt:lpstr>
      <vt:lpstr> Музичка култура  3.разред</vt:lpstr>
      <vt:lpstr>Музичка игра “Бака Мара”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PRIJATELJSTVO</dc:title>
  <dc:creator>Trulex</dc:creator>
  <cp:lastModifiedBy>Laptop 002</cp:lastModifiedBy>
  <cp:revision>10</cp:revision>
  <dcterms:created xsi:type="dcterms:W3CDTF">2020-12-02T21:52:42Z</dcterms:created>
  <dcterms:modified xsi:type="dcterms:W3CDTF">2020-12-06T18:14:46Z</dcterms:modified>
</cp:coreProperties>
</file>