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8252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3802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1008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57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2791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9093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54074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48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1033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7508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369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056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5928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675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5343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30253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239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D41B260-9488-4965-8B49-E78762964721}" type="datetimeFigureOut">
              <a:rPr lang="sr-Cyrl-BA" smtClean="0"/>
              <a:t>17.12.2020.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F7C8779-68B8-4AF1-AF62-7BEE9BF768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01480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011info.com/istorija-beograda/beograd-od-7-do-11-veka-doba-kada-su-sloveni-pronasli-svoj-d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noit.com/users/sergoran/canvases/PRAPOSTOJBINA%20SLOVEN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law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V_IQLPDYY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id.wikipedia.org/wiki/alfabet_glagolitik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00D7-0574-4277-814A-2766EE2BF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798990"/>
            <a:ext cx="9440034" cy="2799351"/>
          </a:xfrm>
        </p:spPr>
        <p:txBody>
          <a:bodyPr>
            <a:normAutofit/>
          </a:bodyPr>
          <a:lstStyle/>
          <a:p>
            <a: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  <a:t>ПОЗНАВАЊЕ ДРУШТВА </a:t>
            </a:r>
            <a:b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  <a:t>5. РАЗРЕД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8B727-FDE7-48B4-AF0A-4DF459397A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320661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70E0-2A62-4AAA-9573-926BE7328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86432"/>
            <a:ext cx="9440034" cy="1997475"/>
          </a:xfrm>
        </p:spPr>
        <p:txBody>
          <a:bodyPr/>
          <a:lstStyle/>
          <a:p>
            <a:r>
              <a:rPr lang="sr-Cyrl-BA" b="1" dirty="0">
                <a:solidFill>
                  <a:schemeClr val="tx1"/>
                </a:solidFill>
              </a:rPr>
              <a:t>Наши преци  Стари Словени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D787B-AF13-4EC6-8BEB-AC1145DAC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B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EBB3E-B5A5-46A8-ABA3-B4E73E5A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070" y="2610034"/>
            <a:ext cx="10173237" cy="40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FA27-1FAF-46AF-8625-0C93BC0B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2524217"/>
          </a:xfrm>
        </p:spPr>
        <p:txBody>
          <a:bodyPr>
            <a:normAutofit/>
          </a:bodyPr>
          <a:lstStyle/>
          <a:p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Кроз историју човјечанства људи су се селили и мијењали мјесто живљења тако се десила  ВЕЛИКА СЕОБА НАРОДА.</a:t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тој сеоби су и наши преци, Стари Словени, доселили на Балканско полуострво у 2. вијеку.</a:t>
            </a:r>
            <a:b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0018-06B6-4FFF-88C6-97EA8404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67993"/>
            <a:ext cx="10353762" cy="3323208"/>
          </a:xfrm>
        </p:spPr>
        <p:txBody>
          <a:bodyPr>
            <a:normAutofit/>
          </a:bodyPr>
          <a:lstStyle/>
          <a:p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Прадомовина Старих Словена је била источна Европа, насељавали су предјеле око ријеке Волге и Висле, Балтичког мора и планине Карпата</a:t>
            </a:r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DB793-A69B-4F61-8D5F-276E77A0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8937" y="3429000"/>
            <a:ext cx="7395490" cy="33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3FCA-A04D-4246-87B7-1FB16913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Сеоба Старих Словена била је у периоду 6. и 7. вијека. Селили су се у три правца исток, запад и југ.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83CEF4-1A20-482C-9618-02D1913A1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322" y="1811045"/>
            <a:ext cx="4020318" cy="302133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E6526AE-DBA5-4E7E-B787-5D70C1B2F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620" y="1811045"/>
            <a:ext cx="5064665" cy="3827756"/>
          </a:xfrm>
        </p:spPr>
        <p:txBody>
          <a:bodyPr>
            <a:normAutofit fontScale="25000" lnSpcReduction="20000"/>
          </a:bodyPr>
          <a:lstStyle/>
          <a:p>
            <a:r>
              <a:rPr lang="sr-Cyrl-BA" sz="9600" dirty="0">
                <a:solidFill>
                  <a:schemeClr val="tx1"/>
                </a:solidFill>
                <a:effectLst/>
              </a:rPr>
              <a:t>Словени су најбројнији народ у Европи. Настањени су у југоисточној, источној и средњој Европи.</a:t>
            </a:r>
          </a:p>
          <a:p>
            <a:endParaRPr lang="sr-Cyrl-BA" sz="9600" dirty="0">
              <a:solidFill>
                <a:schemeClr val="tx1"/>
              </a:solidFill>
              <a:effectLst/>
            </a:endParaRPr>
          </a:p>
          <a:p>
            <a:endParaRPr lang="sr-Cyrl-BA" sz="9600" dirty="0">
              <a:solidFill>
                <a:schemeClr val="tx1"/>
              </a:solidFill>
              <a:effectLst/>
            </a:endParaRPr>
          </a:p>
          <a:p>
            <a:r>
              <a:rPr lang="sr-Cyrl-BA" sz="9600" dirty="0">
                <a:solidFill>
                  <a:schemeClr val="tx1"/>
                </a:solidFill>
                <a:effectLst/>
              </a:rPr>
              <a:t>У Јужне Словене се убрајају: Срби, Хрвати, Бошњаци, Црногорци, Македонци, Словенци и Бугари.</a:t>
            </a:r>
          </a:p>
          <a:p>
            <a:endParaRPr lang="sr-Cyrl-BA" dirty="0">
              <a:solidFill>
                <a:schemeClr val="bg1"/>
              </a:solidFill>
            </a:endParaRPr>
          </a:p>
          <a:p>
            <a:endParaRPr lang="sr-Cyrl-BA" dirty="0"/>
          </a:p>
          <a:p>
            <a:endParaRPr lang="sr-Cyrl-BA" b="1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FE047-2DA3-4970-B4E1-E1F8ACE14490}"/>
              </a:ext>
            </a:extLst>
          </p:cNvPr>
          <p:cNvSpPr txBox="1"/>
          <p:nvPr/>
        </p:nvSpPr>
        <p:spPr>
          <a:xfrm>
            <a:off x="7771243" y="4085125"/>
            <a:ext cx="2970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900" dirty="0"/>
          </a:p>
        </p:txBody>
      </p:sp>
    </p:spTree>
    <p:extLst>
      <p:ext uri="{BB962C8B-B14F-4D97-AF65-F5344CB8AC3E}">
        <p14:creationId xmlns:p14="http://schemas.microsoft.com/office/powerpoint/2010/main" val="568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FC1E-28B6-4774-B6CB-7A4E1E26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8576"/>
            <a:ext cx="10353762" cy="818226"/>
          </a:xfrm>
        </p:spPr>
        <p:txBody>
          <a:bodyPr>
            <a:normAutofit/>
          </a:bodyPr>
          <a:lstStyle/>
          <a:p>
            <a:r>
              <a:rPr lang="sr-Cyrl-BA" sz="3200" dirty="0">
                <a:solidFill>
                  <a:schemeClr val="tx1"/>
                </a:solidFill>
              </a:rPr>
              <a:t>Живот Старих Словена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7664-9A5A-491A-A657-BFB0B375B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066802"/>
            <a:ext cx="5060497" cy="3274379"/>
          </a:xfrm>
        </p:spPr>
        <p:txBody>
          <a:bodyPr>
            <a:normAutofit lnSpcReduction="10000"/>
          </a:bodyPr>
          <a:lstStyle/>
          <a:p>
            <a:r>
              <a:rPr lang="sr-Cyrl-BA" sz="2400" dirty="0">
                <a:solidFill>
                  <a:schemeClr val="tx1"/>
                </a:solidFill>
              </a:rPr>
              <a:t>Као и у постојбини бавили су се ловом, риболовом, сточарством и земљорадњом.</a:t>
            </a:r>
          </a:p>
          <a:p>
            <a:r>
              <a:rPr lang="sr-Cyrl-BA" sz="2400" dirty="0">
                <a:solidFill>
                  <a:schemeClr val="tx1"/>
                </a:solidFill>
              </a:rPr>
              <a:t>Били су вјеште занатлије: грнчари, кожари, ткачи, дрводељи.</a:t>
            </a:r>
          </a:p>
          <a:p>
            <a:r>
              <a:rPr lang="sr-Cyrl-BA" sz="2400" dirty="0">
                <a:solidFill>
                  <a:schemeClr val="tx1"/>
                </a:solidFill>
              </a:rPr>
              <a:t>Били су добри трговци међусобно а и са Византијом.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A8A376-71E3-40FE-9F8D-D24A0F0415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67" y="1463752"/>
            <a:ext cx="4048071" cy="239697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89A9BA-7C3A-4D8E-9322-C4F6A6B3B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4341181"/>
            <a:ext cx="2530741" cy="2441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F9DCD-8D63-4150-AE82-F9D75E90F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97" y="4450291"/>
            <a:ext cx="2999913" cy="23322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2FAC92-32A1-4FD7-98A5-EB1FD6030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67" y="3935383"/>
            <a:ext cx="4048071" cy="25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93D3-A449-4909-9276-66BAE8DB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05" y="581575"/>
            <a:ext cx="10353762" cy="970450"/>
          </a:xfrm>
        </p:spPr>
        <p:txBody>
          <a:bodyPr/>
          <a:lstStyle/>
          <a:p>
            <a:r>
              <a:rPr lang="sr-Cyrl-BA" dirty="0">
                <a:solidFill>
                  <a:schemeClr val="tx1"/>
                </a:solidFill>
              </a:rPr>
              <a:t>Вјера и вјеровања Старих Словена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2A56-BA36-48DE-A515-E095E90F3F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sz="2800" dirty="0">
                <a:solidFill>
                  <a:schemeClr val="tx1"/>
                </a:solidFill>
              </a:rPr>
              <a:t>Стари Словени су вјеровали у разне богове, виле, змајеве, духове...</a:t>
            </a:r>
          </a:p>
          <a:p>
            <a:r>
              <a:rPr lang="sr-Cyrl-BA" sz="2800" dirty="0">
                <a:solidFill>
                  <a:schemeClr val="tx1"/>
                </a:solidFill>
              </a:rPr>
              <a:t>Током 8. и 9. вијека примили су хришћанство. </a:t>
            </a:r>
          </a:p>
          <a:p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201E76-F55C-419E-917C-30A31EDA30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3710"/>
            <a:ext cx="5064125" cy="3562104"/>
          </a:xfrm>
        </p:spPr>
      </p:pic>
    </p:spTree>
    <p:extLst>
      <p:ext uri="{BB962C8B-B14F-4D97-AF65-F5344CB8AC3E}">
        <p14:creationId xmlns:p14="http://schemas.microsoft.com/office/powerpoint/2010/main" val="9307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6B55-EDD9-4CFE-9548-0A567F9B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5309"/>
            <a:ext cx="10353762" cy="934005"/>
          </a:xfrm>
        </p:spPr>
        <p:txBody>
          <a:bodyPr/>
          <a:lstStyle/>
          <a:p>
            <a:r>
              <a:rPr lang="sr-Cyrl-BA" dirty="0">
                <a:solidFill>
                  <a:schemeClr val="tx1"/>
                </a:solidFill>
              </a:rPr>
              <a:t>Развој писма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5E674-E7F0-492F-82E1-DD8C3F1F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518082"/>
            <a:ext cx="4679137" cy="4273117"/>
          </a:xfrm>
        </p:spPr>
        <p:txBody>
          <a:bodyPr>
            <a:normAutofit lnSpcReduction="10000"/>
          </a:bodyPr>
          <a:lstStyle/>
          <a:p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Ћирило и Методије браћа из Солуна (Грчака), хришћански проповједници, познавали су много језика и обичаја, </a:t>
            </a:r>
          </a:p>
          <a:p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Прво словенско писмо глагољица су створили браћа Ћирило и Методије.</a:t>
            </a:r>
          </a:p>
          <a:p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глагољице је настала ћирилица којом и данас пишемо.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79C83C-341C-4BF1-8616-DFBB22E2DE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9219" y="1624614"/>
            <a:ext cx="4572000" cy="233482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E2B06-BC00-4F86-AE09-91D47B090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79100" y="4580878"/>
            <a:ext cx="6631899" cy="17056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836A74-8FD1-4FBB-8C6A-E886588CD5C2}"/>
              </a:ext>
            </a:extLst>
          </p:cNvPr>
          <p:cNvSpPr txBox="1"/>
          <p:nvPr/>
        </p:nvSpPr>
        <p:spPr>
          <a:xfrm>
            <a:off x="11560318" y="6510006"/>
            <a:ext cx="250681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900">
                <a:hlinkClick r:id="rId5" tooltip="http://id.wikipedia.org/wiki/alfabet_glagolitik"/>
              </a:rPr>
              <a:t>This Photo</a:t>
            </a:r>
            <a:r>
              <a:rPr lang="sr-Cyrl-BA" sz="900"/>
              <a:t> by Unknown Author is licensed under </a:t>
            </a:r>
            <a:r>
              <a:rPr lang="sr-Cyrl-BA" sz="900">
                <a:hlinkClick r:id="rId6" tooltip="https://creativecommons.org/licenses/by-sa/3.0/"/>
              </a:rPr>
              <a:t>CC BY-SA</a:t>
            </a:r>
            <a:endParaRPr lang="sr-Cyrl-BA" sz="900"/>
          </a:p>
        </p:txBody>
      </p:sp>
    </p:spTree>
    <p:extLst>
      <p:ext uri="{BB962C8B-B14F-4D97-AF65-F5344CB8AC3E}">
        <p14:creationId xmlns:p14="http://schemas.microsoft.com/office/powerpoint/2010/main" val="336019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3ACEB-BEF5-4CCF-BF28-34C81C0CC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>
                <a:solidFill>
                  <a:schemeClr val="tx1"/>
                </a:solidFill>
              </a:rPr>
              <a:t>Самосталан рад: </a:t>
            </a:r>
            <a:br>
              <a:rPr lang="sr-Cyrl-BA" dirty="0"/>
            </a:br>
            <a:endParaRPr lang="sr-Cyrl-BA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C0A48F8-EB13-4BAA-B926-FCEEAA1FE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826" y="3598341"/>
            <a:ext cx="10642051" cy="1049867"/>
          </a:xfrm>
        </p:spPr>
        <p:txBody>
          <a:bodyPr>
            <a:normAutofit/>
          </a:bodyPr>
          <a:lstStyle/>
          <a:p>
            <a:r>
              <a:rPr lang="sr-Cyrl-BA" sz="2400" dirty="0"/>
              <a:t>Након што научите лекцију одговорите на питања из Радног листа стр.25</a:t>
            </a:r>
          </a:p>
        </p:txBody>
      </p:sp>
    </p:spTree>
    <p:extLst>
      <p:ext uri="{BB962C8B-B14F-4D97-AF65-F5344CB8AC3E}">
        <p14:creationId xmlns:p14="http://schemas.microsoft.com/office/powerpoint/2010/main" val="3022368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204</TotalTime>
  <Words>280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Wingdings 2</vt:lpstr>
      <vt:lpstr>Slate</vt:lpstr>
      <vt:lpstr>ПОЗНАВАЊЕ ДРУШТВА   5. РАЗРЕД</vt:lpstr>
      <vt:lpstr>Наши преци  Стари Словени</vt:lpstr>
      <vt:lpstr>Кроз историју човјечанства људи су се селили и мијењали мјесто живљења тако се десила  ВЕЛИКА СЕОБА НАРОДА. У тој сеоби су и наши преци, Стари Словени, доселили на Балканско полуострво у 2. вијеку. </vt:lpstr>
      <vt:lpstr>Сеоба Старих Словена била је у периоду 6. и 7. вијека. Селили су се у три правца исток, запад и југ.    </vt:lpstr>
      <vt:lpstr>Живот Старих Словена</vt:lpstr>
      <vt:lpstr>Вјера и вјеровања Старих Словена </vt:lpstr>
      <vt:lpstr>Развој писма</vt:lpstr>
      <vt:lpstr>Самосталан рад: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Radmilović</dc:creator>
  <cp:lastModifiedBy>vito-nevena Radmilovic</cp:lastModifiedBy>
  <cp:revision>18</cp:revision>
  <dcterms:created xsi:type="dcterms:W3CDTF">2020-12-13T08:21:35Z</dcterms:created>
  <dcterms:modified xsi:type="dcterms:W3CDTF">2020-12-17T21:17:59Z</dcterms:modified>
</cp:coreProperties>
</file>