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2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9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6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C164F-5758-426C-8631-DE55DE08A14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74784-E765-453F-A697-668903E2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3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350" y="3317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ВОЋАРСТВО </a:t>
            </a:r>
            <a:br>
              <a:rPr lang="sr-Cyrl-BA" dirty="0" smtClean="0">
                <a:solidFill>
                  <a:schemeClr val="bg1"/>
                </a:solidFill>
              </a:rPr>
            </a:br>
            <a:r>
              <a:rPr lang="sr-Cyrl-BA" dirty="0" smtClean="0">
                <a:solidFill>
                  <a:schemeClr val="bg1"/>
                </a:solidFill>
              </a:rPr>
              <a:t>И</a:t>
            </a:r>
            <a:br>
              <a:rPr lang="sr-Cyrl-BA" dirty="0" smtClean="0">
                <a:solidFill>
                  <a:schemeClr val="bg1"/>
                </a:solidFill>
              </a:rPr>
            </a:br>
            <a:r>
              <a:rPr lang="sr-Cyrl-BA" dirty="0" smtClean="0">
                <a:solidFill>
                  <a:schemeClr val="bg1"/>
                </a:solidFill>
              </a:rPr>
              <a:t> ВИНОГРАДАРСТВО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0" y="3205243"/>
            <a:ext cx="3889420" cy="2619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2" y="3205243"/>
            <a:ext cx="3947746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50" y="647700"/>
            <a:ext cx="2122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ВОЋАРСТВО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850" y="1466850"/>
            <a:ext cx="7791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Воћарство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грана земљорадње која се бави гајењем воћака и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производњом воћа.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Површине на којима се гаје исте или различите врсте воћа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називају се </a:t>
            </a:r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воћњаци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људи који се баве воћарством називају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воћари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0" y="3855660"/>
            <a:ext cx="3889420" cy="2619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3" y="3855660"/>
            <a:ext cx="3853087" cy="261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885825"/>
            <a:ext cx="665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нашим просторима најпознатије воћке су: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811922"/>
            <a:ext cx="2067378" cy="1284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893" y="1811922"/>
            <a:ext cx="2001325" cy="1278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651" y="1805826"/>
            <a:ext cx="1991369" cy="1284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1" y="1822342"/>
            <a:ext cx="1973268" cy="126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467" y="4133850"/>
            <a:ext cx="2154364" cy="1439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856" y="4133850"/>
            <a:ext cx="2162880" cy="1439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1761" y="4133850"/>
            <a:ext cx="1959928" cy="1363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930" y="3080695"/>
            <a:ext cx="1213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шљива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1390" y="30710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јабука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2736" y="3109155"/>
            <a:ext cx="120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крушка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35095" y="3080695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вишња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7468" y="5572931"/>
            <a:ext cx="113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кајсија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5158" y="5572931"/>
            <a:ext cx="132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бресква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7063" y="5429250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трешња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647699"/>
            <a:ext cx="782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Различите врсте воћака захтијевају различите услове за развој, али и његу и заштиту.</a:t>
            </a:r>
          </a:p>
          <a:p>
            <a:pPr marL="285750" indent="-285750">
              <a:buFontTx/>
              <a:buChar char="-"/>
            </a:pPr>
            <a:endParaRPr lang="sr-Cyrl-B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Воћке се саде у рано прољеће и у касну јесен.</a:t>
            </a:r>
          </a:p>
          <a:p>
            <a:pPr marL="285750" indent="-285750">
              <a:buFontTx/>
              <a:buChar char="-"/>
            </a:pPr>
            <a:endParaRPr lang="sr-Cyrl-B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дубоко преораном земљишту, копају се јаме за саднице.</a:t>
            </a:r>
          </a:p>
          <a:p>
            <a:pPr marL="285750" indent="-285750">
              <a:buFontTx/>
              <a:buChar char="-"/>
            </a:pPr>
            <a:endParaRPr lang="sr-Cyrl-B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Бирају се саднице најбољих сорти, а то су оне које дају крупне, укусне и сочне плодове отпорне на мраз и болести.</a:t>
            </a:r>
          </a:p>
          <a:p>
            <a:pPr marL="285750" indent="-285750">
              <a:buFontTx/>
              <a:buChar char="-"/>
            </a:pPr>
            <a:endParaRPr lang="sr-Cyrl-B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Воћке се саде у редовима на одређеном растојању. Тако се обезбјеђује довољно свјетлости, сунчеве топлоте и несметан прилаз воћки при окопавању, ђубрењу, прскању, орезивању и берби плодова.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" y="4733925"/>
            <a:ext cx="1001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Напредни воћари, пољопривредни комбинати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(велика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предузећа која прерађују пољопривредне производе) и пољопривредна добра подижу </a:t>
            </a:r>
            <a:r>
              <a:rPr lang="sr-Cyrl-BA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плантаже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воћњака.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733425"/>
            <a:ext cx="9653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BA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Плантажа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велика површина на којој је засађена једна врста воћа.</a:t>
            </a: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 заштите од временских непогода изнад воћака се подиже противградна мрежа.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22" y="1779862"/>
            <a:ext cx="7809578" cy="2696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1" y="48768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Воће најбоље успијева на брежуљкастом земљишту.</a:t>
            </a: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Крајеве у којима има доста воћа називамо </a:t>
            </a:r>
            <a:r>
              <a:rPr lang="sr-Cyrl-BA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воћарским крајевима </a:t>
            </a:r>
            <a:r>
              <a:rPr lang="sr-Cyrl-BA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(рејонима).</a:t>
            </a:r>
            <a:endParaRPr lang="sr-Cyrl-BA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Најпознатији воћарски рејони су у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предјелу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Добоја, Мајевице, Подриња и брежуљкасти простори Крајине.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419100"/>
            <a:ext cx="3088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ВИНОГРАДАРСТВО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51" y="1638300"/>
            <a:ext cx="10039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Грана земљорадње у којој се људи баве узгојем винове лозе и производњом грожђа назива се </a:t>
            </a:r>
            <a:r>
              <a:rPr lang="sr-Cyrl-BA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виноградарство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Површине на којима се гаји винова лоза називају се </a:t>
            </a:r>
            <a:r>
              <a:rPr lang="sr-Cyrl-BA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виногради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људи који се баве виноградарством називају се </a:t>
            </a:r>
            <a:r>
              <a:rPr lang="sr-Cyrl-BA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виноградари.</a:t>
            </a:r>
            <a:endParaRPr lang="en-US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96" y="3915463"/>
            <a:ext cx="7714835" cy="23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9" y="904875"/>
            <a:ext cx="102913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Винова лоза добро успијева у топлим крајевима са пјесковитим земљиштем, те на брежуљкастим, осунчаним теренима.</a:t>
            </a:r>
          </a:p>
          <a:p>
            <a:pPr marL="285750" indent="-285750">
              <a:buFontTx/>
              <a:buChar char="-"/>
            </a:pPr>
            <a:endParaRPr lang="sr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Плантаже винове лозе у нашој Републици најраспрострањеније су у нижим предјелима Херцеговине.</a:t>
            </a:r>
          </a:p>
          <a:p>
            <a:pPr marL="285750" indent="-285750">
              <a:buFontTx/>
              <a:buChar char="-"/>
            </a:pPr>
            <a:endParaRPr lang="sr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Винова лоза се сади плански, са великим размацима између редова.</a:t>
            </a:r>
          </a:p>
          <a:p>
            <a:pPr marL="285750" indent="-285750">
              <a:buFontTx/>
              <a:buChar char="-"/>
            </a:pPr>
            <a:endParaRPr lang="sr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Лоза се у јесен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орезује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прољеће прихрањује и прска против болести и штеточина.</a:t>
            </a:r>
          </a:p>
          <a:p>
            <a:pPr marL="285750" indent="-285750">
              <a:buFontTx/>
              <a:buChar char="-"/>
            </a:pPr>
            <a:endParaRPr lang="sr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грожђа се добија сок, вино и ракија.</a:t>
            </a:r>
          </a:p>
          <a:p>
            <a:pPr marL="285750" indent="-285750">
              <a:buFontTx/>
              <a:buChar char="-"/>
            </a:pPr>
            <a:endParaRPr lang="sr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 и ракија садрже алкохол и штетни су за човјеков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организам</a:t>
            </a:r>
            <a:r>
              <a:rPr lang="sr-Latn-BA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BA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се унесу у великим количинама.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1500" y="4967526"/>
            <a:ext cx="248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 од грожђа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13" y="5476068"/>
            <a:ext cx="1889924" cy="1030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44" y="5476068"/>
            <a:ext cx="1999661" cy="1085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812" y="5476068"/>
            <a:ext cx="1889924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552450"/>
            <a:ext cx="7625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РАД:</a:t>
            </a:r>
          </a:p>
          <a:p>
            <a:endParaRPr lang="sr-Cyrl-B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Мапом ума представи воћарство и виноградарство. 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673813"/>
            <a:ext cx="3657600" cy="31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368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ВОЋАРСТВО  И  ВИНОГРАДАРСТВО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ВОЋАРСТВО  И  ВИНОГРАДАРСТВО</dc:title>
  <dc:creator>Puza</dc:creator>
  <cp:lastModifiedBy>Puza</cp:lastModifiedBy>
  <cp:revision>12</cp:revision>
  <dcterms:created xsi:type="dcterms:W3CDTF">2021-01-20T19:10:14Z</dcterms:created>
  <dcterms:modified xsi:type="dcterms:W3CDTF">2021-01-24T19:20:41Z</dcterms:modified>
</cp:coreProperties>
</file>