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1" autoAdjust="0"/>
  </p:normalViewPr>
  <p:slideViewPr>
    <p:cSldViewPr snapToGrid="0">
      <p:cViewPr varScale="1">
        <p:scale>
          <a:sx n="74" d="100"/>
          <a:sy n="74" d="100"/>
        </p:scale>
        <p:origin x="84" y="6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3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4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943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6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895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2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23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0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0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3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6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8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1673" y="2404534"/>
            <a:ext cx="8282330" cy="1646302"/>
          </a:xfrm>
        </p:spPr>
        <p:txBody>
          <a:bodyPr/>
          <a:lstStyle/>
          <a:p>
            <a:pPr algn="ctr"/>
            <a:r>
              <a:rPr lang="en-US" b="1" dirty="0" smtClean="0"/>
              <a:t>4.2 PANCAKES FOR JANE</a:t>
            </a:r>
            <a:br>
              <a:rPr lang="en-US" b="1" dirty="0" smtClean="0"/>
            </a:br>
            <a:r>
              <a:rPr lang="en-US" sz="3200" b="1" dirty="0" smtClean="0"/>
              <a:t>(pp. 44-45 in the Student’s Book)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55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22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GRAMMAR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dirty="0" smtClean="0"/>
              <a:t>QUANTIFIERS </a:t>
            </a:r>
            <a:r>
              <a:rPr lang="en-US" b="1" u="sng" dirty="0" smtClean="0"/>
              <a:t>A FEW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u="sng" dirty="0" smtClean="0"/>
              <a:t>A LITTLE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62895"/>
            <a:ext cx="8596668" cy="2820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The quantifiers </a:t>
            </a:r>
            <a:r>
              <a:rPr lang="en-US" sz="2800" u="sng" dirty="0" smtClean="0"/>
              <a:t>A FEW</a:t>
            </a:r>
            <a:r>
              <a:rPr lang="en-US" sz="2800" dirty="0" smtClean="0"/>
              <a:t> </a:t>
            </a:r>
            <a:r>
              <a:rPr lang="sr-Latn-RS" sz="2800" dirty="0" smtClean="0"/>
              <a:t>(</a:t>
            </a:r>
            <a:r>
              <a:rPr lang="sr-Latn-RS" sz="2800" i="1" dirty="0" smtClean="0"/>
              <a:t>nekoliko</a:t>
            </a:r>
            <a:r>
              <a:rPr lang="sr-Latn-RS" sz="2800" dirty="0" smtClean="0"/>
              <a:t>) </a:t>
            </a:r>
            <a:r>
              <a:rPr lang="en-US" sz="2800" dirty="0" smtClean="0"/>
              <a:t>and </a:t>
            </a:r>
            <a:r>
              <a:rPr lang="en-US" sz="2800" u="sng" dirty="0" smtClean="0"/>
              <a:t>A LITTLE</a:t>
            </a:r>
            <a:r>
              <a:rPr lang="en-US" sz="2800" dirty="0" smtClean="0"/>
              <a:t> </a:t>
            </a:r>
            <a:r>
              <a:rPr lang="sr-Latn-RS" sz="2800" dirty="0" smtClean="0"/>
              <a:t>(</a:t>
            </a:r>
            <a:r>
              <a:rPr lang="sr-Latn-RS" sz="2800" i="1" dirty="0" smtClean="0"/>
              <a:t>malo</a:t>
            </a:r>
            <a:r>
              <a:rPr lang="sr-Latn-RS" sz="2800" dirty="0" smtClean="0"/>
              <a:t>) </a:t>
            </a:r>
            <a:r>
              <a:rPr lang="en-US" sz="2800" dirty="0" smtClean="0"/>
              <a:t>are used to denote quantity.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They mean ‘some’ and they imply that there is enough of something.</a:t>
            </a:r>
            <a:endParaRPr 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41348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GRAMMAR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dirty="0"/>
              <a:t>QUANTIFIERS </a:t>
            </a:r>
            <a:r>
              <a:rPr lang="en-US" b="1" u="sng" dirty="0"/>
              <a:t>A FEW </a:t>
            </a:r>
            <a:r>
              <a:rPr lang="en-US" dirty="0"/>
              <a:t>AND </a:t>
            </a:r>
            <a:r>
              <a:rPr lang="en-US" b="1" u="sng" dirty="0"/>
              <a:t>A LITTLE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A FEW</a:t>
            </a:r>
            <a:r>
              <a:rPr lang="sr-Latn-RS" sz="2800" dirty="0" smtClean="0"/>
              <a:t> is used with countable nouns.</a:t>
            </a:r>
          </a:p>
          <a:p>
            <a:pPr marL="0" indent="0">
              <a:buNone/>
            </a:pPr>
            <a:r>
              <a:rPr lang="sr-Latn-RS" sz="2800" dirty="0" smtClean="0"/>
              <a:t>Countable nouns have a singular and a plural form (book-books, house-houses, boy-boys, child-children...)</a:t>
            </a:r>
          </a:p>
          <a:p>
            <a:pPr marL="0" indent="0">
              <a:buNone/>
            </a:pPr>
            <a:endParaRPr lang="sr-Latn-RS" sz="1400" dirty="0"/>
          </a:p>
          <a:p>
            <a:pPr marL="0" indent="0">
              <a:buNone/>
            </a:pPr>
            <a:r>
              <a:rPr lang="sr-Latn-RS" sz="2800" dirty="0" smtClean="0">
                <a:solidFill>
                  <a:srgbClr val="FF0000"/>
                </a:solidFill>
              </a:rPr>
              <a:t>ONE, TWO, THREE </a:t>
            </a:r>
            <a:r>
              <a:rPr lang="sr-Latn-RS" sz="2800" dirty="0" smtClean="0"/>
              <a:t>APPLES </a:t>
            </a:r>
            <a:r>
              <a:rPr lang="bs-Cyrl-BA" sz="2800" dirty="0"/>
              <a:t>– </a:t>
            </a:r>
            <a:r>
              <a:rPr lang="sr-Latn-RS" sz="2800" dirty="0" smtClean="0">
                <a:solidFill>
                  <a:srgbClr val="FF0000"/>
                </a:solidFill>
              </a:rPr>
              <a:t>A FEW </a:t>
            </a:r>
            <a:r>
              <a:rPr lang="sr-Latn-RS" sz="2800" dirty="0" smtClean="0"/>
              <a:t>APPLES</a:t>
            </a:r>
          </a:p>
          <a:p>
            <a:pPr marL="0" indent="0">
              <a:buNone/>
            </a:pPr>
            <a:r>
              <a:rPr lang="sr-Latn-RS" sz="2800" dirty="0">
                <a:solidFill>
                  <a:srgbClr val="FF0000"/>
                </a:solidFill>
              </a:rPr>
              <a:t>ONE, TWO, </a:t>
            </a:r>
            <a:r>
              <a:rPr lang="sr-Latn-RS" sz="2800">
                <a:solidFill>
                  <a:srgbClr val="FF0000"/>
                </a:solidFill>
              </a:rPr>
              <a:t>THREE </a:t>
            </a:r>
            <a:r>
              <a:rPr lang="sr-Latn-RS" sz="2800" smtClean="0"/>
              <a:t>BOOKS </a:t>
            </a:r>
            <a:r>
              <a:rPr lang="bs-Cyrl-BA" sz="2800" smtClean="0"/>
              <a:t>– </a:t>
            </a:r>
            <a:r>
              <a:rPr lang="sr-Latn-RS" sz="2800" dirty="0">
                <a:solidFill>
                  <a:srgbClr val="FF0000"/>
                </a:solidFill>
              </a:rPr>
              <a:t>A FEW </a:t>
            </a:r>
            <a:r>
              <a:rPr lang="sr-Latn-RS" sz="2800" dirty="0" smtClean="0"/>
              <a:t>BOOKS</a:t>
            </a:r>
            <a:endParaRPr lang="sr-Latn-RS" sz="2800" dirty="0"/>
          </a:p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0020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GRAMMAR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dirty="0"/>
              <a:t>QUANTIFIERS </a:t>
            </a:r>
            <a:r>
              <a:rPr lang="en-US" b="1" u="sng" dirty="0"/>
              <a:t>A FEW </a:t>
            </a:r>
            <a:r>
              <a:rPr lang="en-US" dirty="0"/>
              <a:t>AND </a:t>
            </a:r>
            <a:r>
              <a:rPr lang="en-US" b="1" u="sng" dirty="0"/>
              <a:t>A LITTLE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/>
              <a:t>A </a:t>
            </a:r>
            <a:r>
              <a:rPr lang="sr-Latn-RS" sz="2800" b="1" u="sng" dirty="0"/>
              <a:t>LITTLE</a:t>
            </a:r>
            <a:r>
              <a:rPr lang="sr-Latn-RS" sz="2800" b="1" dirty="0"/>
              <a:t> </a:t>
            </a:r>
            <a:r>
              <a:rPr lang="sr-Latn-RS" sz="2800" dirty="0"/>
              <a:t>is used with uncountable nouns.</a:t>
            </a:r>
          </a:p>
          <a:p>
            <a:pPr marL="0" indent="0">
              <a:buNone/>
            </a:pPr>
            <a:r>
              <a:rPr lang="sr-Latn-RS" sz="2800" dirty="0"/>
              <a:t>Uncountable nouns only have a singular form (milk, sugar, flour, water, juice</a:t>
            </a:r>
            <a:r>
              <a:rPr lang="sr-Latn-RS" sz="2800" dirty="0" smtClean="0"/>
              <a:t>...)</a:t>
            </a:r>
          </a:p>
          <a:p>
            <a:pPr marL="0" indent="0">
              <a:buNone/>
            </a:pPr>
            <a:endParaRPr lang="sr-Latn-RS" sz="1400" dirty="0"/>
          </a:p>
          <a:p>
            <a:pPr marL="0" indent="0">
              <a:buNone/>
            </a:pPr>
            <a:r>
              <a:rPr lang="sr-Latn-RS" sz="2800" dirty="0" smtClean="0"/>
              <a:t>... SUGAR – </a:t>
            </a:r>
            <a:r>
              <a:rPr lang="sr-Latn-RS" sz="2800" dirty="0" smtClean="0">
                <a:solidFill>
                  <a:srgbClr val="FF0000"/>
                </a:solidFill>
              </a:rPr>
              <a:t>A LITTLE</a:t>
            </a:r>
            <a:r>
              <a:rPr lang="sr-Latn-RS" sz="2800" dirty="0" smtClean="0"/>
              <a:t> SUGAR</a:t>
            </a:r>
          </a:p>
          <a:p>
            <a:pPr marL="0" indent="0">
              <a:buNone/>
            </a:pPr>
            <a:r>
              <a:rPr lang="sr-Latn-RS" sz="2800" dirty="0" smtClean="0"/>
              <a:t>... WATER – </a:t>
            </a:r>
            <a:r>
              <a:rPr lang="sr-Latn-RS" sz="2800" dirty="0" smtClean="0">
                <a:solidFill>
                  <a:srgbClr val="FF0000"/>
                </a:solidFill>
              </a:rPr>
              <a:t>A LITTLE </a:t>
            </a:r>
            <a:r>
              <a:rPr lang="sr-Latn-RS" sz="2800" dirty="0" smtClean="0"/>
              <a:t>WATER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42293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GRAMMAR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dirty="0"/>
              <a:t>QUANTIFIERS </a:t>
            </a:r>
            <a:r>
              <a:rPr lang="en-US" b="1" u="sng" dirty="0"/>
              <a:t>A FEW </a:t>
            </a:r>
            <a:r>
              <a:rPr lang="en-US" dirty="0"/>
              <a:t>AND </a:t>
            </a:r>
            <a:r>
              <a:rPr lang="en-US" b="1" u="sng" dirty="0"/>
              <a:t>A LITTLE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 smtClean="0"/>
              <a:t>EXAMPLES: </a:t>
            </a:r>
          </a:p>
          <a:p>
            <a:pPr marL="0" indent="0">
              <a:buNone/>
            </a:pPr>
            <a:r>
              <a:rPr lang="sr-Latn-RS" sz="2400" dirty="0" smtClean="0"/>
              <a:t>They bought </a:t>
            </a:r>
            <a:r>
              <a:rPr lang="sr-Latn-RS" sz="2400" dirty="0" smtClean="0">
                <a:solidFill>
                  <a:srgbClr val="FF0000"/>
                </a:solidFill>
              </a:rPr>
              <a:t>a few </a:t>
            </a:r>
            <a:r>
              <a:rPr lang="sr-Latn-RS" sz="2400" dirty="0" smtClean="0"/>
              <a:t>eggs and </a:t>
            </a:r>
            <a:r>
              <a:rPr lang="sr-Latn-RS" sz="2400" dirty="0" smtClean="0">
                <a:solidFill>
                  <a:srgbClr val="FF0000"/>
                </a:solidFill>
              </a:rPr>
              <a:t>a little </a:t>
            </a:r>
            <a:r>
              <a:rPr lang="sr-Latn-RS" sz="2400" dirty="0" smtClean="0"/>
              <a:t>milk.</a:t>
            </a:r>
          </a:p>
          <a:p>
            <a:pPr marL="0" indent="0">
              <a:buNone/>
            </a:pPr>
            <a:r>
              <a:rPr lang="sr-Latn-RS" sz="2400" dirty="0" smtClean="0"/>
              <a:t>We have </a:t>
            </a:r>
            <a:r>
              <a:rPr lang="sr-Latn-RS" sz="2400" dirty="0" smtClean="0">
                <a:solidFill>
                  <a:srgbClr val="FF0000"/>
                </a:solidFill>
              </a:rPr>
              <a:t>a little </a:t>
            </a:r>
            <a:r>
              <a:rPr lang="sr-Latn-RS" sz="2400" dirty="0" smtClean="0"/>
              <a:t>flour and </a:t>
            </a:r>
            <a:r>
              <a:rPr lang="sr-Latn-RS" sz="2400" dirty="0" smtClean="0">
                <a:solidFill>
                  <a:srgbClr val="FF0000"/>
                </a:solidFill>
              </a:rPr>
              <a:t>a few </a:t>
            </a:r>
            <a:r>
              <a:rPr lang="sr-Latn-RS" sz="2400" dirty="0" smtClean="0"/>
              <a:t>apples.</a:t>
            </a:r>
          </a:p>
          <a:p>
            <a:pPr marL="0" indent="0">
              <a:buNone/>
            </a:pPr>
            <a:r>
              <a:rPr lang="sr-Latn-RS" sz="2400" dirty="0" smtClean="0"/>
              <a:t>There are </a:t>
            </a:r>
            <a:r>
              <a:rPr lang="sr-Latn-RS" sz="2400" dirty="0" smtClean="0">
                <a:solidFill>
                  <a:srgbClr val="FF0000"/>
                </a:solidFill>
              </a:rPr>
              <a:t>a few </a:t>
            </a:r>
            <a:r>
              <a:rPr lang="sr-Latn-RS" sz="2400" dirty="0" smtClean="0"/>
              <a:t>oranges and </a:t>
            </a:r>
            <a:r>
              <a:rPr lang="sr-Latn-RS" sz="2400" dirty="0" smtClean="0">
                <a:solidFill>
                  <a:srgbClr val="FF0000"/>
                </a:solidFill>
              </a:rPr>
              <a:t>a little </a:t>
            </a:r>
            <a:r>
              <a:rPr lang="sr-Latn-RS" sz="2400" dirty="0" smtClean="0"/>
              <a:t>sugar on the table.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26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VOCABULARY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sr-Latn-RS" dirty="0" smtClean="0"/>
              <a:t>4.2 PANCAKES FOR JANE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dirty="0" smtClean="0"/>
              <a:t>Exercise 1 (p. 45):</a:t>
            </a:r>
          </a:p>
          <a:p>
            <a:pPr marL="0" indent="0">
              <a:buNone/>
            </a:pPr>
            <a:r>
              <a:rPr lang="sr-Latn-RS" sz="2000" dirty="0" smtClean="0"/>
              <a:t>FLOUR - </a:t>
            </a:r>
            <a:r>
              <a:rPr lang="en-US" sz="2000" dirty="0"/>
              <a:t>powder made from grain, especially wheat, used for making bread, cakes, pasta, pastry, etc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pPr marL="0" indent="0">
              <a:buNone/>
            </a:pPr>
            <a:r>
              <a:rPr lang="sr-Latn-RS" sz="2000" dirty="0"/>
              <a:t>EGGS - </a:t>
            </a:r>
            <a:r>
              <a:rPr lang="en-US" sz="2000" dirty="0"/>
              <a:t>the oval </a:t>
            </a:r>
            <a:r>
              <a:rPr lang="en-US" sz="2000" dirty="0" smtClean="0"/>
              <a:t>object</a:t>
            </a:r>
            <a:r>
              <a:rPr lang="sr-Latn-RS" sz="2000" dirty="0" smtClean="0"/>
              <a:t>s</a:t>
            </a:r>
            <a:r>
              <a:rPr lang="en-US" sz="2000" dirty="0" smtClean="0"/>
              <a:t> </a:t>
            </a:r>
            <a:r>
              <a:rPr lang="en-US" sz="2000" dirty="0"/>
              <a:t>with a hard shell that </a:t>
            </a:r>
            <a:r>
              <a:rPr lang="sr-Latn-RS" sz="2000" dirty="0" smtClean="0"/>
              <a:t>are </a:t>
            </a:r>
            <a:r>
              <a:rPr lang="en-US" sz="2000" dirty="0" smtClean="0"/>
              <a:t>produced </a:t>
            </a:r>
            <a:r>
              <a:rPr lang="en-US" sz="2000" dirty="0"/>
              <a:t>by female birds, especially chickens, eaten as </a:t>
            </a:r>
            <a:r>
              <a:rPr lang="en-US" sz="2000" dirty="0" smtClean="0"/>
              <a:t>food</a:t>
            </a:r>
            <a:endParaRPr lang="sr-Latn-RS" sz="2000" dirty="0" smtClean="0"/>
          </a:p>
          <a:p>
            <a:pPr marL="0" indent="0">
              <a:buNone/>
            </a:pPr>
            <a:r>
              <a:rPr lang="sr-Latn-RS" sz="2000" dirty="0"/>
              <a:t>CAKE - </a:t>
            </a:r>
            <a:r>
              <a:rPr lang="en-US" sz="2000" dirty="0"/>
              <a:t>a sweet food made with a mixture of flour, eggs, fat, and sugar</a:t>
            </a:r>
            <a:endParaRPr lang="sr-Latn-RS" sz="2000"/>
          </a:p>
          <a:p>
            <a:pPr marL="0" indent="0">
              <a:buNone/>
            </a:pPr>
            <a:r>
              <a:rPr lang="sr-Latn-RS" sz="2000" smtClean="0"/>
              <a:t>PANCAKE </a:t>
            </a:r>
            <a:r>
              <a:rPr lang="sr-Latn-RS" sz="2000" dirty="0" smtClean="0"/>
              <a:t>- </a:t>
            </a:r>
            <a:r>
              <a:rPr lang="en-US" sz="2000" dirty="0"/>
              <a:t>a thin, flat, round cake made from a mixture of flour, milk, and egg, fried on both sides</a:t>
            </a:r>
            <a:endParaRPr lang="sr-Latn-RS" sz="2000" dirty="0" smtClean="0"/>
          </a:p>
          <a:p>
            <a:pPr marL="0" indent="0">
              <a:buNone/>
            </a:pPr>
            <a:r>
              <a:rPr lang="sr-Latn-RS" sz="2000" dirty="0" smtClean="0"/>
              <a:t>MARSHMALLOWS - </a:t>
            </a:r>
            <a:r>
              <a:rPr lang="en-US" sz="2000" dirty="0" smtClean="0"/>
              <a:t>soft</a:t>
            </a:r>
            <a:r>
              <a:rPr lang="sr-Latn-RS" sz="2000" dirty="0" smtClean="0"/>
              <a:t> </a:t>
            </a:r>
            <a:r>
              <a:rPr lang="en-US" sz="2000" dirty="0" err="1" smtClean="0"/>
              <a:t>cand</a:t>
            </a:r>
            <a:r>
              <a:rPr lang="sr-Latn-RS" sz="2000" dirty="0" smtClean="0"/>
              <a:t>ies</a:t>
            </a:r>
            <a:r>
              <a:rPr lang="en-US" sz="2000" dirty="0" smtClean="0"/>
              <a:t> </a:t>
            </a:r>
            <a:r>
              <a:rPr lang="en-US" sz="2000" dirty="0"/>
              <a:t>made mainly of sugar</a:t>
            </a:r>
            <a:endParaRPr lang="sr-Latn-R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64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RS" sz="2400" dirty="0" smtClean="0"/>
              <a:t>Vocabulary exercise 2 on p. 45 in the Student’s Book</a:t>
            </a:r>
          </a:p>
          <a:p>
            <a:pPr>
              <a:buFontTx/>
              <a:buChar char="-"/>
            </a:pPr>
            <a:r>
              <a:rPr lang="sr-Latn-RS" sz="2400" dirty="0" smtClean="0"/>
              <a:t>Grammar exercise on p</a:t>
            </a:r>
            <a:r>
              <a:rPr lang="sr-Latn-RS" sz="2400" dirty="0"/>
              <a:t>. 45 in the Student’s </a:t>
            </a:r>
            <a:r>
              <a:rPr lang="sr-Latn-RS" sz="2400" dirty="0" smtClean="0"/>
              <a:t>Book (A FEW and A LITTLE)</a:t>
            </a:r>
          </a:p>
          <a:p>
            <a:pPr>
              <a:buFontTx/>
              <a:buChar char="-"/>
            </a:pPr>
            <a:r>
              <a:rPr lang="sr-Latn-RS" sz="2400" dirty="0" smtClean="0"/>
              <a:t>Exercise 1 on p. 29 in the </a:t>
            </a:r>
            <a:r>
              <a:rPr lang="sr-Latn-RS" sz="2400" dirty="0"/>
              <a:t>Workbook (A FEW and A LITTLE)</a:t>
            </a:r>
          </a:p>
          <a:p>
            <a:pPr>
              <a:buFontTx/>
              <a:buChar char="-"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1441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</TotalTime>
  <Words>312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4.2 PANCAKES FOR JANE (pp. 44-45 in the Student’s Book)</vt:lpstr>
      <vt:lpstr>GRAMMAR  QUANTIFIERS A FEW AND A LITTLE</vt:lpstr>
      <vt:lpstr>GRAMMAR  QUANTIFIERS A FEW AND A LITTLE</vt:lpstr>
      <vt:lpstr>GRAMMAR  QUANTIFIERS A FEW AND A LITTLE</vt:lpstr>
      <vt:lpstr>GRAMMAR  QUANTIFIERS A FEW AND A LITTLE</vt:lpstr>
      <vt:lpstr>VOCABULARY  4.2 PANCAKES FOR JANE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sa grafičkim objektima</dc:title>
  <dc:creator>Home</dc:creator>
  <cp:lastModifiedBy>Home</cp:lastModifiedBy>
  <cp:revision>23</cp:revision>
  <dcterms:created xsi:type="dcterms:W3CDTF">2020-12-07T17:59:57Z</dcterms:created>
  <dcterms:modified xsi:type="dcterms:W3CDTF">2021-01-31T16:16:48Z</dcterms:modified>
</cp:coreProperties>
</file>