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7" r:id="rId2"/>
    <p:sldId id="259" r:id="rId3"/>
    <p:sldId id="260" r:id="rId4"/>
    <p:sldId id="261" r:id="rId5"/>
    <p:sldId id="262" r:id="rId6"/>
    <p:sldId id="263" r:id="rId7"/>
    <p:sldId id="264" r:id="rId8"/>
    <p:sldId id="266"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1091" autoAdjust="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A28DD-AA35-474D-9558-ADCD0E34601A}" type="datetimeFigureOut">
              <a:rPr lang="en-GB" smtClean="0"/>
              <a:pPr/>
              <a:t>01/03/2021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9AB45-08E2-4576-AE60-40BAC36ABD52}" type="slidenum">
              <a:rPr lang="en-GB" smtClean="0"/>
              <a:pPr/>
              <a:t>‹#›</a:t>
            </a:fld>
            <a:endParaRPr lang="en-GB"/>
          </a:p>
        </p:txBody>
      </p:sp>
    </p:spTree>
    <p:extLst>
      <p:ext uri="{BB962C8B-B14F-4D97-AF65-F5344CB8AC3E}">
        <p14:creationId xmlns:p14="http://schemas.microsoft.com/office/powerpoint/2010/main" xmlns="" val="290746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260181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369A1A-700B-490A-BB30-8BD59210F8EE}"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111085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2066653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xmlns="" val="283404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1474081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2434013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906849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3911501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213693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259129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142131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369A1A-700B-490A-BB30-8BD59210F8EE}"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876638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369A1A-700B-490A-BB30-8BD59210F8EE}" type="datetimeFigureOut">
              <a:rPr lang="en-US" smtClean="0"/>
              <a:pPr/>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47353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28622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34660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B369A1A-700B-490A-BB30-8BD59210F8EE}" type="datetimeFigureOut">
              <a:rPr lang="en-US" smtClean="0"/>
              <a:pPr/>
              <a:t>3/1/2021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177092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369A1A-700B-490A-BB30-8BD59210F8EE}"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81284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B369A1A-700B-490A-BB30-8BD59210F8EE}" type="datetimeFigureOut">
              <a:rPr lang="en-US" smtClean="0"/>
              <a:pPr/>
              <a:t>3/1/2021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B9B7630-C773-4108-9975-9A172EDF9F61}" type="slidenum">
              <a:rPr lang="en-US" smtClean="0"/>
              <a:pPr/>
              <a:t>‹#›</a:t>
            </a:fld>
            <a:endParaRPr lang="en-US"/>
          </a:p>
        </p:txBody>
      </p:sp>
    </p:spTree>
    <p:extLst>
      <p:ext uri="{BB962C8B-B14F-4D97-AF65-F5344CB8AC3E}">
        <p14:creationId xmlns:p14="http://schemas.microsoft.com/office/powerpoint/2010/main" xmlns="" val="167253175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sr-Cyrl-BA" sz="2800" dirty="0" smtClean="0"/>
              <a:t>СРПСКИ ЈЕЗИК</a:t>
            </a:r>
            <a:br>
              <a:rPr lang="sr-Cyrl-BA" sz="2800" dirty="0" smtClean="0"/>
            </a:br>
            <a:r>
              <a:rPr lang="sr-Cyrl-BA" sz="2800" dirty="0" smtClean="0"/>
              <a:t>ТРЕЋИ РАЗРЕД</a:t>
            </a:r>
            <a:br>
              <a:rPr lang="sr-Cyrl-BA" sz="2800" dirty="0" smtClean="0"/>
            </a:br>
            <a:r>
              <a:rPr lang="sr-Cyrl-BA" sz="2800" dirty="0" smtClean="0"/>
              <a:t/>
            </a:r>
            <a:br>
              <a:rPr lang="sr-Cyrl-BA" sz="2800" dirty="0" smtClean="0"/>
            </a:br>
            <a:r>
              <a:rPr lang="sr-Cyrl-BA" sz="2800" dirty="0"/>
              <a:t/>
            </a:r>
            <a:br>
              <a:rPr lang="sr-Cyrl-BA" sz="2800" dirty="0"/>
            </a:br>
            <a:r>
              <a:rPr lang="sr-Cyrl-BA" sz="2800" dirty="0" smtClean="0"/>
              <a:t/>
            </a:r>
            <a:br>
              <a:rPr lang="sr-Cyrl-BA" sz="2800" dirty="0" smtClean="0"/>
            </a:br>
            <a:r>
              <a:rPr lang="sr-Cyrl-BA" sz="2800" dirty="0">
                <a:solidFill>
                  <a:schemeClr val="tx1"/>
                </a:solidFill>
              </a:rPr>
              <a:t>ПИСАЊЕ </a:t>
            </a:r>
            <a:r>
              <a:rPr lang="sr-Cyrl-BA" sz="2800" dirty="0" smtClean="0">
                <a:solidFill>
                  <a:schemeClr val="tx1"/>
                </a:solidFill>
              </a:rPr>
              <a:t>РИЈЕЧЦЕ „НЕ“ </a:t>
            </a:r>
            <a:r>
              <a:rPr lang="sr-Cyrl-BA" sz="2800" dirty="0">
                <a:solidFill>
                  <a:schemeClr val="tx1"/>
                </a:solidFill>
              </a:rPr>
              <a:t>УЗ ГЛАГОЛЕ</a:t>
            </a:r>
            <a:endParaRPr lang="en-GB" sz="2800" dirty="0">
              <a:solidFill>
                <a:schemeClr val="tx1"/>
              </a:solidFill>
            </a:endParaRPr>
          </a:p>
        </p:txBody>
      </p:sp>
      <p:sp>
        <p:nvSpPr>
          <p:cNvPr id="5" name="Subtitle 4"/>
          <p:cNvSpPr>
            <a:spLocks noGrp="1"/>
          </p:cNvSpPr>
          <p:nvPr>
            <p:ph type="subTitle" idx="1"/>
          </p:nvPr>
        </p:nvSpPr>
        <p:spPr/>
        <p:txBody>
          <a:bodyPr/>
          <a:lstStyle/>
          <a:p>
            <a:endParaRPr lang="en-GB" dirty="0"/>
          </a:p>
        </p:txBody>
      </p:sp>
      <p:pic>
        <p:nvPicPr>
          <p:cNvPr id="6" name="Picture 5" descr="unnamed.png"/>
          <p:cNvPicPr>
            <a:picLocks noChangeAspect="1"/>
          </p:cNvPicPr>
          <p:nvPr/>
        </p:nvPicPr>
        <p:blipFill>
          <a:blip r:embed="rId2" cstate="print"/>
          <a:stretch>
            <a:fillRect/>
          </a:stretch>
        </p:blipFill>
        <p:spPr>
          <a:xfrm>
            <a:off x="4495800" y="4086225"/>
            <a:ext cx="2378413" cy="1552575"/>
          </a:xfrm>
          <a:prstGeom prst="rect">
            <a:avLst/>
          </a:prstGeo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r-Cyrl-BA" sz="2400" dirty="0" smtClean="0"/>
              <a:t/>
            </a:r>
            <a:br>
              <a:rPr lang="sr-Cyrl-BA" sz="2400" dirty="0" smtClean="0"/>
            </a:br>
            <a:r>
              <a:rPr lang="sr-Cyrl-BA" sz="2400" dirty="0"/>
              <a:t/>
            </a:r>
            <a:br>
              <a:rPr lang="sr-Cyrl-BA" sz="2400" dirty="0"/>
            </a:br>
            <a:r>
              <a:rPr lang="sr-Cyrl-BA" sz="2400" dirty="0" smtClean="0"/>
              <a:t/>
            </a:r>
            <a:br>
              <a:rPr lang="sr-Cyrl-BA" sz="2400" dirty="0" smtClean="0"/>
            </a:br>
            <a:r>
              <a:rPr lang="sr-Cyrl-BA" sz="2400" dirty="0" smtClean="0"/>
              <a:t>ШТА ЈЕ ТО РИЈЕЧЦА „НЕ“?  </a:t>
            </a:r>
            <a:br>
              <a:rPr lang="sr-Cyrl-BA" sz="2400" dirty="0" smtClean="0"/>
            </a:br>
            <a:r>
              <a:rPr lang="sr-Cyrl-BA" sz="2400" dirty="0" smtClean="0"/>
              <a:t/>
            </a:r>
            <a:br>
              <a:rPr lang="sr-Cyrl-BA" sz="2400" dirty="0" smtClean="0"/>
            </a:br>
            <a:r>
              <a:rPr lang="sr-Cyrl-BA" sz="2400" dirty="0" smtClean="0"/>
              <a:t> </a:t>
            </a:r>
            <a:r>
              <a:rPr lang="sr-Cyrl-BA" sz="2400" u="sng" dirty="0" smtClean="0">
                <a:solidFill>
                  <a:srgbClr val="FF0000"/>
                </a:solidFill>
              </a:rPr>
              <a:t>РИЈЕЧЦА</a:t>
            </a:r>
            <a:r>
              <a:rPr lang="sr-Cyrl-BA" sz="2400" dirty="0" smtClean="0"/>
              <a:t> „НЕ“ ЈЕ МАЛА РИЈЕЧ КОЈА СЕ КОРИСТИ ЗА ОДРИЦАЊЕ</a:t>
            </a:r>
            <a:r>
              <a:rPr lang="sr-Cyrl-BA" sz="2400" dirty="0"/>
              <a:t>.</a:t>
            </a:r>
            <a:r>
              <a:rPr lang="sr-Cyrl-BA" sz="2400" dirty="0" smtClean="0"/>
              <a:t/>
            </a:r>
            <a:br>
              <a:rPr lang="sr-Cyrl-BA" sz="2400" dirty="0" smtClean="0"/>
            </a:br>
            <a:r>
              <a:rPr lang="sr-Cyrl-BA" sz="2400" dirty="0" smtClean="0"/>
              <a:t>МИ ДАНАС УЧИМО ПИСАЊЕ  ТЕ МАЛЕ РИЈЕЧИ </a:t>
            </a:r>
            <a:r>
              <a:rPr lang="sr-Cyrl-BA" sz="2400" smtClean="0"/>
              <a:t>УЗ ГЛАГОЛЕ.</a:t>
            </a:r>
            <a:r>
              <a:rPr lang="sr-Cyrl-BA" sz="2400" dirty="0" smtClean="0"/>
              <a:t/>
            </a:r>
            <a:br>
              <a:rPr lang="sr-Cyrl-BA" sz="2400" dirty="0" smtClean="0"/>
            </a:br>
            <a:endParaRPr lang="en-US" sz="2400" dirty="0"/>
          </a:p>
        </p:txBody>
      </p:sp>
      <p:sp>
        <p:nvSpPr>
          <p:cNvPr id="3" name="Subtitle 2"/>
          <p:cNvSpPr>
            <a:spLocks noGrp="1"/>
          </p:cNvSpPr>
          <p:nvPr>
            <p:ph type="subTitle" idx="1"/>
          </p:nvPr>
        </p:nvSpPr>
        <p:spPr/>
        <p:txBody>
          <a:bodyPr>
            <a:noAutofit/>
          </a:bodyPr>
          <a:lstStyle/>
          <a:p>
            <a:pPr algn="ctr"/>
            <a:endParaRPr lang="sr-Cyrl-BA" sz="2400" dirty="0"/>
          </a:p>
          <a:p>
            <a:pPr algn="ctr"/>
            <a:endParaRPr lang="sr-Cyrl-BA" sz="2400" dirty="0" smtClean="0"/>
          </a:p>
          <a:p>
            <a:pPr algn="ctr"/>
            <a:endParaRPr lang="en-US" sz="2400"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752599"/>
          </a:xfrm>
          <a:noFill/>
        </p:spPr>
        <p:txBody>
          <a:bodyPr anchor="t">
            <a:normAutofit/>
          </a:bodyPr>
          <a:lstStyle/>
          <a:p>
            <a:r>
              <a:rPr lang="sr-Cyrl-BA" sz="2400" dirty="0" smtClean="0">
                <a:ln w="0">
                  <a:noFill/>
                </a:ln>
                <a:solidFill>
                  <a:schemeClr val="tx1"/>
                </a:solidFill>
                <a:effectLst>
                  <a:outerShdw blurRad="38100" dist="19050" dir="2700000" algn="tl" rotWithShape="0">
                    <a:schemeClr val="dk1">
                      <a:alpha val="40000"/>
                    </a:schemeClr>
                  </a:outerShdw>
                </a:effectLst>
              </a:rPr>
              <a:t>ПРВО ЋЕМО ЗАЈЕДНО  ПОНОВИТИ ОНО ШТО   ВЕЋ ЗНАМО О ГЛАГОЛИМА!</a:t>
            </a:r>
            <a:endParaRPr lang="en-US" sz="2400" dirty="0">
              <a:ln w="0">
                <a:noFill/>
              </a:ln>
              <a:solidFill>
                <a:schemeClr val="tx1"/>
              </a:solidFill>
              <a:effectLst>
                <a:outerShdw blurRad="38100" dist="19050" dir="2700000" algn="tl" rotWithShape="0">
                  <a:schemeClr val="dk1">
                    <a:alpha val="40000"/>
                  </a:schemeClr>
                </a:outerShdw>
              </a:effectLst>
            </a:endParaRPr>
          </a:p>
        </p:txBody>
      </p:sp>
      <p:sp>
        <p:nvSpPr>
          <p:cNvPr id="3" name="Subtitle 2"/>
          <p:cNvSpPr>
            <a:spLocks noGrp="1"/>
          </p:cNvSpPr>
          <p:nvPr>
            <p:ph type="subTitle" idx="1"/>
          </p:nvPr>
        </p:nvSpPr>
        <p:spPr>
          <a:xfrm>
            <a:off x="381000" y="1600200"/>
            <a:ext cx="8077200" cy="3962400"/>
          </a:xfrm>
          <a:noFill/>
        </p:spPr>
        <p:txBody>
          <a:bodyPr>
            <a:noAutofit/>
          </a:bodyPr>
          <a:lstStyle/>
          <a:p>
            <a:r>
              <a:rPr lang="sr-Cyrl-BA" sz="2400" b="1" cap="none" dirty="0" smtClean="0">
                <a:solidFill>
                  <a:srgbClr val="FF0000"/>
                </a:solidFill>
              </a:rPr>
              <a:t>Шта су то глаголи?</a:t>
            </a:r>
          </a:p>
          <a:p>
            <a:pPr algn="l"/>
            <a:r>
              <a:rPr lang="sr-Cyrl-BA" sz="2400" cap="none" dirty="0">
                <a:solidFill>
                  <a:schemeClr val="tx1"/>
                </a:solidFill>
              </a:rPr>
              <a:t>Г</a:t>
            </a:r>
            <a:r>
              <a:rPr lang="sr-Cyrl-BA" sz="2400" cap="none" dirty="0" smtClean="0">
                <a:solidFill>
                  <a:schemeClr val="tx1"/>
                </a:solidFill>
              </a:rPr>
              <a:t>лаголи су врста ријечи које означавају  радњу.                                            Радњу означавају ријечи </a:t>
            </a:r>
            <a:r>
              <a:rPr lang="sr-Cyrl-BA" sz="2400" b="1" cap="none" dirty="0" smtClean="0">
                <a:solidFill>
                  <a:schemeClr val="tx1"/>
                </a:solidFill>
              </a:rPr>
              <a:t>:</a:t>
            </a:r>
            <a:r>
              <a:rPr lang="sr-Cyrl-BA" sz="2400" cap="none" dirty="0" smtClean="0">
                <a:solidFill>
                  <a:schemeClr val="tx1"/>
                </a:solidFill>
              </a:rPr>
              <a:t> трчи, пише, пјева, коси,...</a:t>
            </a:r>
          </a:p>
          <a:p>
            <a:pPr algn="l"/>
            <a:r>
              <a:rPr lang="sr-Cyrl-BA" sz="2400" cap="none" dirty="0">
                <a:solidFill>
                  <a:schemeClr val="tx1"/>
                </a:solidFill>
              </a:rPr>
              <a:t>Д</a:t>
            </a:r>
            <a:r>
              <a:rPr lang="sr-Cyrl-BA" sz="2400" cap="none" dirty="0" smtClean="0">
                <a:solidFill>
                  <a:schemeClr val="tx1"/>
                </a:solidFill>
              </a:rPr>
              <a:t>обијамо их на питање: Шта неко ради?  Или  коју радњу врши?</a:t>
            </a:r>
          </a:p>
          <a:p>
            <a:pPr algn="l"/>
            <a:r>
              <a:rPr lang="sr-Cyrl-BA" sz="2400" cap="none" dirty="0" smtClean="0">
                <a:solidFill>
                  <a:schemeClr val="tx1"/>
                </a:solidFill>
              </a:rPr>
              <a:t>На примјер:  Марко </a:t>
            </a:r>
            <a:r>
              <a:rPr lang="sr-Cyrl-BA" sz="2400" u="sng" cap="none" dirty="0" smtClean="0">
                <a:solidFill>
                  <a:srgbClr val="FF0000"/>
                </a:solidFill>
              </a:rPr>
              <a:t>трчи</a:t>
            </a:r>
            <a:r>
              <a:rPr lang="sr-Cyrl-BA" sz="2400" cap="none" dirty="0" smtClean="0">
                <a:solidFill>
                  <a:schemeClr val="tx1"/>
                </a:solidFill>
              </a:rPr>
              <a:t> брзо.</a:t>
            </a:r>
          </a:p>
          <a:p>
            <a:pPr algn="l"/>
            <a:r>
              <a:rPr lang="sr-Cyrl-BA" sz="2400" cap="none" dirty="0" smtClean="0">
                <a:solidFill>
                  <a:schemeClr val="tx1"/>
                </a:solidFill>
              </a:rPr>
              <a:t>Шта ради Марко?  Или  коју радњу врши Марко?  Марко </a:t>
            </a:r>
            <a:r>
              <a:rPr lang="sr-Cyrl-BA" sz="2400" u="sng" cap="none" dirty="0" smtClean="0">
                <a:solidFill>
                  <a:srgbClr val="FF0000"/>
                </a:solidFill>
              </a:rPr>
              <a:t>трчи.</a:t>
            </a:r>
          </a:p>
          <a:p>
            <a:pPr algn="l"/>
            <a:r>
              <a:rPr lang="sr-Cyrl-BA" sz="2400" cap="none" dirty="0" smtClean="0">
                <a:solidFill>
                  <a:schemeClr val="tx1"/>
                </a:solidFill>
              </a:rPr>
              <a:t>         </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5105400"/>
          </a:xfrm>
          <a:noFill/>
        </p:spPr>
        <p:txBody>
          <a:bodyPr>
            <a:normAutofit fontScale="90000"/>
          </a:bodyPr>
          <a:lstStyle/>
          <a:p>
            <a:r>
              <a:rPr lang="sr-Cyrl-BA" sz="2700" dirty="0" smtClean="0"/>
              <a:t>КАКО СЕ ПИШЕ РИЈЕЧЦА „НЕ“ НАЈБОЉЕ ЋЕМО УОЧИТИ КРОЗ НЕКОЛИКО РЕЧЕНИЦА.</a:t>
            </a:r>
            <a:br>
              <a:rPr lang="sr-Cyrl-BA" sz="2700" dirty="0" smtClean="0"/>
            </a:br>
            <a:r>
              <a:rPr lang="sr-Cyrl-BA" sz="2400" dirty="0"/>
              <a:t/>
            </a:r>
            <a:br>
              <a:rPr lang="sr-Cyrl-BA" sz="2400" dirty="0"/>
            </a:br>
            <a:r>
              <a:rPr lang="sr-Cyrl-BA" sz="2700" dirty="0" smtClean="0"/>
              <a:t>Марко </a:t>
            </a:r>
            <a:r>
              <a:rPr lang="sr-Cyrl-BA" sz="2700" u="sng" dirty="0" smtClean="0">
                <a:solidFill>
                  <a:srgbClr val="FF0000"/>
                </a:solidFill>
              </a:rPr>
              <a:t>не трчи </a:t>
            </a:r>
            <a:r>
              <a:rPr lang="sr-Cyrl-BA" sz="2700" dirty="0" smtClean="0"/>
              <a:t>брзо.</a:t>
            </a:r>
            <a:br>
              <a:rPr lang="sr-Cyrl-BA" sz="2700" dirty="0" smtClean="0"/>
            </a:br>
            <a:r>
              <a:rPr lang="sr-Cyrl-BA" sz="2700" dirty="0" smtClean="0"/>
              <a:t>Милица </a:t>
            </a:r>
            <a:r>
              <a:rPr lang="sr-Cyrl-BA" sz="2700" u="sng" dirty="0" smtClean="0">
                <a:solidFill>
                  <a:srgbClr val="FF0000"/>
                </a:solidFill>
              </a:rPr>
              <a:t>не пише </a:t>
            </a:r>
            <a:r>
              <a:rPr lang="sr-Cyrl-BA" sz="2700" dirty="0" smtClean="0"/>
              <a:t>лијепо.                                                                           Тата </a:t>
            </a:r>
            <a:r>
              <a:rPr lang="sr-Cyrl-BA" sz="2700" u="sng" dirty="0" smtClean="0">
                <a:solidFill>
                  <a:srgbClr val="FF0000"/>
                </a:solidFill>
              </a:rPr>
              <a:t>не коси </a:t>
            </a:r>
            <a:r>
              <a:rPr lang="sr-Cyrl-BA" sz="2700" dirty="0" smtClean="0"/>
              <a:t>траву.</a:t>
            </a:r>
            <a:br>
              <a:rPr lang="sr-Cyrl-BA" sz="2700" dirty="0" smtClean="0"/>
            </a:br>
            <a:r>
              <a:rPr lang="sr-Cyrl-BA" sz="2700" dirty="0" smtClean="0"/>
              <a:t>Киша </a:t>
            </a:r>
            <a:r>
              <a:rPr lang="sr-Cyrl-BA" sz="2700" u="sng" dirty="0" smtClean="0">
                <a:solidFill>
                  <a:srgbClr val="FF0000"/>
                </a:solidFill>
              </a:rPr>
              <a:t>не пада </a:t>
            </a:r>
            <a:r>
              <a:rPr lang="sr-Cyrl-BA" sz="2700" dirty="0" smtClean="0"/>
              <a:t>јако.</a:t>
            </a:r>
            <a:br>
              <a:rPr lang="sr-Cyrl-BA" sz="2700" dirty="0" smtClean="0"/>
            </a:br>
            <a:r>
              <a:rPr lang="sr-Cyrl-BA" sz="2700" dirty="0"/>
              <a:t/>
            </a:r>
            <a:br>
              <a:rPr lang="sr-Cyrl-BA" sz="2700" dirty="0"/>
            </a:br>
            <a:r>
              <a:rPr lang="sr-Cyrl-BA" sz="2700" dirty="0" smtClean="0"/>
              <a:t>Обратите пажњу на глаголе написане у овим реченицама!</a:t>
            </a:r>
            <a:br>
              <a:rPr lang="sr-Cyrl-BA" sz="2700" dirty="0" smtClean="0"/>
            </a:br>
            <a:r>
              <a:rPr lang="sr-Cyrl-BA" sz="2700" dirty="0" smtClean="0"/>
              <a:t>То су глаголи: </a:t>
            </a:r>
            <a:r>
              <a:rPr lang="sr-Cyrl-BA" sz="2700" u="sng" dirty="0" smtClean="0">
                <a:solidFill>
                  <a:srgbClr val="FF0000"/>
                </a:solidFill>
              </a:rPr>
              <a:t>трчи, пише, коси, пада</a:t>
            </a:r>
            <a:r>
              <a:rPr lang="sr-Cyrl-BA" sz="2700" dirty="0" smtClean="0">
                <a:solidFill>
                  <a:srgbClr val="FF0000"/>
                </a:solidFill>
              </a:rPr>
              <a:t>.</a:t>
            </a:r>
            <a:r>
              <a:rPr lang="sr-Latn-BA" sz="2700" dirty="0" smtClean="0"/>
              <a:t/>
            </a:r>
            <a:br>
              <a:rPr lang="sr-Latn-BA" sz="2700" dirty="0" smtClean="0"/>
            </a:br>
            <a:r>
              <a:rPr lang="sr-Cyrl-BA" sz="2700" dirty="0" smtClean="0"/>
              <a:t>Шта смо додали овим глаголима? Ријечцу „не“!</a:t>
            </a:r>
            <a:br>
              <a:rPr lang="sr-Cyrl-BA" sz="2700" dirty="0" smtClean="0"/>
            </a:br>
            <a:r>
              <a:rPr lang="sr-Cyrl-BA" sz="2700" dirty="0" smtClean="0"/>
              <a:t>Како је написана ријечца „не“ уз ове глаголе?</a:t>
            </a:r>
            <a:br>
              <a:rPr lang="sr-Cyrl-BA" sz="2700" dirty="0" smtClean="0"/>
            </a:br>
            <a:r>
              <a:rPr lang="sr-Cyrl-BA" sz="2700" dirty="0" smtClean="0"/>
              <a:t>Ријечца „не“ је написана одвојено од глагола.</a:t>
            </a:r>
            <a:br>
              <a:rPr lang="sr-Cyrl-BA" sz="2700" dirty="0" smtClean="0"/>
            </a:br>
            <a:r>
              <a:rPr lang="sr-Cyrl-BA" sz="2400" dirty="0" smtClean="0"/>
              <a:t/>
            </a:r>
            <a:br>
              <a:rPr lang="sr-Cyrl-BA" sz="2400" dirty="0" smtClean="0"/>
            </a:br>
            <a:endParaRPr lang="en-US" sz="2400"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5943600"/>
          </a:xfrm>
          <a:noFill/>
        </p:spPr>
        <p:txBody>
          <a:bodyPr wrap="square" spcCol="1296000" anchor="t" anchorCtr="0">
            <a:noAutofit/>
          </a:bodyPr>
          <a:lstStyle/>
          <a:p>
            <a:r>
              <a:rPr lang="sr-Cyrl-BA" sz="2800" dirty="0" smtClean="0"/>
              <a:t>Шта закључујемо?</a:t>
            </a:r>
            <a:br>
              <a:rPr lang="sr-Cyrl-BA" sz="2800" dirty="0" smtClean="0"/>
            </a:br>
            <a:r>
              <a:rPr lang="sr-Cyrl-BA" sz="2800" dirty="0" smtClean="0"/>
              <a:t/>
            </a:r>
            <a:br>
              <a:rPr lang="sr-Cyrl-BA" sz="2800" dirty="0" smtClean="0"/>
            </a:br>
            <a:r>
              <a:rPr lang="sr-Cyrl-BA" sz="2400" dirty="0" smtClean="0">
                <a:solidFill>
                  <a:srgbClr val="FF0000"/>
                </a:solidFill>
              </a:rPr>
              <a:t>Ријечца </a:t>
            </a:r>
            <a:r>
              <a:rPr lang="sr-Cyrl-BA" sz="2400" b="1" dirty="0" smtClean="0">
                <a:solidFill>
                  <a:srgbClr val="FF0000"/>
                </a:solidFill>
              </a:rPr>
              <a:t>не</a:t>
            </a:r>
            <a:r>
              <a:rPr lang="sr-Cyrl-BA" sz="2400" dirty="0" smtClean="0">
                <a:solidFill>
                  <a:srgbClr val="FF0000"/>
                </a:solidFill>
              </a:rPr>
              <a:t> се пише одвојено од глагола уз који стоји.</a:t>
            </a:r>
            <a:r>
              <a:rPr lang="sr-Cyrl-BA" sz="2400" dirty="0" smtClean="0"/>
              <a:t/>
            </a:r>
            <a:br>
              <a:rPr lang="sr-Cyrl-BA" sz="2400" dirty="0" smtClean="0"/>
            </a:br>
            <a:r>
              <a:rPr lang="sr-Cyrl-BA" sz="2400" dirty="0" smtClean="0"/>
              <a:t>Ево још неколико примјера:</a:t>
            </a:r>
            <a:br>
              <a:rPr lang="sr-Cyrl-BA" sz="2400" dirty="0" smtClean="0"/>
            </a:br>
            <a:r>
              <a:rPr lang="sr-Cyrl-BA" sz="2400" dirty="0" smtClean="0"/>
              <a:t/>
            </a:r>
            <a:br>
              <a:rPr lang="sr-Cyrl-BA" sz="2400" dirty="0" smtClean="0"/>
            </a:br>
            <a:r>
              <a:rPr lang="sr-Cyrl-BA" sz="2400" dirty="0" smtClean="0"/>
              <a:t>    </a:t>
            </a:r>
            <a:r>
              <a:rPr lang="sr-Cyrl-BA" sz="2800" u="sng" dirty="0" smtClean="0"/>
              <a:t>правилно </a:t>
            </a:r>
            <a:r>
              <a:rPr lang="sr-Cyrl-BA" sz="2800" dirty="0" smtClean="0"/>
              <a:t>                     </a:t>
            </a:r>
            <a:r>
              <a:rPr lang="sr-Cyrl-BA" sz="2800" u="sng" dirty="0" smtClean="0"/>
              <a:t>неправилно</a:t>
            </a:r>
            <a:r>
              <a:rPr lang="sr-Cyrl-BA" sz="2400" dirty="0"/>
              <a:t/>
            </a:r>
            <a:br>
              <a:rPr lang="sr-Cyrl-BA" sz="2400" dirty="0"/>
            </a:br>
            <a:r>
              <a:rPr lang="sr-Cyrl-BA" sz="2400" dirty="0" smtClean="0"/>
              <a:t>     не причам                            </a:t>
            </a:r>
            <a:r>
              <a:rPr lang="sr-Cyrl-BA" sz="2400" dirty="0" smtClean="0">
                <a:solidFill>
                  <a:srgbClr val="FF0000"/>
                </a:solidFill>
              </a:rPr>
              <a:t>непричам </a:t>
            </a:r>
            <a:r>
              <a:rPr lang="sr-Cyrl-BA" sz="2400" dirty="0" smtClean="0"/>
              <a:t>                                                                                                                                                                                                                                                    </a:t>
            </a:r>
            <a:br>
              <a:rPr lang="sr-Cyrl-BA" sz="2400" dirty="0" smtClean="0"/>
            </a:br>
            <a:r>
              <a:rPr lang="sr-Cyrl-BA" sz="2400" dirty="0" smtClean="0"/>
              <a:t>     не  схватам                          </a:t>
            </a:r>
            <a:r>
              <a:rPr lang="sr-Cyrl-BA" sz="2400" dirty="0" smtClean="0">
                <a:solidFill>
                  <a:srgbClr val="FF0000"/>
                </a:solidFill>
              </a:rPr>
              <a:t>несхватам</a:t>
            </a:r>
            <a:br>
              <a:rPr lang="sr-Cyrl-BA" sz="2400" dirty="0" smtClean="0">
                <a:solidFill>
                  <a:srgbClr val="FF0000"/>
                </a:solidFill>
              </a:rPr>
            </a:br>
            <a:r>
              <a:rPr lang="sr-Cyrl-BA" sz="2400" dirty="0" smtClean="0">
                <a:solidFill>
                  <a:srgbClr val="FF0000"/>
                </a:solidFill>
              </a:rPr>
              <a:t>     </a:t>
            </a:r>
            <a:r>
              <a:rPr lang="sr-Cyrl-BA" sz="2400" dirty="0" smtClean="0"/>
              <a:t>не журим                              </a:t>
            </a:r>
            <a:r>
              <a:rPr lang="sr-Cyrl-BA" sz="2400" dirty="0" smtClean="0">
                <a:solidFill>
                  <a:srgbClr val="FF0000"/>
                </a:solidFill>
              </a:rPr>
              <a:t>нежурим</a:t>
            </a:r>
            <a:br>
              <a:rPr lang="sr-Cyrl-BA" sz="2400" dirty="0" smtClean="0">
                <a:solidFill>
                  <a:srgbClr val="FF0000"/>
                </a:solidFill>
              </a:rPr>
            </a:br>
            <a:r>
              <a:rPr lang="sr-Cyrl-BA" sz="2400" dirty="0" smtClean="0">
                <a:solidFill>
                  <a:srgbClr val="FF0000"/>
                </a:solidFill>
              </a:rPr>
              <a:t>     </a:t>
            </a:r>
            <a:r>
              <a:rPr lang="sr-Cyrl-BA" sz="2400" dirty="0" smtClean="0"/>
              <a:t>не идем </a:t>
            </a:r>
            <a:r>
              <a:rPr lang="sr-Cyrl-BA" sz="2400" dirty="0" smtClean="0">
                <a:solidFill>
                  <a:srgbClr val="FF0000"/>
                </a:solidFill>
              </a:rPr>
              <a:t>                               неидем</a:t>
            </a:r>
            <a:r>
              <a:rPr lang="sr-Cyrl-BA" sz="3100" dirty="0" smtClean="0">
                <a:solidFill>
                  <a:srgbClr val="FF0000"/>
                </a:solidFill>
              </a:rPr>
              <a:t/>
            </a:r>
            <a:br>
              <a:rPr lang="sr-Cyrl-BA" sz="3100" dirty="0" smtClean="0">
                <a:solidFill>
                  <a:srgbClr val="FF0000"/>
                </a:solidFill>
              </a:rPr>
            </a:br>
            <a:endParaRPr lang="en-US" sz="3100" dirty="0">
              <a:solidFill>
                <a:srgbClr val="FF0000"/>
              </a:solidFill>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495800"/>
          </a:xfrm>
          <a:noFill/>
        </p:spPr>
        <p:txBody>
          <a:bodyPr>
            <a:normAutofit fontScale="90000"/>
          </a:bodyPr>
          <a:lstStyle/>
          <a:p>
            <a:r>
              <a:rPr lang="sr-Cyrl-BA" sz="3100" dirty="0" smtClean="0"/>
              <a:t>Изузеци од правила :</a:t>
            </a:r>
            <a:br>
              <a:rPr lang="sr-Cyrl-BA" sz="3100" dirty="0" smtClean="0"/>
            </a:br>
            <a:r>
              <a:rPr lang="sr-Cyrl-BA" sz="3100" dirty="0"/>
              <a:t/>
            </a:r>
            <a:br>
              <a:rPr lang="sr-Cyrl-BA" sz="3100" dirty="0"/>
            </a:br>
            <a:r>
              <a:rPr lang="sr-Cyrl-BA" sz="3100" dirty="0" smtClean="0"/>
              <a:t>Оно што је важно још </a:t>
            </a:r>
            <a:r>
              <a:rPr lang="sr-Cyrl-BA" sz="3100" dirty="0" smtClean="0"/>
              <a:t>напоменути је </a:t>
            </a:r>
            <a:r>
              <a:rPr lang="sr-Cyrl-BA" sz="3100" dirty="0" smtClean="0"/>
              <a:t>да од наведеног правила постоје и изузеци, а то су сљедеће четири ријечи:</a:t>
            </a:r>
            <a:r>
              <a:rPr lang="sr-Cyrl-BA" dirty="0"/>
              <a:t/>
            </a:r>
            <a:br>
              <a:rPr lang="sr-Cyrl-BA" dirty="0"/>
            </a:br>
            <a:r>
              <a:rPr lang="sr-Cyrl-BA" sz="2800" b="1" dirty="0" smtClean="0">
                <a:solidFill>
                  <a:srgbClr val="FF0000"/>
                </a:solidFill>
              </a:rPr>
              <a:t>НЕЋУ, НЕМАМ, НИСАМ И НЕМОЈ.</a:t>
            </a:r>
            <a:r>
              <a:rPr lang="sr-Cyrl-BA" sz="2800" dirty="0" smtClean="0">
                <a:solidFill>
                  <a:srgbClr val="FF0000"/>
                </a:solidFill>
              </a:rPr>
              <a:t/>
            </a:r>
            <a:br>
              <a:rPr lang="sr-Cyrl-BA" sz="2800" dirty="0" smtClean="0">
                <a:solidFill>
                  <a:srgbClr val="FF0000"/>
                </a:solidFill>
              </a:rPr>
            </a:br>
            <a:r>
              <a:rPr lang="sr-Cyrl-BA" sz="2800" dirty="0" smtClean="0"/>
              <a:t>О томе говори и пјесмица:</a:t>
            </a:r>
            <a:r>
              <a:rPr lang="sr-Latn-BA" sz="2800" dirty="0" smtClean="0">
                <a:solidFill>
                  <a:srgbClr val="FF0000"/>
                </a:solidFill>
              </a:rPr>
              <a:t/>
            </a:r>
            <a:br>
              <a:rPr lang="sr-Latn-BA" sz="2800" dirty="0" smtClean="0">
                <a:solidFill>
                  <a:srgbClr val="FF0000"/>
                </a:solidFill>
              </a:rPr>
            </a:br>
            <a:r>
              <a:rPr lang="sr-Latn-BA" sz="2800" dirty="0" smtClean="0">
                <a:solidFill>
                  <a:srgbClr val="FF0000"/>
                </a:solidFill>
              </a:rPr>
              <a:t/>
            </a:r>
            <a:br>
              <a:rPr lang="sr-Latn-BA" sz="2800" dirty="0" smtClean="0">
                <a:solidFill>
                  <a:srgbClr val="FF0000"/>
                </a:solidFill>
              </a:rPr>
            </a:br>
            <a:r>
              <a:rPr lang="sr-Latn-BA" sz="2800" dirty="0" smtClean="0">
                <a:solidFill>
                  <a:srgbClr val="FF0000"/>
                </a:solidFill>
              </a:rPr>
              <a:t/>
            </a:r>
            <a:br>
              <a:rPr lang="sr-Latn-BA" sz="2800" dirty="0" smtClean="0">
                <a:solidFill>
                  <a:srgbClr val="FF0000"/>
                </a:solidFill>
              </a:rPr>
            </a:br>
            <a:r>
              <a:rPr lang="sr-Latn-BA" sz="2800" dirty="0" smtClean="0">
                <a:solidFill>
                  <a:srgbClr val="FF0000"/>
                </a:solidFill>
              </a:rPr>
              <a:t/>
            </a:r>
            <a:br>
              <a:rPr lang="sr-Latn-BA" sz="2800" dirty="0" smtClean="0">
                <a:solidFill>
                  <a:srgbClr val="FF0000"/>
                </a:solidFill>
              </a:rPr>
            </a:br>
            <a:endParaRPr lang="en-US" sz="2800" dirty="0"/>
          </a:p>
        </p:txBody>
      </p:sp>
      <p:pic>
        <p:nvPicPr>
          <p:cNvPr id="3" name="Picture 2" descr="pisanje-recce-li-i-ne-10-638.jpg"/>
          <p:cNvPicPr>
            <a:picLocks noChangeAspect="1"/>
          </p:cNvPicPr>
          <p:nvPr/>
        </p:nvPicPr>
        <p:blipFill>
          <a:blip r:embed="rId2" cstate="print"/>
          <a:stretch>
            <a:fillRect/>
          </a:stretch>
        </p:blipFill>
        <p:spPr>
          <a:xfrm>
            <a:off x="609600" y="3581400"/>
            <a:ext cx="7620000" cy="3048000"/>
          </a:xfrm>
          <a:prstGeom prst="rect">
            <a:avLst/>
          </a:prstGeo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199"/>
          </a:xfrm>
          <a:noFill/>
        </p:spPr>
        <p:txBody>
          <a:bodyPr anchor="t">
            <a:normAutofit/>
          </a:bodyPr>
          <a:lstStyle/>
          <a:p>
            <a:r>
              <a:rPr lang="sr-Cyrl-BA" sz="2800" dirty="0" smtClean="0"/>
              <a:t>Вјежба број 1 :</a:t>
            </a:r>
            <a:endParaRPr lang="en-US" sz="2800" dirty="0"/>
          </a:p>
        </p:txBody>
      </p:sp>
      <p:sp>
        <p:nvSpPr>
          <p:cNvPr id="3" name="Subtitle 2"/>
          <p:cNvSpPr>
            <a:spLocks noGrp="1"/>
          </p:cNvSpPr>
          <p:nvPr>
            <p:ph type="subTitle" idx="1"/>
          </p:nvPr>
        </p:nvSpPr>
        <p:spPr>
          <a:xfrm>
            <a:off x="457200" y="1371600"/>
            <a:ext cx="8382000" cy="4648200"/>
          </a:xfrm>
          <a:noFill/>
          <a:ln>
            <a:solidFill>
              <a:schemeClr val="accent5">
                <a:lumMod val="40000"/>
                <a:lumOff val="60000"/>
              </a:schemeClr>
            </a:solidFill>
          </a:ln>
        </p:spPr>
        <p:txBody>
          <a:bodyPr>
            <a:normAutofit/>
          </a:bodyPr>
          <a:lstStyle/>
          <a:p>
            <a:pPr marL="457200" indent="-457200">
              <a:buAutoNum type="arabicPeriod"/>
            </a:pPr>
            <a:r>
              <a:rPr lang="sr-Cyrl-BA" sz="2000" dirty="0" smtClean="0">
                <a:solidFill>
                  <a:schemeClr val="tx1"/>
                </a:solidFill>
              </a:rPr>
              <a:t>Напишимо правилно ријечцу „не“ уз сљедеће глаголе:</a:t>
            </a:r>
          </a:p>
          <a:p>
            <a:endParaRPr lang="sr-Cyrl-BA" sz="2000" dirty="0" smtClean="0">
              <a:solidFill>
                <a:schemeClr val="tx1"/>
              </a:solidFill>
            </a:endParaRPr>
          </a:p>
          <a:p>
            <a:pPr marL="457200" indent="-457200"/>
            <a:r>
              <a:rPr lang="sr-Cyrl-BA" sz="2400" cap="none" dirty="0" smtClean="0">
                <a:solidFill>
                  <a:schemeClr val="tx1"/>
                </a:solidFill>
              </a:rPr>
              <a:t>игра -_________   говори -____________ учи-__________</a:t>
            </a:r>
          </a:p>
          <a:p>
            <a:pPr marL="457200" indent="-457200"/>
            <a:endParaRPr lang="sr-Cyrl-BA" sz="2400" cap="none" dirty="0" smtClean="0">
              <a:solidFill>
                <a:schemeClr val="tx1"/>
              </a:solidFill>
            </a:endParaRPr>
          </a:p>
          <a:p>
            <a:pPr marL="457200" indent="-457200"/>
            <a:r>
              <a:rPr lang="sr-Cyrl-BA" sz="2400" cap="none" dirty="0" smtClean="0">
                <a:solidFill>
                  <a:schemeClr val="tx1"/>
                </a:solidFill>
              </a:rPr>
              <a:t>  црта-_________   свира-__________   броји-__________</a:t>
            </a:r>
          </a:p>
          <a:p>
            <a:pPr marL="457200" indent="-457200"/>
            <a:endParaRPr lang="sr-Cyrl-BA" sz="2400" cap="none" dirty="0" smtClean="0">
              <a:solidFill>
                <a:schemeClr val="tx1"/>
              </a:solidFill>
            </a:endParaRPr>
          </a:p>
          <a:p>
            <a:pPr marL="457200" indent="-457200"/>
            <a:r>
              <a:rPr lang="sr-Cyrl-BA" sz="2400" cap="none" dirty="0" smtClean="0">
                <a:solidFill>
                  <a:schemeClr val="tx1"/>
                </a:solidFill>
              </a:rPr>
              <a:t>    коси-__________ плива - __________  плете-__________</a:t>
            </a:r>
          </a:p>
          <a:p>
            <a:pPr marL="457200" indent="-457200"/>
            <a:endParaRPr lang="sr-Cyrl-BA" sz="2400" cap="none" dirty="0" smtClean="0">
              <a:solidFill>
                <a:schemeClr val="tx1"/>
              </a:solidFill>
            </a:endParaRPr>
          </a:p>
          <a:p>
            <a:pPr marL="457200" indent="-457200"/>
            <a:endParaRPr lang="sr-Cyrl-BA" sz="2000" dirty="0" smtClean="0">
              <a:solidFill>
                <a:schemeClr val="tx1"/>
              </a:solidFill>
            </a:endParaRPr>
          </a:p>
          <a:p>
            <a:pPr marL="457200" indent="-457200"/>
            <a:endParaRPr lang="en-US" sz="20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948000683"/>
              </p:ext>
            </p:extLst>
          </p:nvPr>
        </p:nvGraphicFramePr>
        <p:xfrm>
          <a:off x="1428750" y="2494575"/>
          <a:ext cx="1828800" cy="4572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xmlns="" val="706750959"/>
                    </a:ext>
                  </a:extLst>
                </a:gridCol>
              </a:tblGrid>
              <a:tr h="370840">
                <a:tc>
                  <a:txBody>
                    <a:bodyPr/>
                    <a:lstStyle/>
                    <a:p>
                      <a:r>
                        <a:rPr lang="sr-Cyrl-BA" sz="2400" dirty="0" smtClean="0"/>
                        <a:t>не игра</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178253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896390237"/>
              </p:ext>
            </p:extLst>
          </p:nvPr>
        </p:nvGraphicFramePr>
        <p:xfrm>
          <a:off x="4229100" y="2451931"/>
          <a:ext cx="1957552" cy="457200"/>
        </p:xfrm>
        <a:graphic>
          <a:graphicData uri="http://schemas.openxmlformats.org/drawingml/2006/table">
            <a:tbl>
              <a:tblPr firstRow="1" bandRow="1">
                <a:tableStyleId>{5C22544A-7EE6-4342-B048-85BDC9FD1C3A}</a:tableStyleId>
              </a:tblPr>
              <a:tblGrid>
                <a:gridCol w="1957552">
                  <a:extLst>
                    <a:ext uri="{9D8B030D-6E8A-4147-A177-3AD203B41FA5}">
                      <a16:colId xmlns:a16="http://schemas.microsoft.com/office/drawing/2014/main" xmlns="" val="141272132"/>
                    </a:ext>
                  </a:extLst>
                </a:gridCol>
              </a:tblGrid>
              <a:tr h="370840">
                <a:tc>
                  <a:txBody>
                    <a:bodyPr/>
                    <a:lstStyle/>
                    <a:p>
                      <a:r>
                        <a:rPr lang="sr-Cyrl-BA" sz="2400" dirty="0" smtClean="0"/>
                        <a:t>не говори</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073693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303862815"/>
              </p:ext>
            </p:extLst>
          </p:nvPr>
        </p:nvGraphicFramePr>
        <p:xfrm>
          <a:off x="6920077" y="2519579"/>
          <a:ext cx="1242848" cy="457200"/>
        </p:xfrm>
        <a:graphic>
          <a:graphicData uri="http://schemas.openxmlformats.org/drawingml/2006/table">
            <a:tbl>
              <a:tblPr firstRow="1" bandRow="1">
                <a:tableStyleId>{5C22544A-7EE6-4342-B048-85BDC9FD1C3A}</a:tableStyleId>
              </a:tblPr>
              <a:tblGrid>
                <a:gridCol w="1242848">
                  <a:extLst>
                    <a:ext uri="{9D8B030D-6E8A-4147-A177-3AD203B41FA5}">
                      <a16:colId xmlns:a16="http://schemas.microsoft.com/office/drawing/2014/main" xmlns="" val="1686521449"/>
                    </a:ext>
                  </a:extLst>
                </a:gridCol>
              </a:tblGrid>
              <a:tr h="370840">
                <a:tc>
                  <a:txBody>
                    <a:bodyPr/>
                    <a:lstStyle/>
                    <a:p>
                      <a:r>
                        <a:rPr lang="sr-Cyrl-BA" sz="2400" dirty="0" smtClean="0"/>
                        <a:t>не учи</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61105118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580525087"/>
              </p:ext>
            </p:extLst>
          </p:nvPr>
        </p:nvGraphicFramePr>
        <p:xfrm>
          <a:off x="1547812" y="3469244"/>
          <a:ext cx="2286000" cy="4572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3680511363"/>
                    </a:ext>
                  </a:extLst>
                </a:gridCol>
              </a:tblGrid>
              <a:tr h="370840">
                <a:tc>
                  <a:txBody>
                    <a:bodyPr/>
                    <a:lstStyle/>
                    <a:p>
                      <a:r>
                        <a:rPr lang="sr-Cyrl-BA" sz="2400" dirty="0" smtClean="0"/>
                        <a:t>не црта</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67239409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429080784"/>
              </p:ext>
            </p:extLst>
          </p:nvPr>
        </p:nvGraphicFramePr>
        <p:xfrm>
          <a:off x="1771649" y="4443913"/>
          <a:ext cx="1685925" cy="457200"/>
        </p:xfrm>
        <a:graphic>
          <a:graphicData uri="http://schemas.openxmlformats.org/drawingml/2006/table">
            <a:tbl>
              <a:tblPr firstRow="1" bandRow="1">
                <a:tableStyleId>{5C22544A-7EE6-4342-B048-85BDC9FD1C3A}</a:tableStyleId>
              </a:tblPr>
              <a:tblGrid>
                <a:gridCol w="1685925">
                  <a:extLst>
                    <a:ext uri="{9D8B030D-6E8A-4147-A177-3AD203B41FA5}">
                      <a16:colId xmlns:a16="http://schemas.microsoft.com/office/drawing/2014/main" xmlns="" val="1227346083"/>
                    </a:ext>
                  </a:extLst>
                </a:gridCol>
              </a:tblGrid>
              <a:tr h="370840">
                <a:tc>
                  <a:txBody>
                    <a:bodyPr/>
                    <a:lstStyle/>
                    <a:p>
                      <a:r>
                        <a:rPr lang="sr-Cyrl-BA" sz="2400" dirty="0" smtClean="0"/>
                        <a:t>не коси</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42791338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4121541480"/>
              </p:ext>
            </p:extLst>
          </p:nvPr>
        </p:nvGraphicFramePr>
        <p:xfrm>
          <a:off x="4229100" y="3453128"/>
          <a:ext cx="6096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3864960489"/>
                    </a:ext>
                  </a:extLst>
                </a:gridCol>
              </a:tblGrid>
              <a:tr h="370840">
                <a:tc>
                  <a:txBody>
                    <a:bodyPr/>
                    <a:lstStyle/>
                    <a:p>
                      <a:r>
                        <a:rPr lang="sr-Cyrl-BA" sz="2400" dirty="0" smtClean="0"/>
                        <a:t>не свира</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9764637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126678855"/>
              </p:ext>
            </p:extLst>
          </p:nvPr>
        </p:nvGraphicFramePr>
        <p:xfrm>
          <a:off x="6948487" y="3496963"/>
          <a:ext cx="2514600" cy="4572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xmlns="" val="4172240463"/>
                    </a:ext>
                  </a:extLst>
                </a:gridCol>
              </a:tblGrid>
              <a:tr h="370840">
                <a:tc>
                  <a:txBody>
                    <a:bodyPr/>
                    <a:lstStyle/>
                    <a:p>
                      <a:r>
                        <a:rPr lang="sr-Cyrl-BA" sz="2400" dirty="0" smtClean="0"/>
                        <a:t>не броји</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4891455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146691625"/>
              </p:ext>
            </p:extLst>
          </p:nvPr>
        </p:nvGraphicFramePr>
        <p:xfrm>
          <a:off x="4417219" y="4457700"/>
          <a:ext cx="2109788" cy="457200"/>
        </p:xfrm>
        <a:graphic>
          <a:graphicData uri="http://schemas.openxmlformats.org/drawingml/2006/table">
            <a:tbl>
              <a:tblPr firstRow="1" bandRow="1">
                <a:tableStyleId>{5C22544A-7EE6-4342-B048-85BDC9FD1C3A}</a:tableStyleId>
              </a:tblPr>
              <a:tblGrid>
                <a:gridCol w="2109788">
                  <a:extLst>
                    <a:ext uri="{9D8B030D-6E8A-4147-A177-3AD203B41FA5}">
                      <a16:colId xmlns:a16="http://schemas.microsoft.com/office/drawing/2014/main" xmlns="" val="3788560203"/>
                    </a:ext>
                  </a:extLst>
                </a:gridCol>
              </a:tblGrid>
              <a:tr h="370840">
                <a:tc>
                  <a:txBody>
                    <a:bodyPr/>
                    <a:lstStyle/>
                    <a:p>
                      <a:r>
                        <a:rPr lang="sr-Cyrl-BA" sz="2400" dirty="0" smtClean="0"/>
                        <a:t>не плива</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98872210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4061166705"/>
              </p:ext>
            </p:extLst>
          </p:nvPr>
        </p:nvGraphicFramePr>
        <p:xfrm>
          <a:off x="7229474" y="4443913"/>
          <a:ext cx="2209800" cy="4572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xmlns="" val="3324746294"/>
                    </a:ext>
                  </a:extLst>
                </a:gridCol>
              </a:tblGrid>
              <a:tr h="370840">
                <a:tc>
                  <a:txBody>
                    <a:bodyPr/>
                    <a:lstStyle/>
                    <a:p>
                      <a:r>
                        <a:rPr lang="sr-Cyrl-BA" sz="2400" dirty="0" smtClean="0"/>
                        <a:t>не плете</a:t>
                      </a:r>
                      <a:endParaRPr lang="en-GB" sz="2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09671924"/>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943600"/>
          </a:xfrm>
          <a:noFill/>
        </p:spPr>
        <p:txBody>
          <a:bodyPr>
            <a:normAutofit/>
          </a:bodyPr>
          <a:lstStyle/>
          <a:p>
            <a:r>
              <a:rPr lang="sr-Cyrl-BA" sz="2800" dirty="0" smtClean="0"/>
              <a:t>Вјежба број 2 :</a:t>
            </a:r>
            <a:br>
              <a:rPr lang="sr-Cyrl-BA" sz="2800" dirty="0" smtClean="0"/>
            </a:br>
            <a:r>
              <a:rPr lang="sr-Cyrl-BA" sz="2400" dirty="0" smtClean="0"/>
              <a:t/>
            </a:r>
            <a:br>
              <a:rPr lang="sr-Cyrl-BA" sz="2400" dirty="0" smtClean="0"/>
            </a:br>
            <a:r>
              <a:rPr lang="sr-Cyrl-BA" sz="2400" dirty="0" smtClean="0"/>
              <a:t> Дате реченице претворимо у одрични облик :</a:t>
            </a:r>
            <a:br>
              <a:rPr lang="sr-Cyrl-BA" sz="2400" dirty="0" smtClean="0"/>
            </a:br>
            <a:r>
              <a:rPr lang="sr-Cyrl-BA" sz="2400" dirty="0"/>
              <a:t/>
            </a:r>
            <a:br>
              <a:rPr lang="sr-Cyrl-BA" sz="2400" dirty="0"/>
            </a:br>
            <a:r>
              <a:rPr lang="sr-Cyrl-BA" sz="2400" dirty="0" smtClean="0"/>
              <a:t>а) Сања једе чоколаду</a:t>
            </a:r>
            <a:r>
              <a:rPr lang="sr-Cyrl-BA" sz="2400" dirty="0" smtClean="0"/>
              <a:t>.</a:t>
            </a:r>
            <a:br>
              <a:rPr lang="sr-Cyrl-BA" sz="2400" dirty="0" smtClean="0"/>
            </a:br>
            <a:r>
              <a:rPr lang="sr-Cyrl-BA" sz="2400" dirty="0" smtClean="0"/>
              <a:t>________________________________</a:t>
            </a:r>
            <a:r>
              <a:rPr lang="sr-Cyrl-BA" sz="2400" dirty="0" smtClean="0"/>
              <a:t/>
            </a:r>
            <a:br>
              <a:rPr lang="sr-Cyrl-BA" sz="2400" dirty="0" smtClean="0"/>
            </a:br>
            <a:r>
              <a:rPr lang="sr-Cyrl-BA" sz="2400" dirty="0" smtClean="0"/>
              <a:t/>
            </a:r>
            <a:br>
              <a:rPr lang="sr-Cyrl-BA" sz="2400" dirty="0" smtClean="0"/>
            </a:br>
            <a:r>
              <a:rPr lang="sr-Cyrl-BA" sz="2400" dirty="0" smtClean="0"/>
              <a:t>б) Тата </a:t>
            </a:r>
            <a:r>
              <a:rPr lang="sr-Cyrl-BA" sz="2400" dirty="0" smtClean="0"/>
              <a:t>вози ауто. _____________________________________</a:t>
            </a:r>
            <a:r>
              <a:rPr lang="sr-Cyrl-BA" sz="2400" dirty="0" smtClean="0"/>
              <a:t/>
            </a:r>
            <a:br>
              <a:rPr lang="sr-Cyrl-BA" sz="2400" dirty="0" smtClean="0"/>
            </a:br>
            <a:r>
              <a:rPr lang="sr-Cyrl-BA" sz="2400" dirty="0" smtClean="0"/>
              <a:t/>
            </a:r>
            <a:br>
              <a:rPr lang="sr-Cyrl-BA" sz="2400" dirty="0" smtClean="0"/>
            </a:br>
            <a:r>
              <a:rPr lang="sr-Cyrl-BA" sz="2400" dirty="0" smtClean="0"/>
              <a:t>в)  Маја има </a:t>
            </a:r>
            <a:r>
              <a:rPr lang="sr-Cyrl-BA" sz="2400" dirty="0" smtClean="0"/>
              <a:t>лијепу  књигу. _____________________________</a:t>
            </a:r>
            <a:r>
              <a:rPr lang="sr-Cyrl-BA" sz="2000" dirty="0" smtClean="0"/>
              <a:t/>
            </a:r>
            <a:br>
              <a:rPr lang="sr-Cyrl-BA" sz="2000" dirty="0" smtClean="0"/>
            </a:br>
            <a:r>
              <a:rPr lang="sr-Cyrl-BA" sz="2000" dirty="0" smtClean="0"/>
              <a:t/>
            </a:r>
            <a:br>
              <a:rPr lang="sr-Cyrl-BA" sz="2000" dirty="0" smtClean="0"/>
            </a:br>
            <a:r>
              <a:rPr lang="sr-Cyrl-BA" sz="2000" dirty="0" smtClean="0"/>
              <a:t/>
            </a:r>
            <a:br>
              <a:rPr lang="sr-Cyrl-BA" sz="2000" dirty="0" smtClean="0"/>
            </a:b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xmlns="" val="3271878929"/>
              </p:ext>
            </p:extLst>
          </p:nvPr>
        </p:nvGraphicFramePr>
        <p:xfrm>
          <a:off x="2209800" y="2092801"/>
          <a:ext cx="6096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1691155878"/>
                    </a:ext>
                  </a:extLst>
                </a:gridCol>
              </a:tblGrid>
              <a:tr h="370840">
                <a:tc>
                  <a:txBody>
                    <a:bodyPr/>
                    <a:lstStyle/>
                    <a:p>
                      <a:r>
                        <a:rPr lang="sr-Cyrl-BA" sz="2400" dirty="0" smtClean="0">
                          <a:solidFill>
                            <a:srgbClr val="FF0000"/>
                          </a:solidFill>
                        </a:rPr>
                        <a:t>Сања </a:t>
                      </a:r>
                      <a:r>
                        <a:rPr lang="sr-Cyrl-BA" sz="2400" u="sng" dirty="0" smtClean="0">
                          <a:solidFill>
                            <a:srgbClr val="FF0000"/>
                          </a:solidFill>
                        </a:rPr>
                        <a:t>не једе </a:t>
                      </a:r>
                      <a:r>
                        <a:rPr lang="sr-Cyrl-BA" sz="2400" dirty="0" smtClean="0">
                          <a:solidFill>
                            <a:srgbClr val="FF0000"/>
                          </a:solidFill>
                        </a:rPr>
                        <a:t>чоколаду.</a:t>
                      </a:r>
                      <a:endParaRPr lang="en-GB" sz="24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15266897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805275582"/>
              </p:ext>
            </p:extLst>
          </p:nvPr>
        </p:nvGraphicFramePr>
        <p:xfrm>
          <a:off x="2209800" y="3200400"/>
          <a:ext cx="5791200" cy="472201"/>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xmlns="" val="3692184689"/>
                    </a:ext>
                  </a:extLst>
                </a:gridCol>
              </a:tblGrid>
              <a:tr h="472201">
                <a:tc>
                  <a:txBody>
                    <a:bodyPr/>
                    <a:lstStyle/>
                    <a:p>
                      <a:r>
                        <a:rPr lang="sr-Cyrl-BA" sz="2400" dirty="0" smtClean="0">
                          <a:solidFill>
                            <a:srgbClr val="FF0000"/>
                          </a:solidFill>
                        </a:rPr>
                        <a:t>Тата</a:t>
                      </a:r>
                      <a:r>
                        <a:rPr lang="sr-Cyrl-BA" sz="2400" baseline="0" dirty="0" smtClean="0">
                          <a:solidFill>
                            <a:srgbClr val="FF0000"/>
                          </a:solidFill>
                        </a:rPr>
                        <a:t> </a:t>
                      </a:r>
                      <a:r>
                        <a:rPr lang="sr-Cyrl-BA" sz="2400" u="sng" baseline="0" dirty="0" smtClean="0">
                          <a:solidFill>
                            <a:srgbClr val="FF0000"/>
                          </a:solidFill>
                        </a:rPr>
                        <a:t>не вози </a:t>
                      </a:r>
                      <a:r>
                        <a:rPr lang="sr-Cyrl-BA" sz="2400" baseline="0" dirty="0" smtClean="0">
                          <a:solidFill>
                            <a:srgbClr val="FF0000"/>
                          </a:solidFill>
                        </a:rPr>
                        <a:t>ауто.</a:t>
                      </a:r>
                      <a:endParaRPr lang="en-GB" sz="24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66986669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484576230"/>
              </p:ext>
            </p:extLst>
          </p:nvPr>
        </p:nvGraphicFramePr>
        <p:xfrm>
          <a:off x="2286000" y="4343400"/>
          <a:ext cx="6096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707720780"/>
                    </a:ext>
                  </a:extLst>
                </a:gridCol>
              </a:tblGrid>
              <a:tr h="370840">
                <a:tc>
                  <a:txBody>
                    <a:bodyPr/>
                    <a:lstStyle/>
                    <a:p>
                      <a:r>
                        <a:rPr lang="sr-Cyrl-BA" sz="2400" dirty="0" smtClean="0">
                          <a:solidFill>
                            <a:srgbClr val="FF0000"/>
                          </a:solidFill>
                        </a:rPr>
                        <a:t>Ма</a:t>
                      </a:r>
                      <a:r>
                        <a:rPr lang="en-GB" sz="2400" dirty="0" smtClean="0">
                          <a:solidFill>
                            <a:srgbClr val="FF0000"/>
                          </a:solidFill>
                        </a:rPr>
                        <a:t>j</a:t>
                      </a:r>
                      <a:r>
                        <a:rPr lang="sr-Cyrl-BA" sz="2400" dirty="0" smtClean="0">
                          <a:solidFill>
                            <a:srgbClr val="FF0000"/>
                          </a:solidFill>
                        </a:rPr>
                        <a:t>а </a:t>
                      </a:r>
                      <a:r>
                        <a:rPr lang="sr-Cyrl-BA" sz="2400" u="sng" dirty="0" smtClean="0">
                          <a:solidFill>
                            <a:srgbClr val="FF0000"/>
                          </a:solidFill>
                        </a:rPr>
                        <a:t>нема </a:t>
                      </a:r>
                      <a:r>
                        <a:rPr lang="sr-Cyrl-BA" sz="2400" u="none" dirty="0" smtClean="0">
                          <a:solidFill>
                            <a:srgbClr val="FF0000"/>
                          </a:solidFill>
                        </a:rPr>
                        <a:t>лијепу </a:t>
                      </a:r>
                      <a:r>
                        <a:rPr lang="sr-Cyrl-BA" sz="2400" dirty="0" smtClean="0">
                          <a:solidFill>
                            <a:srgbClr val="FF0000"/>
                          </a:solidFill>
                        </a:rPr>
                        <a:t>књигу.</a:t>
                      </a:r>
                      <a:endParaRPr lang="en-GB" sz="24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468851079"/>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127575"/>
            <a:ext cx="8382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114800" algn="l"/>
              </a:tabLst>
            </a:pPr>
            <a:endParaRPr kumimoji="0" lang="sr-Cyrl-C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114800" algn="l"/>
              </a:tabLst>
            </a:pPr>
            <a:r>
              <a:rPr lang="sr-Cyrl-CS" sz="2800" b="1" dirty="0" smtClean="0">
                <a:latin typeface="Arial" pitchFamily="34" charset="0"/>
                <a:ea typeface="Times New Roman" pitchFamily="18" charset="0"/>
                <a:cs typeface="Arial" pitchFamily="34" charset="0"/>
              </a:rPr>
              <a:t>Домаћа задаћа :</a:t>
            </a:r>
            <a:endParaRPr lang="sr-Cyrl-CS" b="1"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114800" algn="l"/>
              </a:tabLst>
            </a:pPr>
            <a:endParaRPr lang="sr-Cyrl-CS"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114800" algn="l"/>
              </a:tabLst>
            </a:pPr>
            <a:endParaRPr kumimoji="0" lang="en-US" b="0" i="0" u="none" strike="noStrike" cap="none" normalizeH="0" baseline="0" dirty="0" smtClean="0">
              <a:ln>
                <a:noFill/>
              </a:ln>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AutoNum type="arabicPeriod"/>
              <a:tabLst>
                <a:tab pos="4114800" algn="l"/>
              </a:tabLst>
            </a:pP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Препиши</a:t>
            </a:r>
            <a:r>
              <a:rPr kumimoji="0" lang="sr-Cyrl-CS" sz="2400" b="1" i="0" u="none" strike="noStrike" cap="none" normalizeH="0" dirty="0" smtClean="0">
                <a:ln>
                  <a:noFill/>
                </a:ln>
                <a:effectLst/>
                <a:latin typeface="Arial" pitchFamily="34" charset="0"/>
                <a:ea typeface="Times New Roman" pitchFamily="18" charset="0"/>
                <a:cs typeface="Arial" pitchFamily="34" charset="0"/>
              </a:rPr>
              <a:t> реченице у своју свеску, али тако да глаголе напишеш правилно :</a:t>
            </a:r>
            <a:endParaRPr kumimoji="0" lang="sr-Cyrl-CS" sz="2400" b="1" i="0" u="none" strike="noStrike" cap="none" normalizeH="0" baseline="0" dirty="0" smtClean="0">
              <a:ln>
                <a:noFill/>
              </a:ln>
              <a:effectLst/>
              <a:latin typeface="Arial" pitchFamily="34" charset="0"/>
              <a:ea typeface="Times New Roman" pitchFamily="18"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4114800" algn="l"/>
              </a:tabLst>
            </a:pPr>
            <a:endParaRPr kumimoji="0" lang="en-US" sz="2400" b="1" i="0" u="none" strike="noStrike" cap="none" normalizeH="0" baseline="0" dirty="0" smtClean="0">
              <a:ln>
                <a:noFill/>
              </a:ln>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114800" algn="l"/>
              </a:tabLst>
            </a:pP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Зец </a:t>
            </a:r>
            <a:r>
              <a:rPr lang="sr-Cyrl-CS" sz="2400" b="1" dirty="0" smtClean="0">
                <a:latin typeface="Arial" pitchFamily="34" charset="0"/>
                <a:ea typeface="Times New Roman" pitchFamily="18" charset="0"/>
                <a:cs typeface="Arial" pitchFamily="34" charset="0"/>
              </a:rPr>
              <a:t> не</a:t>
            </a: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трчи кроз густу шуму.</a:t>
            </a:r>
            <a:r>
              <a:rPr lang="sr-Cyrl-BA" sz="2400" b="1" dirty="0">
                <a:latin typeface="Arial" pitchFamily="34" charset="0"/>
                <a:cs typeface="Arial" pitchFamily="34" charset="0"/>
              </a:rPr>
              <a:t> </a:t>
            </a:r>
            <a:r>
              <a:rPr lang="sr-Cyrl-BA" sz="2400" b="1" dirty="0" smtClean="0">
                <a:latin typeface="Arial" pitchFamily="34"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tab pos="4114800" algn="l"/>
              </a:tabLst>
            </a:pP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Сања  нечита занимљиву књигу.</a:t>
            </a:r>
            <a:r>
              <a:rPr lang="sr-Cyrl-BA" sz="2400" b="1" dirty="0">
                <a:latin typeface="Arial" pitchFamily="34" charset="0"/>
                <a:cs typeface="Arial" pitchFamily="34" charset="0"/>
              </a:rPr>
              <a:t> </a:t>
            </a:r>
            <a:r>
              <a:rPr lang="sr-Cyrl-BA" sz="2400" b="1" dirty="0" smtClean="0">
                <a:latin typeface="Arial" pitchFamily="34" charset="0"/>
                <a:cs typeface="Arial" pitchFamily="34" charset="0"/>
              </a:rPr>
              <a:t>                                                               </a:t>
            </a: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Пахуљице лагано непадају на</a:t>
            </a:r>
            <a:r>
              <a:rPr kumimoji="0" lang="sr-Cyrl-CS" sz="2400" b="1" i="0" u="none" strike="noStrike" cap="none" normalizeH="0" dirty="0" smtClean="0">
                <a:ln>
                  <a:noFill/>
                </a:ln>
                <a:effectLst/>
                <a:latin typeface="Arial" pitchFamily="34" charset="0"/>
                <a:ea typeface="Times New Roman" pitchFamily="18" charset="0"/>
                <a:cs typeface="Arial" pitchFamily="34" charset="0"/>
              </a:rPr>
              <a:t>  </a:t>
            </a: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промрзлу траву.</a:t>
            </a:r>
            <a:r>
              <a:rPr lang="sr-Cyrl-BA" sz="2400" b="1" dirty="0">
                <a:latin typeface="Arial" pitchFamily="34" charset="0"/>
                <a:cs typeface="Arial" pitchFamily="34" charset="0"/>
              </a:rPr>
              <a:t> </a:t>
            </a:r>
            <a:r>
              <a:rPr lang="sr-Cyrl-BA" sz="2400" b="1" dirty="0" smtClean="0">
                <a:latin typeface="Arial" pitchFamily="34" charset="0"/>
                <a:cs typeface="Arial" pitchFamily="34" charset="0"/>
              </a:rPr>
              <a:t>       </a:t>
            </a: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Не ћу да пишем задаћу.	                                                                            </a:t>
            </a:r>
            <a:endParaRPr kumimoji="0" lang="en-US" sz="24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14800" algn="l"/>
              </a:tabLst>
            </a:pP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	                                                                                       </a:t>
            </a:r>
            <a:endParaRPr kumimoji="0" lang="en-US" sz="2400" b="1" i="0" u="none" strike="noStrike" cap="none" normalizeH="0" baseline="0" dirty="0" smtClean="0">
              <a:ln>
                <a:noFill/>
              </a:ln>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2"/>
              <a:tabLst>
                <a:tab pos="4114800" algn="l"/>
              </a:tabLst>
            </a:pP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Како се ријечца „не“ пише уз глаголе?</a:t>
            </a:r>
          </a:p>
          <a:p>
            <a:pPr marR="0" lvl="0" algn="l" defTabSz="914400" rtl="0" eaLnBrk="0" fontAlgn="base" latinLnBrk="0" hangingPunct="0">
              <a:lnSpc>
                <a:spcPct val="100000"/>
              </a:lnSpc>
              <a:spcBef>
                <a:spcPct val="0"/>
              </a:spcBef>
              <a:spcAft>
                <a:spcPct val="0"/>
              </a:spcAft>
              <a:buClrTx/>
              <a:buSzTx/>
              <a:tabLst>
                <a:tab pos="4114800" algn="l"/>
              </a:tabLst>
            </a:pPr>
            <a:endParaRPr lang="sr-Cyrl-CS" sz="2400" b="1" dirty="0">
              <a:latin typeface="Arial" pitchFamily="34" charset="0"/>
              <a:ea typeface="Times New Roman" pitchFamily="18" charset="0"/>
              <a:cs typeface="Arial" pitchFamily="34" charset="0"/>
            </a:endParaRPr>
          </a:p>
          <a:p>
            <a:pPr marR="0" lvl="0" algn="r" defTabSz="914400" rtl="0" eaLnBrk="0" fontAlgn="base" latinLnBrk="0" hangingPunct="0">
              <a:lnSpc>
                <a:spcPct val="100000"/>
              </a:lnSpc>
              <a:spcBef>
                <a:spcPct val="0"/>
              </a:spcBef>
              <a:spcAft>
                <a:spcPct val="0"/>
              </a:spcAft>
              <a:buClrTx/>
              <a:buSzTx/>
              <a:tabLst>
                <a:tab pos="4114800" algn="l"/>
              </a:tabLst>
            </a:pPr>
            <a:r>
              <a:rPr lang="sr-Cyrl-CS" sz="2400" b="1" dirty="0" smtClean="0">
                <a:latin typeface="Arial" pitchFamily="34" charset="0"/>
                <a:ea typeface="Times New Roman" pitchFamily="18" charset="0"/>
                <a:cs typeface="Arial" pitchFamily="34" charset="0"/>
              </a:rPr>
              <a:t>Срећан рад!</a:t>
            </a:r>
            <a:endParaRPr kumimoji="0" lang="sr-Cyrl-CS" sz="2400" b="1" i="0" u="none" strike="noStrike" cap="none" normalizeH="0" baseline="0" dirty="0" smtClean="0">
              <a:ln>
                <a:noFill/>
              </a:ln>
              <a:effectLst/>
              <a:latin typeface="Arial" pitchFamily="34" charset="0"/>
              <a:ea typeface="Times New Roman" pitchFamily="18" charset="0"/>
              <a:cs typeface="Arial" pitchFamily="34" charset="0"/>
            </a:endParaRPr>
          </a:p>
          <a:p>
            <a:pPr marR="0" lvl="0" algn="l" defTabSz="914400" rtl="0" eaLnBrk="0" fontAlgn="base" latinLnBrk="0" hangingPunct="0">
              <a:lnSpc>
                <a:spcPct val="100000"/>
              </a:lnSpc>
              <a:spcBef>
                <a:spcPct val="0"/>
              </a:spcBef>
              <a:spcAft>
                <a:spcPct val="0"/>
              </a:spcAft>
              <a:buClrTx/>
              <a:buSzTx/>
              <a:tabLst>
                <a:tab pos="4114800" algn="l"/>
              </a:tabLst>
            </a:pPr>
            <a:r>
              <a:rPr kumimoji="0" lang="sr-Cyrl-CS" sz="2400" b="1" i="0" u="none" strike="noStrike" cap="none" normalizeH="0" baseline="0" dirty="0" smtClean="0">
                <a:ln>
                  <a:noFill/>
                </a:ln>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tab pos="4114800" algn="l"/>
              </a:tabLst>
            </a:pPr>
            <a:endParaRPr kumimoji="0" lang="en-US" sz="2400" b="1" i="0" u="none" strike="noStrike" cap="none" normalizeH="0" baseline="0" dirty="0" smtClean="0">
              <a:ln>
                <a:noFill/>
              </a:ln>
              <a:effectLst/>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558</TotalTime>
  <Words>208</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СРПСКИ ЈЕЗИК ТРЕЋИ РАЗРЕД    ПИСАЊЕ РИЈЕЧЦЕ „НЕ“ УЗ ГЛАГОЛЕ</vt:lpstr>
      <vt:lpstr>   ШТА ЈЕ ТО РИЈЕЧЦА „НЕ“?     РИЈЕЧЦА „НЕ“ ЈЕ МАЛА РИЈЕЧ КОЈА СЕ КОРИСТИ ЗА ОДРИЦАЊЕ. МИ ДАНАС УЧИМО ПИСАЊЕ  ТЕ МАЛЕ РИЈЕЧИ УЗ ГЛАГОЛЕ. </vt:lpstr>
      <vt:lpstr>ПРВО ЋЕМО ЗАЈЕДНО  ПОНОВИТИ ОНО ШТО   ВЕЋ ЗНАМО О ГЛАГОЛИМА!</vt:lpstr>
      <vt:lpstr>КАКО СЕ ПИШЕ РИЈЕЧЦА „НЕ“ НАЈБОЉЕ ЋЕМО УОЧИТИ КРОЗ НЕКОЛИКО РЕЧЕНИЦА.  Марко не трчи брзо. Милица не пише лијепо.                                                                           Тата не коси траву. Киша не пада јако.  Обратите пажњу на глаголе написане у овим реченицама! То су глаголи: трчи, пише, коси, пада. Шта смо додали овим глаголима? Ријечцу „не“! Како је написана ријечца „не“ уз ове глаголе? Ријечца „не“ је написана одвојено од глагола.  </vt:lpstr>
      <vt:lpstr>Шта закључујемо?  Ријечца не се пише одвојено од глагола уз који стоји. Ево још неколико примјера:      правилно                      неправилно      не причам                            непричам                                                                                                                                                                                                                                                           не  схватам                          несхватам      не журим                              нежурим      не идем                                неидем </vt:lpstr>
      <vt:lpstr>Изузеци од правила :  Оно што је важно још напоменути је да од наведеног правила постоје и изузеци, а то су сљедеће четири ријечи: НЕЋУ, НЕМАМ, НИСАМ И НЕМОЈ. О томе говори и пјесмица:    </vt:lpstr>
      <vt:lpstr>Вјежба број 1 :</vt:lpstr>
      <vt:lpstr>Вјежба број 2 :   Дате реченице претворимо у одрични облик :  а) Сања једе чоколаду. ________________________________  б) Тата вози ауто. _____________________________________  в)  Маја има лијепу  књигу. _____________________________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ШКОЛСКИ ЧАС СРПСКИ ЈЕЗИК</dc:title>
  <dc:creator>PC</dc:creator>
  <cp:lastModifiedBy>Gordana Popadic</cp:lastModifiedBy>
  <cp:revision>61</cp:revision>
  <dcterms:created xsi:type="dcterms:W3CDTF">2021-02-23T14:18:20Z</dcterms:created>
  <dcterms:modified xsi:type="dcterms:W3CDTF">2021-03-01T11:29:48Z</dcterms:modified>
</cp:coreProperties>
</file>