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66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2774853"/>
            <a:ext cx="8305800" cy="85725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s-Latn-BA" smtClean="0"/>
              <a:t>Kliknite da dodate stil podnaslova prototipa</a:t>
            </a:r>
            <a:endParaRPr kumimoji="0" lang="en-US"/>
          </a:p>
        </p:txBody>
      </p:sp>
      <p:sp>
        <p:nvSpPr>
          <p:cNvPr id="28" name="Naslov 27"/>
          <p:cNvSpPr>
            <a:spLocks noGrp="1"/>
          </p:cNvSpPr>
          <p:nvPr>
            <p:ph type="ctrTitle"/>
          </p:nvPr>
        </p:nvSpPr>
        <p:spPr>
          <a:xfrm>
            <a:off x="457200" y="1075299"/>
            <a:ext cx="8305800" cy="14859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cxnSp>
        <p:nvCxnSpPr>
          <p:cNvPr id="8" name="Prava linija spajanja 7"/>
          <p:cNvCxnSpPr/>
          <p:nvPr/>
        </p:nvCxnSpPr>
        <p:spPr>
          <a:xfrm>
            <a:off x="1463626" y="2662595"/>
            <a:ext cx="2971800" cy="1191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rava linija spajanja 12"/>
          <p:cNvCxnSpPr/>
          <p:nvPr/>
        </p:nvCxnSpPr>
        <p:spPr>
          <a:xfrm>
            <a:off x="4708574" y="2662595"/>
            <a:ext cx="2971800" cy="1191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2644727"/>
            <a:ext cx="45720" cy="3429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Čuvar mjesta podatak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43262-1E65-46FC-8B94-029E6BD8A898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16" name="Čuvar mjesta broja slajd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12186D-9271-4A03-B347-C25B05FE07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Čuvar mjesta podnožj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43262-1E65-46FC-8B94-029E6BD8A898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186D-9271-4A03-B347-C25B05FE0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43262-1E65-46FC-8B94-029E6BD8A898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186D-9271-4A03-B347-C25B05FE0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Čuvar mjesta sadržaja 8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429000"/>
          </a:xfrm>
        </p:spPr>
        <p:txBody>
          <a:bodyPr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14" name="Čuvar mjesta podatak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443262-1E65-46FC-8B94-029E6BD8A898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15" name="Čuvar mjesta broja slajd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C12186D-9271-4A03-B347-C25B05FE07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Čuvar mjesta podnožj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lo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43262-1E65-46FC-8B94-029E6BD8A898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186D-9271-4A03-B347-C25B05FE07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2628900"/>
            <a:ext cx="7924800" cy="10287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685800" y="3719148"/>
            <a:ext cx="7924800" cy="738552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cxnSp>
        <p:nvCxnSpPr>
          <p:cNvPr id="7" name="Prava linija spajanja 6"/>
          <p:cNvCxnSpPr/>
          <p:nvPr/>
        </p:nvCxnSpPr>
        <p:spPr>
          <a:xfrm>
            <a:off x="685800" y="3687744"/>
            <a:ext cx="7924800" cy="3226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43262-1E65-46FC-8B94-029E6BD8A898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186D-9271-4A03-B347-C25B05FE07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11" name="Čuvar mjesta sadržaja 10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59936" cy="3429000"/>
          </a:xfrm>
        </p:spPr>
        <p:txBody>
          <a:bodyPr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13" name="Čuvar mjesta sadržaja 12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59936" cy="3429000"/>
          </a:xfrm>
        </p:spPr>
        <p:txBody>
          <a:bodyPr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Čuvar mjesta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186D-9271-4A03-B347-C25B05FE07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Čuvar mjesta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podatak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43262-1E65-46FC-8B94-029E6BD8A898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1049695"/>
            <a:ext cx="4040188" cy="5715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32" name="Čuvar mjesta sadržaja 31"/>
          <p:cNvSpPr>
            <a:spLocks noGrp="1"/>
          </p:cNvSpPr>
          <p:nvPr>
            <p:ph sz="half" idx="2"/>
          </p:nvPr>
        </p:nvSpPr>
        <p:spPr>
          <a:xfrm>
            <a:off x="457200" y="1651422"/>
            <a:ext cx="4038600" cy="2935224"/>
          </a:xfrm>
        </p:spPr>
        <p:txBody>
          <a:bodyPr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34" name="Čuvar mjesta sadržaja 33"/>
          <p:cNvSpPr>
            <a:spLocks noGrp="1"/>
          </p:cNvSpPr>
          <p:nvPr>
            <p:ph sz="quarter" idx="4"/>
          </p:nvPr>
        </p:nvSpPr>
        <p:spPr>
          <a:xfrm>
            <a:off x="4649788" y="1651422"/>
            <a:ext cx="4038600" cy="2935224"/>
          </a:xfrm>
        </p:spPr>
        <p:txBody>
          <a:bodyPr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6586"/>
            <a:ext cx="82296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12" name="Čuvar mjesta teksta 11"/>
          <p:cNvSpPr>
            <a:spLocks noGrp="1"/>
          </p:cNvSpPr>
          <p:nvPr>
            <p:ph type="body" idx="3"/>
          </p:nvPr>
        </p:nvSpPr>
        <p:spPr>
          <a:xfrm>
            <a:off x="4648200" y="1049695"/>
            <a:ext cx="4040188" cy="5715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cxnSp>
        <p:nvCxnSpPr>
          <p:cNvPr id="10" name="Prava linija spajanja 9"/>
          <p:cNvCxnSpPr/>
          <p:nvPr/>
        </p:nvCxnSpPr>
        <p:spPr>
          <a:xfrm>
            <a:off x="562945" y="1635164"/>
            <a:ext cx="3749040" cy="1191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rava linija spajanja 16"/>
          <p:cNvCxnSpPr/>
          <p:nvPr/>
        </p:nvCxnSpPr>
        <p:spPr>
          <a:xfrm>
            <a:off x="4754880" y="1635164"/>
            <a:ext cx="3749040" cy="1191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podatak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43262-1E65-46FC-8B94-029E6BD8A898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4" name="Čuvar mjesta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Čuvar mjesta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186D-9271-4A03-B347-C25B05FE07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podatak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43262-1E65-46FC-8B94-029E6BD8A898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3" name="Čuvar mjesta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186D-9271-4A03-B347-C25B05FE0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Čuvar mjesta sadržaja 28"/>
          <p:cNvSpPr>
            <a:spLocks noGrp="1"/>
          </p:cNvSpPr>
          <p:nvPr>
            <p:ph sz="quarter" idx="1"/>
          </p:nvPr>
        </p:nvSpPr>
        <p:spPr>
          <a:xfrm>
            <a:off x="457200" y="342900"/>
            <a:ext cx="6248400" cy="4286250"/>
          </a:xfrm>
        </p:spPr>
        <p:txBody>
          <a:bodyPr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2"/>
          </p:nvPr>
        </p:nvSpPr>
        <p:spPr>
          <a:xfrm>
            <a:off x="6781800" y="1200150"/>
            <a:ext cx="1984248" cy="280035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31" name="Naslov 30"/>
          <p:cNvSpPr>
            <a:spLocks noGrp="1"/>
          </p:cNvSpPr>
          <p:nvPr>
            <p:ph type="title"/>
          </p:nvPr>
        </p:nvSpPr>
        <p:spPr>
          <a:xfrm>
            <a:off x="6781800" y="342900"/>
            <a:ext cx="1981200" cy="8001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8" name="Čuvar mjesta podatak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443262-1E65-46FC-8B94-029E6BD8A898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9" name="Čuvar mjesta broja slajd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C12186D-9271-4A03-B347-C25B05FE07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Čuvar mjesta podnožj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629400" y="342900"/>
            <a:ext cx="2057400" cy="8001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za slike 2"/>
          <p:cNvSpPr>
            <a:spLocks noGrp="1"/>
          </p:cNvSpPr>
          <p:nvPr>
            <p:ph type="pic" idx="1"/>
          </p:nvPr>
        </p:nvSpPr>
        <p:spPr>
          <a:xfrm>
            <a:off x="457200" y="342900"/>
            <a:ext cx="6019800" cy="417195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bs-Latn-BA" smtClean="0"/>
              <a:t>Klinite na ikonu da dodate sliku</a:t>
            </a:r>
            <a:endParaRPr kumimoji="0" lang="en-US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6629400" y="1200150"/>
            <a:ext cx="2057400" cy="33147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8" name="Čuvar mjesta podatak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43262-1E65-46FC-8B94-029E6BD8A898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9" name="Čuvar mjesta broja slajd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12186D-9271-4A03-B347-C25B05FE07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Čuvar mjesta podnožj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Čuvar mjesta teksta 8"/>
          <p:cNvSpPr>
            <a:spLocks noGrp="1"/>
          </p:cNvSpPr>
          <p:nvPr>
            <p:ph type="body" idx="1"/>
          </p:nvPr>
        </p:nvSpPr>
        <p:spPr>
          <a:xfrm>
            <a:off x="457200" y="1085850"/>
            <a:ext cx="8229600" cy="35087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  <a:p>
            <a:pPr lvl="1" eaLnBrk="1" latinLnBrk="0" hangingPunct="1"/>
            <a:r>
              <a:rPr kumimoji="0" lang="bs-Latn-BA" smtClean="0"/>
              <a:t>Drugi nivo</a:t>
            </a:r>
          </a:p>
          <a:p>
            <a:pPr lvl="2" eaLnBrk="1" latinLnBrk="0" hangingPunct="1"/>
            <a:r>
              <a:rPr kumimoji="0" lang="bs-Latn-BA" smtClean="0"/>
              <a:t>Treći nivo</a:t>
            </a:r>
          </a:p>
          <a:p>
            <a:pPr lvl="3" eaLnBrk="1" latinLnBrk="0" hangingPunct="1"/>
            <a:r>
              <a:rPr kumimoji="0" lang="bs-Latn-BA" smtClean="0"/>
              <a:t>Četvrti nivo</a:t>
            </a:r>
          </a:p>
          <a:p>
            <a:pPr lvl="4" eaLnBrk="1" latinLnBrk="0" hangingPunct="1"/>
            <a:r>
              <a:rPr kumimoji="0" lang="bs-Latn-BA" smtClean="0"/>
              <a:t>Peti nivo</a:t>
            </a:r>
            <a:endParaRPr kumimoji="0" lang="en-US"/>
          </a:p>
        </p:txBody>
      </p:sp>
      <p:sp>
        <p:nvSpPr>
          <p:cNvPr id="24" name="Čuvar mjesta podataka 23"/>
          <p:cNvSpPr>
            <a:spLocks noGrp="1"/>
          </p:cNvSpPr>
          <p:nvPr>
            <p:ph type="dt" sz="half" idx="2"/>
          </p:nvPr>
        </p:nvSpPr>
        <p:spPr>
          <a:xfrm>
            <a:off x="5791200" y="4652750"/>
            <a:ext cx="2590800" cy="288036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443262-1E65-46FC-8B94-029E6BD8A898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10" name="Čuvar mjesta podnožja 9"/>
          <p:cNvSpPr>
            <a:spLocks noGrp="1"/>
          </p:cNvSpPr>
          <p:nvPr>
            <p:ph type="ftr" sz="quarter" idx="3"/>
          </p:nvPr>
        </p:nvSpPr>
        <p:spPr>
          <a:xfrm>
            <a:off x="2133600" y="4652750"/>
            <a:ext cx="3581400" cy="288036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Čuvar mjesta broja slajda 21"/>
          <p:cNvSpPr>
            <a:spLocks noGrp="1"/>
          </p:cNvSpPr>
          <p:nvPr>
            <p:ph type="sldNum" sz="quarter" idx="4"/>
          </p:nvPr>
        </p:nvSpPr>
        <p:spPr>
          <a:xfrm>
            <a:off x="8410575" y="4636148"/>
            <a:ext cx="609600" cy="3429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C12186D-9271-4A03-B347-C25B05FE07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Čuvar mjesta naslova 4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9144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642910" y="500048"/>
            <a:ext cx="3071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СРПСКИ ЈЕЗИК 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5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разред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2214546" y="1928809"/>
            <a:ext cx="4786346" cy="642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600" dirty="0" smtClean="0">
                <a:solidFill>
                  <a:schemeClr val="bg1"/>
                </a:solidFill>
              </a:rPr>
              <a:t>„</a:t>
            </a:r>
            <a:r>
              <a:rPr lang="sr-Cyrl-R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ЗЛАТНО ЈАГЊЕ</a:t>
            </a:r>
            <a:r>
              <a:rPr lang="sr-Cyrl-RS" sz="3600" dirty="0" smtClean="0">
                <a:solidFill>
                  <a:schemeClr val="bg1"/>
                </a:solidFill>
              </a:rPr>
              <a:t>“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kvir za tekst 5"/>
          <p:cNvSpPr txBox="1"/>
          <p:nvPr/>
        </p:nvSpPr>
        <p:spPr>
          <a:xfrm>
            <a:off x="2214546" y="3143254"/>
            <a:ext cx="5429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Одломак из дјела </a:t>
            </a:r>
            <a:r>
              <a:rPr lang="sr-Cyrl-RS" sz="2400" dirty="0" smtClean="0">
                <a:solidFill>
                  <a:schemeClr val="bg1"/>
                </a:solidFill>
              </a:rPr>
              <a:t>„</a:t>
            </a:r>
            <a:r>
              <a:rPr lang="sr-Cyrl-R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Књига за Марка</a:t>
            </a:r>
            <a:r>
              <a:rPr lang="sr-Cyrl-RS" sz="2400" dirty="0" smtClean="0">
                <a:solidFill>
                  <a:schemeClr val="bg1"/>
                </a:solidFill>
              </a:rPr>
              <a:t>“</a:t>
            </a:r>
            <a:endParaRPr lang="sr-Cyrl-RS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R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Светлана Велмар Јанковић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Slika 6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428610"/>
            <a:ext cx="1714512" cy="1500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642910" y="857238"/>
            <a:ext cx="77867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Златно јагње је одломак из дјела:</a:t>
            </a:r>
          </a:p>
          <a:p>
            <a:pPr marL="457200" indent="-457200"/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Cyrl-RS" sz="2400" dirty="0" smtClean="0">
                <a:solidFill>
                  <a:schemeClr val="bg1"/>
                </a:solidFill>
              </a:rPr>
              <a:t>„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Књига за Марка</a:t>
            </a:r>
            <a:r>
              <a:rPr lang="sr-Cyrl-RS" sz="2400" dirty="0" smtClean="0">
                <a:solidFill>
                  <a:schemeClr val="bg1"/>
                </a:solidFill>
              </a:rPr>
              <a:t>“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 startAt="2"/>
            </a:pP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Ликови у причи су стварне историјске личности?</a:t>
            </a:r>
          </a:p>
          <a:p>
            <a:pPr marL="457200" indent="-457200"/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ДА        НЕ</a:t>
            </a:r>
          </a:p>
          <a:p>
            <a:pPr marL="457200" indent="-457200"/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 startAt="3"/>
            </a:pP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Како су се звала Расткова браћа?</a:t>
            </a:r>
          </a:p>
          <a:p>
            <a:pPr marL="457200" indent="-457200"/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Звали су се Вукан и Стафан.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lipsa 4"/>
          <p:cNvSpPr/>
          <p:nvPr/>
        </p:nvSpPr>
        <p:spPr>
          <a:xfrm>
            <a:off x="1142976" y="2357436"/>
            <a:ext cx="642942" cy="57150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857224" y="714362"/>
            <a:ext cx="75724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Чега се Растко боји?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Растко се боји вукова и њиховог завијања у ноћи.</a:t>
            </a:r>
          </a:p>
          <a:p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Како браћа реагују на његов страх?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Они му се изругују и омаловажавају га.</a:t>
            </a:r>
          </a:p>
          <a:p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6. Како се Растко осјећа због такве реакције браће?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Растко је веома постиђен и повлачи се у себе.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857224" y="571486"/>
            <a:ext cx="75009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7. Гдје је Растко налазио утјеху за свој срам?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Растко је утјеху налазио међу књигама у књижници (библиотеци).</a:t>
            </a:r>
          </a:p>
          <a:p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Шта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Растка наводи на превазилажење страха?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Растка на превазилажење страха наводи сан који је сањао.</a:t>
            </a:r>
          </a:p>
          <a:p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9. Да ли он свој сан говори другима?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Не, Растко ником не говори о свом сну.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500034" y="714362"/>
            <a:ext cx="82868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10. Кога представља златно јагње из Растковог сна?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Златно јагње представља истинску вјеру у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Бога.</a:t>
            </a:r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11. У причи се каже да су Вукан и Стефан </a:t>
            </a:r>
            <a:r>
              <a:rPr lang="sr-Cyrl-RS" sz="2400" dirty="0" smtClean="0">
                <a:solidFill>
                  <a:schemeClr val="bg1"/>
                </a:solidFill>
              </a:rPr>
              <a:t>„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умјели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 буду синови свог оца а Растко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није</a:t>
            </a:r>
            <a:r>
              <a:rPr lang="sr-Cyrl-RS" sz="2400" dirty="0" smtClean="0">
                <a:solidFill>
                  <a:schemeClr val="bg1"/>
                </a:solidFill>
              </a:rPr>
              <a:t>“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Шта је то од својих синова отац очекивао?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Отац је очекивао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 својих синова да буду храбри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неустрашиви,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 се ничега не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плаше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да никада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показују страх.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857224" y="428610"/>
            <a:ext cx="77867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12. Како се Растко обраћа вуку када су се срели?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Растко се обраћа мирно, заповједним гласом.</a:t>
            </a:r>
          </a:p>
          <a:p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Како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је Растко побиједио страх?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Побиједио је страх вјерујући у себе.</a:t>
            </a:r>
          </a:p>
          <a:p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14. Шта нас је ова прича научила?</a:t>
            </a:r>
          </a:p>
          <a:p>
            <a:r>
              <a:rPr lang="sr-Cyrl-R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Научила нас је да се са страховима морамо суочити како би их побиједили и да треба да вјерујемо у себе.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r">
  <a:themeElements>
    <a:clrScheme name="Papi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133</TotalTime>
  <Words>315</Words>
  <Application>Microsoft Office PowerPoint</Application>
  <PresentationFormat>On-screen Show (16:9)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Papir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zujic</dc:creator>
  <cp:lastModifiedBy>s.vilotic</cp:lastModifiedBy>
  <cp:revision>12</cp:revision>
  <dcterms:created xsi:type="dcterms:W3CDTF">2021-03-04T21:22:08Z</dcterms:created>
  <dcterms:modified xsi:type="dcterms:W3CDTF">2021-03-05T10:27:15Z</dcterms:modified>
</cp:coreProperties>
</file>