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59" r:id="rId4"/>
    <p:sldId id="268" r:id="rId5"/>
    <p:sldId id="262" r:id="rId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176C66-F1FF-43BD-A5C4-FCA3C4428502}" v="157" dt="2020-05-04T18:13:05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6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F631AC-9EF9-4B59-BD80-E8324D8637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05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BAB34-F6B9-45E4-8162-68842D03C4D4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84515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6" y="1200150"/>
            <a:ext cx="7085013" cy="800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114550"/>
            <a:ext cx="5256213" cy="857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49C4EE-2719-4759-A767-CFA60692E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3700F-184E-4D2F-B0B6-EB49D9737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0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514351"/>
            <a:ext cx="1771650" cy="40802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514351"/>
            <a:ext cx="5162550" cy="40802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19CC3-1B33-4A25-A503-D275F6A15F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047BC-2FF3-4C37-94B5-693982B91B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C8D09-EA2F-4086-BE97-34B0BF2257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5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200151"/>
            <a:ext cx="25527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200151"/>
            <a:ext cx="25527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33276-5522-4244-AC4E-2145B48421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2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F5870-0CF6-49CB-AC45-16910DD41E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7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D32E8-020B-48EC-BB42-F0BEFF6E2F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2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20B8E-1F9D-4B53-9537-0F4A954893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31D66-9A1E-4E30-9617-948C62526F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5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bs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DAA65-48BC-43C8-AE1D-203BC9FCA9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8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514350"/>
            <a:ext cx="7086600" cy="548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200151"/>
            <a:ext cx="52578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822031"/>
            <a:ext cx="213360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822031"/>
            <a:ext cx="289560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22031"/>
            <a:ext cx="213360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D6EB4DE-FB79-4D59-B4B3-F146FD58A4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59632" y="555526"/>
            <a:ext cx="7085012" cy="1861939"/>
          </a:xfrm>
        </p:spPr>
        <p:txBody>
          <a:bodyPr/>
          <a:lstStyle/>
          <a:p>
            <a:pPr algn="ctr"/>
            <a:r>
              <a:rPr lang="sr-Cyrl-RS" b="1" dirty="0">
                <a:latin typeface="Arial" pitchFamily="34" charset="0"/>
                <a:cs typeface="Arial" pitchFamily="34" charset="0"/>
              </a:rPr>
              <a:t>Изговор изјавних, упитних и узвичних реченица</a:t>
            </a:r>
            <a:endParaRPr lang="sr-Latn-RS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7" name="Picture 9" descr="https://pngriver.com/wp-content/uploads/2018/04/Download-School-PNG-Phot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877" y="2153171"/>
            <a:ext cx="4196564" cy="287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80112" y="3075806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/>
              <a:t>Српски језик</a:t>
            </a:r>
          </a:p>
          <a:p>
            <a:pPr algn="ctr"/>
            <a:r>
              <a:rPr lang="sr-Cyrl-RS" sz="2400" b="1" dirty="0"/>
              <a:t>2. разред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462E02B-04A3-4153-BB4D-2DDB558E034B}"/>
              </a:ext>
            </a:extLst>
          </p:cNvPr>
          <p:cNvSpPr/>
          <p:nvPr/>
        </p:nvSpPr>
        <p:spPr>
          <a:xfrm>
            <a:off x="1779472" y="195486"/>
            <a:ext cx="55850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3000" b="1" dirty="0">
                <a:latin typeface="Arial" pitchFamily="34" charset="0"/>
                <a:cs typeface="Arial" pitchFamily="34" charset="0"/>
              </a:rPr>
              <a:t>Правила изражајног читања</a:t>
            </a:r>
            <a:endParaRPr lang="de-DE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14BB1C3-22F0-49B9-91AA-CB80A7B26847}"/>
              </a:ext>
            </a:extLst>
          </p:cNvPr>
          <p:cNvSpPr txBox="1"/>
          <p:nvPr/>
        </p:nvSpPr>
        <p:spPr>
          <a:xfrm>
            <a:off x="395536" y="874956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>
                <a:latin typeface="Arial" pitchFamily="34" charset="0"/>
                <a:cs typeface="Arial" pitchFamily="34" charset="0"/>
              </a:rPr>
              <a:t>Јасно изговарамо сваку ријеч тако да се чују сви гласови.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Поштујемо знакове интерпункције (. , !, ?)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Обавјештајна реченица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(.)  – миран, раван тон.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Упитна реченица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(?) – упитни, радознали тон, чуђење.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Узвична реченица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 ! ) – узбуђен, повишен тон.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lvl="1"/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Када у тексту наиђемо 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запету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(зарез), подижемо глас, мало застанемо и наставимо читати даље.</a:t>
            </a:r>
          </a:p>
        </p:txBody>
      </p:sp>
    </p:spTree>
    <p:extLst>
      <p:ext uri="{BB962C8B-B14F-4D97-AF65-F5344CB8AC3E}">
        <p14:creationId xmlns:p14="http://schemas.microsoft.com/office/powerpoint/2010/main" val="309215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903" y="165953"/>
            <a:ext cx="8208720" cy="791888"/>
          </a:xfrm>
        </p:spPr>
        <p:txBody>
          <a:bodyPr/>
          <a:lstStyle/>
          <a:p>
            <a:pPr algn="ctr"/>
            <a:r>
              <a:rPr lang="sr-Cyrl-BA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ЧИТАЈМО ЗАЈЕДНО!</a:t>
            </a:r>
            <a:endParaRPr lang="bs-Cyrl-BA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1092681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Зима је прошла.</a:t>
            </a:r>
          </a:p>
          <a:p>
            <a:r>
              <a:rPr lang="sr-Cyrl-RS" sz="2400" dirty="0"/>
              <a:t>Дарио игра кошарку.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9923" y="2445833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Идеш ли на утакмицу?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Ко је појео чоколаду</a:t>
            </a:r>
            <a:r>
              <a:rPr lang="sr-Cyrl-RS" sz="2400" dirty="0"/>
              <a:t>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9923" y="3635320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Ура, побједили смо!</a:t>
            </a:r>
          </a:p>
          <a:p>
            <a:r>
              <a:rPr lang="sr-Cyrl-RS" sz="2400" dirty="0"/>
              <a:t>Не трчи!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29630" y="1055152"/>
            <a:ext cx="2808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/>
              <a:t>ОБАВЈЕШТАЈНЕ РЕЧЕНИЦЕ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29631" y="2431451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/>
              <a:t>УПИТНЕ РЕЧЕНИЦЕ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29631" y="3672849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УЗВИЧНЕ РЕЧЕНИЦЕ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031940" y="1425942"/>
            <a:ext cx="108012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31940" y="2865369"/>
            <a:ext cx="108012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31940" y="4028024"/>
            <a:ext cx="108012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28" name="Picture 4" descr="http://www.pngplay.com/wp-content/uploads/2/Question-Mark-PNG-Backgrou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8021">
            <a:off x="7547413" y="2132124"/>
            <a:ext cx="883622" cy="117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ngmart.com/files/8/Exclamation-Mark-PNG-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499" y="3605610"/>
            <a:ext cx="984561" cy="98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val 20"/>
          <p:cNvSpPr/>
          <p:nvPr/>
        </p:nvSpPr>
        <p:spPr>
          <a:xfrm>
            <a:off x="8027578" y="1460669"/>
            <a:ext cx="383920" cy="338353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9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952C2C1-91AB-4BAF-B73B-A3BFD53295E0}"/>
              </a:ext>
            </a:extLst>
          </p:cNvPr>
          <p:cNvSpPr txBox="1"/>
          <p:nvPr/>
        </p:nvSpPr>
        <p:spPr>
          <a:xfrm>
            <a:off x="2987824" y="5147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/>
              <a:t>ДВЕ РУКЕ</a:t>
            </a:r>
            <a:endParaRPr lang="de-DE" sz="2400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FE636A1-8C44-44E2-B07B-4781970AFE6A}"/>
              </a:ext>
            </a:extLst>
          </p:cNvPr>
          <p:cNvSpPr txBox="1"/>
          <p:nvPr/>
        </p:nvSpPr>
        <p:spPr>
          <a:xfrm>
            <a:off x="142844" y="428610"/>
            <a:ext cx="900115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850" b="1" dirty="0"/>
              <a:t>Учитељица:</a:t>
            </a:r>
            <a:r>
              <a:rPr lang="bs-Latn-BA" sz="1850" dirty="0"/>
              <a:t> Децо ставите руке на </a:t>
            </a:r>
            <a:r>
              <a:rPr lang="sr-Cyrl-RS" sz="1850" dirty="0"/>
              <a:t>клупе</a:t>
            </a:r>
            <a:r>
              <a:rPr lang="bs-Latn-BA" sz="1850" dirty="0"/>
              <a:t>... Сви... Петровићу, Љубице, Небојша...</a:t>
            </a:r>
            <a:endParaRPr lang="de-DE" sz="1850" dirty="0"/>
          </a:p>
          <a:p>
            <a:r>
              <a:rPr lang="bs-Latn-BA" sz="1850" b="1" dirty="0"/>
              <a:t>Драган</a:t>
            </a:r>
            <a:r>
              <a:rPr lang="bs-Latn-BA" sz="1850" dirty="0"/>
              <a:t>: Молим, учитељице...</a:t>
            </a:r>
            <a:endParaRPr lang="de-DE" sz="1850" dirty="0"/>
          </a:p>
          <a:p>
            <a:r>
              <a:rPr lang="bs-Latn-BA" sz="1850" b="1" dirty="0"/>
              <a:t>Учитељица</a:t>
            </a:r>
            <a:r>
              <a:rPr lang="bs-Latn-BA" sz="1850" dirty="0"/>
              <a:t>: Кажи, Драгане.</a:t>
            </a:r>
            <a:endParaRPr lang="de-DE" sz="1850" dirty="0"/>
          </a:p>
          <a:p>
            <a:r>
              <a:rPr lang="bs-Latn-BA" sz="1850" b="1" dirty="0"/>
              <a:t>Драган: </a:t>
            </a:r>
            <a:r>
              <a:rPr lang="bs-Latn-BA" sz="1850" dirty="0"/>
              <a:t>Молим, учитељице, а зашто треба да ставимо руке на клупе?</a:t>
            </a:r>
            <a:endParaRPr lang="de-DE" sz="1850" dirty="0"/>
          </a:p>
          <a:p>
            <a:r>
              <a:rPr lang="bs-Latn-BA" sz="1850" b="1" dirty="0"/>
              <a:t>Учитељица:</a:t>
            </a:r>
            <a:r>
              <a:rPr lang="bs-Latn-BA" sz="1850" dirty="0"/>
              <a:t> Хоћу да погледам да ли су чисте, да ли сте исекли нокте.</a:t>
            </a:r>
            <a:endParaRPr lang="de-DE" sz="1850" dirty="0"/>
          </a:p>
          <a:p>
            <a:r>
              <a:rPr lang="bs-Latn-BA" sz="1850" b="1" dirty="0"/>
              <a:t>Драган</a:t>
            </a:r>
            <a:r>
              <a:rPr lang="bs-Latn-BA" sz="1850" dirty="0"/>
              <a:t>: А да ли да покажемо обе руке или...</a:t>
            </a:r>
            <a:endParaRPr lang="de-DE" sz="1850" dirty="0"/>
          </a:p>
          <a:p>
            <a:r>
              <a:rPr lang="bs-Latn-BA" sz="1850" b="1" dirty="0"/>
              <a:t>Учитељица</a:t>
            </a:r>
            <a:r>
              <a:rPr lang="bs-Latn-BA" sz="1850" dirty="0"/>
              <a:t>: Шта - или?... Колико ти имаш руку?</a:t>
            </a:r>
            <a:endParaRPr lang="de-DE" sz="1850" dirty="0"/>
          </a:p>
          <a:p>
            <a:r>
              <a:rPr lang="bs-Latn-BA" sz="1850" b="1" dirty="0"/>
              <a:t>Драган</a:t>
            </a:r>
            <a:r>
              <a:rPr lang="bs-Latn-BA" sz="1850" dirty="0"/>
              <a:t>: Две.</a:t>
            </a:r>
            <a:endParaRPr lang="de-DE" sz="1850" dirty="0"/>
          </a:p>
          <a:p>
            <a:r>
              <a:rPr lang="bs-Latn-BA" sz="1850" b="1" dirty="0"/>
              <a:t>Учитељица:</a:t>
            </a:r>
            <a:r>
              <a:rPr lang="bs-Latn-BA" sz="1850" dirty="0"/>
              <a:t> Па што онда питаш?</a:t>
            </a:r>
            <a:endParaRPr lang="de-DE" sz="1850" dirty="0"/>
          </a:p>
          <a:p>
            <a:r>
              <a:rPr lang="bs-Latn-BA" sz="1850" b="1" dirty="0"/>
              <a:t>Драган</a:t>
            </a:r>
            <a:r>
              <a:rPr lang="bs-Latn-BA" sz="1850" dirty="0"/>
              <a:t>: Питам зато што ја имам само једну школску руку... </a:t>
            </a:r>
            <a:endParaRPr lang="de-DE" sz="1850" dirty="0"/>
          </a:p>
          <a:p>
            <a:r>
              <a:rPr lang="bs-Latn-BA" sz="1850" b="1" dirty="0"/>
              <a:t>Учитељица:</a:t>
            </a:r>
            <a:r>
              <a:rPr lang="bs-Latn-BA" sz="1850" dirty="0"/>
              <a:t> Само једну?</a:t>
            </a:r>
            <a:endParaRPr lang="de-DE" sz="1850" dirty="0"/>
          </a:p>
          <a:p>
            <a:r>
              <a:rPr lang="bs-Latn-BA" sz="1850" b="1" dirty="0"/>
              <a:t>Драган:</a:t>
            </a:r>
            <a:r>
              <a:rPr lang="bs-Latn-BA" sz="1850" dirty="0"/>
              <a:t> Јесте. Том школском руком ја пишем, цртам, окрећем листове...</a:t>
            </a:r>
            <a:endParaRPr lang="de-DE" sz="1850" dirty="0"/>
          </a:p>
          <a:p>
            <a:r>
              <a:rPr lang="bs-Latn-BA" sz="1850" b="1" dirty="0"/>
              <a:t>Учитељица:</a:t>
            </a:r>
            <a:r>
              <a:rPr lang="bs-Latn-BA" sz="1850" dirty="0"/>
              <a:t> А она друга?</a:t>
            </a:r>
            <a:endParaRPr lang="de-DE" sz="1850" dirty="0"/>
          </a:p>
          <a:p>
            <a:r>
              <a:rPr lang="bs-Latn-BA" sz="1850" b="1" dirty="0"/>
              <a:t>Драган:</a:t>
            </a:r>
            <a:r>
              <a:rPr lang="bs-Latn-BA" sz="1850" dirty="0"/>
              <a:t> Она друга је моја приватна рука..</a:t>
            </a:r>
            <a:r>
              <a:rPr lang="sr-Cyrl-RS" sz="1850" dirty="0"/>
              <a:t>. </a:t>
            </a:r>
            <a:r>
              <a:rPr lang="bs-Latn-BA" sz="1850" dirty="0"/>
              <a:t>За кликере, за блато и уопште за моје лично играње.</a:t>
            </a:r>
            <a:r>
              <a:rPr lang="sr-Cyrl-BA" dirty="0"/>
              <a:t>                                                                            </a:t>
            </a:r>
            <a:r>
              <a:rPr lang="bs-Latn-BA" dirty="0"/>
              <a:t>Душан Радовић</a:t>
            </a:r>
            <a:endParaRPr lang="de-DE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36368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clipart-library.com/images_k/teacher-transparent-background/teacher-transparent-background-1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66766"/>
            <a:ext cx="3600400" cy="38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628" y="190837"/>
            <a:ext cx="6840760" cy="548879"/>
          </a:xfrm>
        </p:spPr>
        <p:txBody>
          <a:bodyPr/>
          <a:lstStyle/>
          <a:p>
            <a:pPr algn="ctr"/>
            <a:r>
              <a:rPr lang="sr-Cyrl-RS" sz="3200" b="1" dirty="0">
                <a:latin typeface="Arial" pitchFamily="34" charset="0"/>
                <a:cs typeface="Arial" pitchFamily="34" charset="0"/>
              </a:rPr>
              <a:t>Задатак за самосталан рад</a:t>
            </a:r>
            <a:endParaRPr lang="bs-Cyrl-B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98169"/>
            <a:ext cx="7992888" cy="42296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r-Cyrl-BA" sz="2600" dirty="0">
                <a:latin typeface="Arial" pitchFamily="34" charset="0"/>
                <a:cs typeface="Arial" pitchFamily="34" charset="0"/>
              </a:rPr>
              <a:t>Научи изражајно читати причу „Две руке“ Душана Радовића (Читанка, </a:t>
            </a:r>
            <a:r>
              <a:rPr lang="sr-Cyrl-RS" sz="2600">
                <a:latin typeface="Arial" pitchFamily="34" charset="0"/>
                <a:cs typeface="Arial" pitchFamily="34" charset="0"/>
              </a:rPr>
              <a:t>41. страна</a:t>
            </a:r>
            <a:r>
              <a:rPr lang="sr-Cyrl-BA" sz="2600" dirty="0">
                <a:latin typeface="Arial" pitchFamily="34" charset="0"/>
                <a:cs typeface="Arial" pitchFamily="34" charset="0"/>
              </a:rPr>
              <a:t>).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79712" y="4092302"/>
            <a:ext cx="1080120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36296" y="1851670"/>
            <a:ext cx="1080120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63888" y="4076583"/>
            <a:ext cx="1080120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69970" y="4035457"/>
            <a:ext cx="1080120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63888" y="3603409"/>
            <a:ext cx="1080120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48064" y="3587031"/>
            <a:ext cx="1080120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https://webstockreview.net/images/clipart-boy-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025" y="2521328"/>
            <a:ext cx="1007089" cy="213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015466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_books_design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School_books_design_template</Template>
  <TotalTime>17</TotalTime>
  <Words>297</Words>
  <Application>Microsoft Office PowerPoint</Application>
  <PresentationFormat>On-screen Show (16:9)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Symbol</vt:lpstr>
      <vt:lpstr>School_books_design_template</vt:lpstr>
      <vt:lpstr>Изговор изјавних, упитних и узвичних реченица</vt:lpstr>
      <vt:lpstr>PowerPoint Presentation</vt:lpstr>
      <vt:lpstr>ЧИТАЈМО ЗАЈЕДНО!</vt:lpstr>
      <vt:lpstr>PowerPoint Presentation</vt:lpstr>
      <vt:lpstr>Задатак за самосталан рад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zmaj22</dc:creator>
  <cp:lastModifiedBy>Mirjana Brkić</cp:lastModifiedBy>
  <cp:revision>62</cp:revision>
  <dcterms:created xsi:type="dcterms:W3CDTF">2020-04-21T11:30:15Z</dcterms:created>
  <dcterms:modified xsi:type="dcterms:W3CDTF">2021-04-28T08:02:43Z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