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60" r:id="rId2"/>
    <p:sldId id="270" r:id="rId3"/>
    <p:sldId id="267" r:id="rId4"/>
    <p:sldId id="271" r:id="rId5"/>
    <p:sldId id="259" r:id="rId6"/>
    <p:sldId id="261" r:id="rId7"/>
    <p:sldId id="274" r:id="rId8"/>
    <p:sldId id="263" r:id="rId9"/>
    <p:sldId id="275" r:id="rId10"/>
    <p:sldId id="272" r:id="rId11"/>
    <p:sldId id="276" r:id="rId12"/>
    <p:sldId id="264" r:id="rId13"/>
    <p:sldId id="273" r:id="rId1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CC"/>
    <a:srgbClr val="00FFFF"/>
    <a:srgbClr val="F8F8F8"/>
    <a:srgbClr val="DDDDDD"/>
    <a:srgbClr val="0033CC"/>
    <a:srgbClr val="FF6699"/>
    <a:srgbClr val="FF9B09"/>
    <a:srgbClr val="CC0099"/>
    <a:srgbClr val="FF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D78101-A03D-4E81-83E7-174902B34E5E}" v="92" dt="2020-05-12T20:31:22.9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0929"/>
  </p:normalViewPr>
  <p:slideViewPr>
    <p:cSldViewPr>
      <p:cViewPr varScale="1">
        <p:scale>
          <a:sx n="81" d="100"/>
          <a:sy n="81" d="100"/>
        </p:scale>
        <p:origin x="120" y="6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2CF3DCE-B1C8-487E-99C2-DDFAF4002C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09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F150359E-97E7-40AD-8F40-23AD59833C36}" type="datetime1">
              <a:rPr lang="en-US" smtClean="0"/>
              <a:pPr/>
              <a:t>4/28/2021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98D42275-8135-4003-B90D-7F8BE811E4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71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6E6CA-59FB-4C2C-9CC6-06EDEEC7CB61}" type="datetime1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0F31E-05C1-4C63-B47E-EE6E73AD9D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549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ACFAF-3CE6-4F56-9885-F0339A13D8CF}" type="datetime1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42F00-72A2-4097-B996-B14E7EA423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671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04A94-BE6D-40EB-AE91-25311657F26A}" type="datetime1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CA992-F35D-479A-9E91-DCE3B0A424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85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1494-30DF-4121-B25A-AC817EF2A812}" type="datetime1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8A63-6678-4A84-924D-3B867AB55A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20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86C1-FAA1-4875-BFDC-8F07CAAAB80B}" type="datetime1">
              <a:rPr lang="en-US" smtClean="0"/>
              <a:pPr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941CB-3459-4205-96C7-F47BDFCDB1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15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EB53C-968F-4545-BCA8-EE0A1539A7CC}" type="datetime1">
              <a:rPr lang="en-US" smtClean="0"/>
              <a:pPr/>
              <a:t>4/28/2021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0991-F799-4514-9438-224602C56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899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0EF6-1843-490C-8E2B-1103F4E6EF66}" type="datetime1">
              <a:rPr lang="en-US" smtClean="0"/>
              <a:pPr/>
              <a:t>4/28/2021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EEDC9-4944-4498-BDB0-92DE37AF23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457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98FBB-5577-49CE-85C2-85453CE7DE91}" type="datetime1">
              <a:rPr lang="en-US" smtClean="0"/>
              <a:pPr/>
              <a:t>4/28/2021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7F6F6-0C35-419C-89C6-98FC1A5043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52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D14BA-EBE2-4C4F-A757-F0229F18DACE}" type="datetime1">
              <a:rPr lang="en-US" smtClean="0"/>
              <a:pPr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D9082942-BDF9-44A2-8C8D-B8746530D0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05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B90B8E0-326D-42B1-AACC-341EF53A397E}" type="datetime1">
              <a:rPr lang="en-US" smtClean="0"/>
              <a:pPr/>
              <a:t>4/28/2021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0E82D3C4-4B4A-4492-8830-1DC6411251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0411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76C1F061-BA65-48F9-8346-12244C171E48}" type="datetime1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D38BE0FD-9D46-4E5C-ABC2-6E9A101D56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19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35760" y="2348880"/>
            <a:ext cx="78488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/>
              <a:t>Писање и читање бројева</a:t>
            </a:r>
            <a:endParaRPr lang="sr-Latn-BA" sz="4400" b="1" dirty="0"/>
          </a:p>
          <a:p>
            <a:pPr algn="ctr"/>
            <a:r>
              <a:rPr lang="ru-RU" sz="4400" b="1" dirty="0"/>
              <a:t> прве стотине</a:t>
            </a:r>
          </a:p>
        </p:txBody>
      </p:sp>
      <p:sp>
        <p:nvSpPr>
          <p:cNvPr id="5" name="Rectangle 4"/>
          <p:cNvSpPr/>
          <p:nvPr/>
        </p:nvSpPr>
        <p:spPr>
          <a:xfrm>
            <a:off x="7104112" y="4753290"/>
            <a:ext cx="2903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BA" sz="2800" dirty="0"/>
              <a:t>M</a:t>
            </a:r>
            <a:r>
              <a:rPr lang="sr-Cyrl-RS" sz="2800" dirty="0"/>
              <a:t>АТЕМАТИКА</a:t>
            </a:r>
            <a:br>
              <a:rPr lang="sr-Cyrl-RS" sz="2800" dirty="0"/>
            </a:br>
            <a:r>
              <a:rPr lang="sr-Cyrl-RS" sz="2800" dirty="0"/>
              <a:t>2.разред</a:t>
            </a:r>
            <a:endParaRPr lang="sr-Latn-BA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87499"/>
            <a:ext cx="4439816" cy="42705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41"/>
          <a:stretch/>
        </p:blipFill>
        <p:spPr>
          <a:xfrm>
            <a:off x="0" y="0"/>
            <a:ext cx="12192000" cy="32849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t="34813" r="49426" b="31255"/>
          <a:stretch/>
        </p:blipFill>
        <p:spPr>
          <a:xfrm>
            <a:off x="8832304" y="116632"/>
            <a:ext cx="1728192" cy="129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909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/>
          <p:cNvSpPr/>
          <p:nvPr/>
        </p:nvSpPr>
        <p:spPr>
          <a:xfrm>
            <a:off x="3503712" y="1817440"/>
            <a:ext cx="4799856" cy="5040560"/>
          </a:xfrm>
          <a:prstGeom prst="triangle">
            <a:avLst/>
          </a:prstGeom>
          <a:solidFill>
            <a:srgbClr val="F8F8F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6262" y="2671762"/>
            <a:ext cx="3419475" cy="15144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43872" y="116632"/>
            <a:ext cx="1800200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grpSp>
        <p:nvGrpSpPr>
          <p:cNvPr id="7" name="Grupa 20"/>
          <p:cNvGrpSpPr>
            <a:grpSpLocks/>
          </p:cNvGrpSpPr>
          <p:nvPr/>
        </p:nvGrpSpPr>
        <p:grpSpPr bwMode="auto">
          <a:xfrm rot="15701217">
            <a:off x="2856483" y="271672"/>
            <a:ext cx="6012000" cy="5940000"/>
            <a:chOff x="1071538" y="285728"/>
            <a:chExt cx="6715172" cy="6572272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8" name="Elipsa 5"/>
            <p:cNvSpPr/>
            <p:nvPr/>
          </p:nvSpPr>
          <p:spPr>
            <a:xfrm>
              <a:off x="1071538" y="285728"/>
              <a:ext cx="6715172" cy="6572272"/>
            </a:xfrm>
            <a:prstGeom prst="ellipse">
              <a:avLst/>
            </a:prstGeom>
            <a:solidFill>
              <a:srgbClr val="00FFFF"/>
            </a:solidFill>
            <a:ln w="3810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/>
            </a:p>
          </p:txBody>
        </p:sp>
        <p:sp>
          <p:nvSpPr>
            <p:cNvPr id="9" name="Jednakokračni trokut 6"/>
            <p:cNvSpPr/>
            <p:nvPr/>
          </p:nvSpPr>
          <p:spPr>
            <a:xfrm rot="19373651">
              <a:off x="4086291" y="3299245"/>
              <a:ext cx="2554166" cy="2937709"/>
            </a:xfrm>
            <a:prstGeom prst="triangle">
              <a:avLst>
                <a:gd name="adj" fmla="val 49983"/>
              </a:avLst>
            </a:prstGeom>
            <a:solidFill>
              <a:srgbClr val="FFC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2800" b="1" dirty="0">
                  <a:solidFill>
                    <a:srgbClr val="002060"/>
                  </a:solidFill>
                </a:rPr>
                <a:t>6.</a:t>
              </a:r>
              <a:endParaRPr lang="hr-HR" sz="2800" b="1" dirty="0">
                <a:solidFill>
                  <a:srgbClr val="002060"/>
                </a:solidFill>
              </a:endParaRPr>
            </a:p>
          </p:txBody>
        </p:sp>
        <p:sp>
          <p:nvSpPr>
            <p:cNvPr id="10" name="Jednakokračni trokut 7"/>
            <p:cNvSpPr/>
            <p:nvPr/>
          </p:nvSpPr>
          <p:spPr>
            <a:xfrm rot="16628768">
              <a:off x="4769836" y="2369010"/>
              <a:ext cx="2389917" cy="2882537"/>
            </a:xfrm>
            <a:prstGeom prst="triangle">
              <a:avLst>
                <a:gd name="adj" fmla="val 53692"/>
              </a:avLst>
            </a:prstGeom>
            <a:solidFill>
              <a:srgbClr val="00B05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40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r>
                <a:rPr lang="hr-HR" sz="40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1" name="Jednakokračni trokut 9"/>
            <p:cNvSpPr/>
            <p:nvPr/>
          </p:nvSpPr>
          <p:spPr>
            <a:xfrm rot="14036105">
              <a:off x="4532551" y="1147175"/>
              <a:ext cx="2389917" cy="2999280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2800" b="1" dirty="0">
                  <a:solidFill>
                    <a:srgbClr val="002060"/>
                  </a:solidFill>
                </a:rPr>
                <a:t>9.</a:t>
              </a:r>
              <a:endParaRPr lang="hr-HR" sz="2800" b="1" dirty="0">
                <a:solidFill>
                  <a:srgbClr val="002060"/>
                </a:solidFill>
              </a:endParaRPr>
            </a:p>
          </p:txBody>
        </p:sp>
        <p:sp>
          <p:nvSpPr>
            <p:cNvPr id="12" name="Jednakokračni trokut 10"/>
            <p:cNvSpPr/>
            <p:nvPr/>
          </p:nvSpPr>
          <p:spPr>
            <a:xfrm rot="462308">
              <a:off x="2976742" y="3592116"/>
              <a:ext cx="2412637" cy="3000527"/>
            </a:xfrm>
            <a:prstGeom prst="triangle">
              <a:avLst>
                <a:gd name="adj" fmla="val 50763"/>
              </a:avLst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2800" b="1" dirty="0">
                  <a:solidFill>
                    <a:schemeClr val="tx1"/>
                  </a:solidFill>
                </a:rPr>
                <a:t>5.</a:t>
              </a:r>
              <a:endParaRPr lang="hr-HR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Jednakokračni trokut 11"/>
            <p:cNvSpPr/>
            <p:nvPr/>
          </p:nvSpPr>
          <p:spPr>
            <a:xfrm rot="3191094">
              <a:off x="1922285" y="3029923"/>
              <a:ext cx="2389917" cy="3000920"/>
            </a:xfrm>
            <a:prstGeom prst="triangle">
              <a:avLst>
                <a:gd name="adj" fmla="val 47497"/>
              </a:avLst>
            </a:prstGeom>
            <a:solidFill>
              <a:srgbClr val="FF6699"/>
            </a:solidFill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2800" b="1" dirty="0">
                  <a:solidFill>
                    <a:schemeClr val="tx1"/>
                  </a:solidFill>
                </a:rPr>
                <a:t>4.</a:t>
              </a:r>
              <a:endParaRPr lang="hr-HR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Jednakokračni trokut 12"/>
            <p:cNvSpPr/>
            <p:nvPr/>
          </p:nvSpPr>
          <p:spPr>
            <a:xfrm rot="6015865">
              <a:off x="1569556" y="1900329"/>
              <a:ext cx="2580379" cy="2956322"/>
            </a:xfrm>
            <a:prstGeom prst="triangle">
              <a:avLst>
                <a:gd name="adj" fmla="val 46111"/>
              </a:avLst>
            </a:prstGeom>
            <a:solidFill>
              <a:srgbClr val="FF9B09"/>
            </a:solidFill>
            <a:ln>
              <a:noFill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2800" b="1" dirty="0">
                  <a:solidFill>
                    <a:schemeClr val="bg1"/>
                  </a:solidFill>
                </a:rPr>
                <a:t>3.</a:t>
              </a:r>
              <a:endParaRPr lang="hr-HR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Jednakokračni trokut 13"/>
            <p:cNvSpPr/>
            <p:nvPr/>
          </p:nvSpPr>
          <p:spPr>
            <a:xfrm rot="8751523">
              <a:off x="2349334" y="817658"/>
              <a:ext cx="2412637" cy="2971036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1.</a:t>
              </a:r>
            </a:p>
          </p:txBody>
        </p:sp>
        <p:sp>
          <p:nvSpPr>
            <p:cNvPr id="16" name="Jednakokračni trokut 18"/>
            <p:cNvSpPr/>
            <p:nvPr/>
          </p:nvSpPr>
          <p:spPr>
            <a:xfrm rot="11397897">
              <a:off x="3491881" y="552233"/>
              <a:ext cx="2412637" cy="2971036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2800" b="1" dirty="0">
                  <a:solidFill>
                    <a:srgbClr val="FF0000"/>
                  </a:solidFill>
                </a:rPr>
                <a:t>1</a:t>
              </a:r>
              <a:r>
                <a:rPr lang="hr-HR" sz="2800" b="1" dirty="0">
                  <a:solidFill>
                    <a:srgbClr val="FF0000"/>
                  </a:solidFill>
                </a:rPr>
                <a:t>0</a:t>
              </a:r>
              <a:r>
                <a:rPr lang="sr-Cyrl-RS" sz="2800" b="1" dirty="0">
                  <a:solidFill>
                    <a:srgbClr val="FF0000"/>
                  </a:solidFill>
                </a:rPr>
                <a:t>.</a:t>
              </a:r>
              <a:endParaRPr lang="hr-HR" sz="2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7" name="Isosceles Triangle 16"/>
          <p:cNvSpPr/>
          <p:nvPr/>
        </p:nvSpPr>
        <p:spPr>
          <a:xfrm rot="10800000">
            <a:off x="4943872" y="116632"/>
            <a:ext cx="1800200" cy="720080"/>
          </a:xfrm>
          <a:prstGeom prst="triangle">
            <a:avLst>
              <a:gd name="adj" fmla="val 507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18" name="Flowchart: Connector 17"/>
          <p:cNvSpPr/>
          <p:nvPr/>
        </p:nvSpPr>
        <p:spPr>
          <a:xfrm>
            <a:off x="5591944" y="2924944"/>
            <a:ext cx="576064" cy="576064"/>
          </a:xfrm>
          <a:prstGeom prst="flowChartConnector">
            <a:avLst/>
          </a:prstGeom>
          <a:solidFill>
            <a:srgbClr val="F8F8F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19" name="Rounded Rectangle 18"/>
          <p:cNvSpPr/>
          <p:nvPr/>
        </p:nvSpPr>
        <p:spPr>
          <a:xfrm>
            <a:off x="1847528" y="1484784"/>
            <a:ext cx="8496944" cy="4896544"/>
          </a:xfrm>
          <a:prstGeom prst="roundRect">
            <a:avLst/>
          </a:prstGeom>
          <a:ln w="57150">
            <a:solidFill>
              <a:srgbClr val="00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207568" y="1700808"/>
            <a:ext cx="7063665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b="1" dirty="0"/>
              <a:t>7.</a:t>
            </a:r>
            <a:r>
              <a:rPr lang="de-DE" sz="3200" b="1" dirty="0"/>
              <a:t> </a:t>
            </a:r>
            <a:r>
              <a:rPr lang="sr-Cyrl-RS" sz="3200" b="1" dirty="0"/>
              <a:t>Задатак:</a:t>
            </a:r>
            <a:endParaRPr lang="sr-Cyrl-RS" sz="3200" dirty="0"/>
          </a:p>
          <a:p>
            <a:r>
              <a:rPr lang="sr-Cyrl-RS" sz="3200" u="sng" dirty="0"/>
              <a:t>Напиши све десетице прве стотине.</a:t>
            </a:r>
          </a:p>
          <a:p>
            <a:endParaRPr lang="sr-Cyrl-RS" sz="2800" dirty="0"/>
          </a:p>
          <a:p>
            <a:endParaRPr lang="sr-Cyrl-RS" sz="2800" dirty="0"/>
          </a:p>
          <a:p>
            <a:r>
              <a:rPr lang="sr-Cyrl-RS" sz="2800" dirty="0"/>
              <a:t>Унапријед: </a:t>
            </a:r>
          </a:p>
          <a:p>
            <a:endParaRPr lang="sr-Cyrl-RS" sz="2800" dirty="0"/>
          </a:p>
          <a:p>
            <a:endParaRPr lang="sr-Cyrl-RS" sz="2800" dirty="0"/>
          </a:p>
          <a:p>
            <a:r>
              <a:rPr lang="sr-Cyrl-RS" sz="2800" dirty="0"/>
              <a:t>Уназад:</a:t>
            </a:r>
            <a:endParaRPr lang="sr-Latn-BA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4079776" y="3573016"/>
            <a:ext cx="6280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BA" sz="2800" dirty="0">
                <a:solidFill>
                  <a:srgbClr val="C00000"/>
                </a:solidFill>
              </a:rPr>
              <a:t>10, 20, 30, 40, 50, 60, 70, 80, 90, 100</a:t>
            </a:r>
            <a:r>
              <a:rPr lang="sr-Cyrl-RS" sz="2800" dirty="0">
                <a:solidFill>
                  <a:srgbClr val="C00000"/>
                </a:solidFill>
              </a:rPr>
              <a:t>.</a:t>
            </a:r>
            <a:endParaRPr lang="sr-Latn-BA" sz="2800" dirty="0">
              <a:solidFill>
                <a:srgbClr val="C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79776" y="4869160"/>
            <a:ext cx="6380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dirty="0">
                <a:solidFill>
                  <a:srgbClr val="C00000"/>
                </a:solidFill>
              </a:rPr>
              <a:t>100, 90, 80, 70, 60, 50, 40, 30, 20, 10. </a:t>
            </a:r>
            <a:endParaRPr lang="sr-Latn-BA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50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4943872" y="116632"/>
            <a:ext cx="1800200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4" name="Isosceles Triangle 3"/>
          <p:cNvSpPr/>
          <p:nvPr/>
        </p:nvSpPr>
        <p:spPr>
          <a:xfrm>
            <a:off x="3503712" y="1817440"/>
            <a:ext cx="4799856" cy="5040560"/>
          </a:xfrm>
          <a:prstGeom prst="triangle">
            <a:avLst/>
          </a:prstGeom>
          <a:solidFill>
            <a:srgbClr val="F8F8F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grpSp>
        <p:nvGrpSpPr>
          <p:cNvPr id="2" name="Grupa 20"/>
          <p:cNvGrpSpPr>
            <a:grpSpLocks/>
          </p:cNvGrpSpPr>
          <p:nvPr/>
        </p:nvGrpSpPr>
        <p:grpSpPr bwMode="auto">
          <a:xfrm rot="15780224">
            <a:off x="2856483" y="271672"/>
            <a:ext cx="6012000" cy="5940000"/>
            <a:chOff x="1071538" y="285728"/>
            <a:chExt cx="6715172" cy="6572272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6" name="Elipsa 5"/>
            <p:cNvSpPr/>
            <p:nvPr/>
          </p:nvSpPr>
          <p:spPr>
            <a:xfrm rot="21284814">
              <a:off x="1071538" y="285728"/>
              <a:ext cx="6715172" cy="6572272"/>
            </a:xfrm>
            <a:prstGeom prst="ellipse">
              <a:avLst/>
            </a:prstGeom>
            <a:solidFill>
              <a:srgbClr val="00FFFF"/>
            </a:solidFill>
            <a:ln w="3810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Jednakokračni trokut 6"/>
            <p:cNvSpPr/>
            <p:nvPr/>
          </p:nvSpPr>
          <p:spPr>
            <a:xfrm rot="19373651">
              <a:off x="4086291" y="3299245"/>
              <a:ext cx="2554166" cy="2937709"/>
            </a:xfrm>
            <a:prstGeom prst="triangle">
              <a:avLst>
                <a:gd name="adj" fmla="val 49983"/>
              </a:avLst>
            </a:prstGeom>
            <a:solidFill>
              <a:srgbClr val="FFC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4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6.</a:t>
              </a:r>
              <a:endParaRPr lang="hr-HR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Jednakokračni trokut 7"/>
            <p:cNvSpPr/>
            <p:nvPr/>
          </p:nvSpPr>
          <p:spPr>
            <a:xfrm rot="16628768">
              <a:off x="4823884" y="2292898"/>
              <a:ext cx="2382463" cy="2982527"/>
            </a:xfrm>
            <a:prstGeom prst="triangle">
              <a:avLst>
                <a:gd name="adj" fmla="val 53692"/>
              </a:avLst>
            </a:prstGeom>
            <a:solidFill>
              <a:srgbClr val="00B05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40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r>
                <a:rPr lang="hr-HR" sz="40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0" name="Jednakokračni trokut 9"/>
            <p:cNvSpPr/>
            <p:nvPr/>
          </p:nvSpPr>
          <p:spPr>
            <a:xfrm rot="14036105">
              <a:off x="4532551" y="1147175"/>
              <a:ext cx="2389917" cy="2999280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9.</a:t>
              </a:r>
              <a:endParaRPr lang="hr-H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Jednakokračni trokut 10"/>
            <p:cNvSpPr/>
            <p:nvPr/>
          </p:nvSpPr>
          <p:spPr>
            <a:xfrm rot="462308">
              <a:off x="2976742" y="3592116"/>
              <a:ext cx="2412637" cy="3000527"/>
            </a:xfrm>
            <a:prstGeom prst="triangle">
              <a:avLst>
                <a:gd name="adj" fmla="val 50763"/>
              </a:avLst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</a:t>
              </a:r>
              <a:endParaRPr lang="hr-HR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Jednakokračni trokut 11"/>
            <p:cNvSpPr/>
            <p:nvPr/>
          </p:nvSpPr>
          <p:spPr>
            <a:xfrm rot="3191094">
              <a:off x="1922284" y="3029924"/>
              <a:ext cx="2389917" cy="3000920"/>
            </a:xfrm>
            <a:prstGeom prst="triangle">
              <a:avLst>
                <a:gd name="adj" fmla="val 47497"/>
              </a:avLst>
            </a:prstGeom>
            <a:solidFill>
              <a:srgbClr val="FF6699"/>
            </a:solidFill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4000" b="1" dirty="0">
                  <a:solidFill>
                    <a:srgbClr val="92D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</a:t>
              </a:r>
              <a:endParaRPr lang="hr-HR" sz="40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Jednakokračni trokut 12"/>
            <p:cNvSpPr/>
            <p:nvPr/>
          </p:nvSpPr>
          <p:spPr>
            <a:xfrm rot="6015865">
              <a:off x="1569556" y="1900329"/>
              <a:ext cx="2580379" cy="2956322"/>
            </a:xfrm>
            <a:prstGeom prst="triangle">
              <a:avLst>
                <a:gd name="adj" fmla="val 46111"/>
              </a:avLst>
            </a:prstGeom>
            <a:solidFill>
              <a:srgbClr val="FF9B09"/>
            </a:solidFill>
            <a:ln>
              <a:noFill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</a:t>
              </a:r>
              <a:endParaRPr lang="hr-H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Jednakokračni trokut 13"/>
            <p:cNvSpPr/>
            <p:nvPr/>
          </p:nvSpPr>
          <p:spPr>
            <a:xfrm rot="8751523">
              <a:off x="2349334" y="817658"/>
              <a:ext cx="2412637" cy="2971036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1.</a:t>
              </a:r>
            </a:p>
          </p:txBody>
        </p:sp>
        <p:sp>
          <p:nvSpPr>
            <p:cNvPr id="19" name="Jednakokračni trokut 18"/>
            <p:cNvSpPr/>
            <p:nvPr/>
          </p:nvSpPr>
          <p:spPr>
            <a:xfrm rot="11397897">
              <a:off x="3491881" y="552233"/>
              <a:ext cx="2412637" cy="2971036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4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hr-HR" sz="4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sr-Cyrl-RS" sz="4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hr-H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Isosceles Triangle 4"/>
          <p:cNvSpPr/>
          <p:nvPr/>
        </p:nvSpPr>
        <p:spPr>
          <a:xfrm rot="10800000">
            <a:off x="4943872" y="116632"/>
            <a:ext cx="1800200" cy="720080"/>
          </a:xfrm>
          <a:prstGeom prst="triangle">
            <a:avLst>
              <a:gd name="adj" fmla="val 507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3" name="Flowchart: Connector 2"/>
          <p:cNvSpPr/>
          <p:nvPr/>
        </p:nvSpPr>
        <p:spPr>
          <a:xfrm>
            <a:off x="5591944" y="2924944"/>
            <a:ext cx="576064" cy="576064"/>
          </a:xfrm>
          <a:prstGeom prst="flowChartConnector">
            <a:avLst/>
          </a:prstGeom>
          <a:solidFill>
            <a:srgbClr val="F8F8F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pic>
        <p:nvPicPr>
          <p:cNvPr id="16" name="wtf">
            <a:hlinkClick r:id="" action="ppaction://media"/>
            <a:extLst>
              <a:ext uri="{FF2B5EF4-FFF2-40B4-BE49-F238E27FC236}">
                <a16:creationId xmlns:a16="http://schemas.microsoft.com/office/drawing/2014/main" id="{BBE51042-DC3A-4A3B-99C0-F6C778D4537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028" end="94547.0833"/>
                  <p14:bmkLst>
                    <p14:bmk name="Textmarke 1" time="19734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57372" y="40560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63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1200000">
                                      <p:cBhvr>
                                        <p:cTn id="6" dur="2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56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lowchart: Connector 21"/>
          <p:cNvSpPr/>
          <p:nvPr/>
        </p:nvSpPr>
        <p:spPr>
          <a:xfrm>
            <a:off x="5591944" y="2924944"/>
            <a:ext cx="576064" cy="576064"/>
          </a:xfrm>
          <a:prstGeom prst="flowChartConnector">
            <a:avLst/>
          </a:prstGeom>
          <a:solidFill>
            <a:srgbClr val="F8F8F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10" name="Isosceles Triangle 9"/>
          <p:cNvSpPr/>
          <p:nvPr/>
        </p:nvSpPr>
        <p:spPr>
          <a:xfrm>
            <a:off x="3503712" y="1817440"/>
            <a:ext cx="4799856" cy="5040560"/>
          </a:xfrm>
          <a:prstGeom prst="triangle">
            <a:avLst/>
          </a:prstGeom>
          <a:solidFill>
            <a:srgbClr val="F8F8F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grpSp>
        <p:nvGrpSpPr>
          <p:cNvPr id="11" name="Grupa 20"/>
          <p:cNvGrpSpPr>
            <a:grpSpLocks/>
          </p:cNvGrpSpPr>
          <p:nvPr/>
        </p:nvGrpSpPr>
        <p:grpSpPr bwMode="auto">
          <a:xfrm rot="4159819">
            <a:off x="2856483" y="271672"/>
            <a:ext cx="6012000" cy="5940000"/>
            <a:chOff x="1071538" y="285728"/>
            <a:chExt cx="6715172" cy="6572272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2" name="Elipsa 5"/>
            <p:cNvSpPr/>
            <p:nvPr/>
          </p:nvSpPr>
          <p:spPr>
            <a:xfrm>
              <a:off x="1071538" y="285728"/>
              <a:ext cx="6715172" cy="6572272"/>
            </a:xfrm>
            <a:prstGeom prst="ellipse">
              <a:avLst/>
            </a:prstGeom>
            <a:solidFill>
              <a:srgbClr val="00FFFF"/>
            </a:solidFill>
            <a:ln w="3810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/>
            </a:p>
          </p:txBody>
        </p:sp>
        <p:sp>
          <p:nvSpPr>
            <p:cNvPr id="13" name="Jednakokračni trokut 6"/>
            <p:cNvSpPr/>
            <p:nvPr/>
          </p:nvSpPr>
          <p:spPr>
            <a:xfrm rot="19373651">
              <a:off x="4086291" y="3299245"/>
              <a:ext cx="2554166" cy="2937709"/>
            </a:xfrm>
            <a:prstGeom prst="triangle">
              <a:avLst>
                <a:gd name="adj" fmla="val 49983"/>
              </a:avLst>
            </a:prstGeom>
            <a:solidFill>
              <a:srgbClr val="FFC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2800" b="1" dirty="0">
                  <a:solidFill>
                    <a:srgbClr val="002060"/>
                  </a:solidFill>
                </a:rPr>
                <a:t>6.</a:t>
              </a:r>
              <a:endParaRPr lang="hr-HR" sz="2800" b="1" dirty="0">
                <a:solidFill>
                  <a:srgbClr val="002060"/>
                </a:solidFill>
              </a:endParaRPr>
            </a:p>
          </p:txBody>
        </p:sp>
        <p:sp>
          <p:nvSpPr>
            <p:cNvPr id="14" name="Jednakokračni trokut 7"/>
            <p:cNvSpPr/>
            <p:nvPr/>
          </p:nvSpPr>
          <p:spPr>
            <a:xfrm rot="16628768">
              <a:off x="4769836" y="2369010"/>
              <a:ext cx="2389917" cy="2882537"/>
            </a:xfrm>
            <a:prstGeom prst="triangle">
              <a:avLst>
                <a:gd name="adj" fmla="val 53692"/>
              </a:avLst>
            </a:prstGeom>
            <a:solidFill>
              <a:srgbClr val="00B05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2800" b="1" dirty="0">
                  <a:solidFill>
                    <a:schemeClr val="tx1"/>
                  </a:solidFill>
                </a:rPr>
                <a:t>7</a:t>
              </a:r>
              <a:r>
                <a:rPr lang="hr-HR" sz="2800" b="1" dirty="0">
                  <a:solidFill>
                    <a:schemeClr val="tx1"/>
                  </a:solidFill>
                </a:rPr>
                <a:t>.</a:t>
              </a:r>
            </a:p>
          </p:txBody>
        </p:sp>
        <p:sp>
          <p:nvSpPr>
            <p:cNvPr id="15" name="Jednakokračni trokut 9"/>
            <p:cNvSpPr/>
            <p:nvPr/>
          </p:nvSpPr>
          <p:spPr>
            <a:xfrm rot="14036105">
              <a:off x="4532551" y="1147175"/>
              <a:ext cx="2389917" cy="2999280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2800" b="1" dirty="0">
                  <a:solidFill>
                    <a:srgbClr val="002060"/>
                  </a:solidFill>
                </a:rPr>
                <a:t>9.</a:t>
              </a:r>
              <a:endParaRPr lang="hr-HR" sz="2800" b="1" dirty="0">
                <a:solidFill>
                  <a:srgbClr val="002060"/>
                </a:solidFill>
              </a:endParaRPr>
            </a:p>
          </p:txBody>
        </p:sp>
        <p:sp>
          <p:nvSpPr>
            <p:cNvPr id="16" name="Jednakokračni trokut 10"/>
            <p:cNvSpPr/>
            <p:nvPr/>
          </p:nvSpPr>
          <p:spPr>
            <a:xfrm rot="462308">
              <a:off x="2976742" y="3592116"/>
              <a:ext cx="2412637" cy="3000527"/>
            </a:xfrm>
            <a:prstGeom prst="triangle">
              <a:avLst>
                <a:gd name="adj" fmla="val 50763"/>
              </a:avLst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2800" b="1" dirty="0">
                  <a:solidFill>
                    <a:schemeClr val="tx1"/>
                  </a:solidFill>
                </a:rPr>
                <a:t>5.</a:t>
              </a:r>
              <a:endParaRPr lang="hr-HR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Jednakokračni trokut 11"/>
            <p:cNvSpPr/>
            <p:nvPr/>
          </p:nvSpPr>
          <p:spPr>
            <a:xfrm rot="3191094">
              <a:off x="1922285" y="3029923"/>
              <a:ext cx="2389917" cy="3000920"/>
            </a:xfrm>
            <a:prstGeom prst="triangle">
              <a:avLst>
                <a:gd name="adj" fmla="val 47497"/>
              </a:avLst>
            </a:prstGeom>
            <a:solidFill>
              <a:srgbClr val="FF6699"/>
            </a:solidFill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2800" b="1" dirty="0">
                  <a:solidFill>
                    <a:schemeClr val="tx1"/>
                  </a:solidFill>
                </a:rPr>
                <a:t>4.</a:t>
              </a:r>
              <a:endParaRPr lang="hr-HR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Jednakokračni trokut 12"/>
            <p:cNvSpPr/>
            <p:nvPr/>
          </p:nvSpPr>
          <p:spPr>
            <a:xfrm rot="6015865">
              <a:off x="1569556" y="1900329"/>
              <a:ext cx="2580379" cy="2956322"/>
            </a:xfrm>
            <a:prstGeom prst="triangle">
              <a:avLst>
                <a:gd name="adj" fmla="val 46111"/>
              </a:avLst>
            </a:prstGeom>
            <a:solidFill>
              <a:srgbClr val="FF9B09"/>
            </a:solidFill>
            <a:ln>
              <a:noFill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</a:t>
              </a:r>
              <a:endParaRPr lang="hr-H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Jednakokračni trokut 13"/>
            <p:cNvSpPr/>
            <p:nvPr/>
          </p:nvSpPr>
          <p:spPr>
            <a:xfrm rot="8751523">
              <a:off x="2349334" y="817658"/>
              <a:ext cx="2412637" cy="2971036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1.</a:t>
              </a:r>
            </a:p>
          </p:txBody>
        </p:sp>
        <p:sp>
          <p:nvSpPr>
            <p:cNvPr id="20" name="Jednakokračni trokut 18"/>
            <p:cNvSpPr/>
            <p:nvPr/>
          </p:nvSpPr>
          <p:spPr>
            <a:xfrm rot="11397897">
              <a:off x="3491881" y="552233"/>
              <a:ext cx="2412637" cy="2971036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2800" b="1" dirty="0">
                  <a:solidFill>
                    <a:srgbClr val="FF0000"/>
                  </a:solidFill>
                </a:rPr>
                <a:t>1</a:t>
              </a:r>
              <a:r>
                <a:rPr lang="hr-HR" sz="2800" b="1" dirty="0">
                  <a:solidFill>
                    <a:srgbClr val="FF0000"/>
                  </a:solidFill>
                </a:rPr>
                <a:t>0</a:t>
              </a:r>
              <a:r>
                <a:rPr lang="sr-Cyrl-RS" sz="2800" b="1" dirty="0">
                  <a:solidFill>
                    <a:srgbClr val="FF0000"/>
                  </a:solidFill>
                </a:rPr>
                <a:t>.</a:t>
              </a:r>
              <a:endParaRPr lang="hr-HR" sz="2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3" name="Rounded Rectangle 22"/>
          <p:cNvSpPr/>
          <p:nvPr/>
        </p:nvSpPr>
        <p:spPr>
          <a:xfrm>
            <a:off x="1847528" y="1412776"/>
            <a:ext cx="8496944" cy="4896544"/>
          </a:xfrm>
          <a:prstGeom prst="roundRect">
            <a:avLst/>
          </a:prstGeom>
          <a:ln w="57150">
            <a:solidFill>
              <a:srgbClr val="00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51584" y="1412776"/>
            <a:ext cx="74168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/>
              <a:t>3. Задатак:</a:t>
            </a:r>
          </a:p>
          <a:p>
            <a:r>
              <a:rPr lang="ru-RU" sz="3200" u="sng" dirty="0"/>
              <a:t>Настави писати низове бројева.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74458" y="3196105"/>
            <a:ext cx="43576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sr-Latn-RS" sz="3200" dirty="0"/>
              <a:t>6</a:t>
            </a:r>
            <a:r>
              <a:rPr lang="sr-Cyrl-BA" altLang="sr-Latn-RS" sz="3200" dirty="0"/>
              <a:t>, </a:t>
            </a:r>
            <a:r>
              <a:rPr lang="en-US" altLang="sr-Latn-RS" sz="3200" dirty="0"/>
              <a:t> 8</a:t>
            </a:r>
            <a:r>
              <a:rPr lang="sr-Cyrl-BA" altLang="sr-Latn-RS" sz="3200" dirty="0"/>
              <a:t>, 1</a:t>
            </a:r>
            <a:r>
              <a:rPr lang="en-US" altLang="sr-Latn-RS" sz="3200" dirty="0"/>
              <a:t>0</a:t>
            </a:r>
            <a:r>
              <a:rPr lang="sr-Cyrl-BA" altLang="sr-Latn-RS" sz="3200" dirty="0"/>
              <a:t>, 1</a:t>
            </a:r>
            <a:r>
              <a:rPr lang="en-US" altLang="sr-Latn-RS" sz="3200" dirty="0"/>
              <a:t>2</a:t>
            </a:r>
            <a:r>
              <a:rPr lang="sr-Cyrl-BA" altLang="sr-Latn-RS" sz="3200" dirty="0"/>
              <a:t>, 1</a:t>
            </a:r>
            <a:r>
              <a:rPr lang="en-US" altLang="sr-Latn-RS" sz="3200" dirty="0"/>
              <a:t>4</a:t>
            </a:r>
            <a:r>
              <a:rPr lang="sr-Cyrl-BA" altLang="sr-Latn-RS" sz="3200" dirty="0"/>
              <a:t>...</a:t>
            </a:r>
            <a:r>
              <a:rPr lang="en-US" altLang="sr-Latn-RS" sz="3200" dirty="0"/>
              <a:t> 26</a:t>
            </a:r>
            <a:endParaRPr lang="hr-HR" altLang="sr-Latn-RS" sz="3200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857351" y="4143375"/>
            <a:ext cx="4429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r-Cyrl-BA" altLang="sr-Latn-RS" sz="3200"/>
              <a:t>17, 19, 21, 23, 25...</a:t>
            </a:r>
            <a:r>
              <a:rPr lang="en-US" altLang="sr-Latn-RS" sz="3200"/>
              <a:t>37</a:t>
            </a:r>
            <a:r>
              <a:rPr lang="sr-Cyrl-BA" altLang="sr-Latn-RS" sz="3200"/>
              <a:t> </a:t>
            </a:r>
            <a:endParaRPr lang="hr-HR" altLang="sr-Latn-RS" sz="320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855640" y="5085184"/>
            <a:ext cx="4357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sr-Latn-RS" sz="3200" dirty="0"/>
              <a:t>8</a:t>
            </a:r>
            <a:r>
              <a:rPr lang="sr-Cyrl-BA" altLang="sr-Latn-RS" sz="3200" dirty="0"/>
              <a:t>0, </a:t>
            </a:r>
            <a:r>
              <a:rPr lang="en-US" altLang="sr-Latn-RS" sz="3200" dirty="0"/>
              <a:t>7</a:t>
            </a:r>
            <a:r>
              <a:rPr lang="sr-Cyrl-BA" altLang="sr-Latn-RS" sz="3200" dirty="0"/>
              <a:t>8, </a:t>
            </a:r>
            <a:r>
              <a:rPr lang="en-US" altLang="sr-Latn-RS" sz="3200" dirty="0"/>
              <a:t>7</a:t>
            </a:r>
            <a:r>
              <a:rPr lang="sr-Cyrl-BA" altLang="sr-Latn-RS" sz="3200" dirty="0"/>
              <a:t>6, </a:t>
            </a:r>
            <a:r>
              <a:rPr lang="en-US" altLang="sr-Latn-RS" sz="3200" dirty="0"/>
              <a:t>7</a:t>
            </a:r>
            <a:r>
              <a:rPr lang="sr-Cyrl-BA" altLang="sr-Latn-RS" sz="3200" dirty="0"/>
              <a:t>4, </a:t>
            </a:r>
            <a:r>
              <a:rPr lang="en-US" altLang="sr-Latn-RS" sz="3200" dirty="0"/>
              <a:t>7</a:t>
            </a:r>
            <a:r>
              <a:rPr lang="sr-Cyrl-BA" altLang="sr-Latn-RS" sz="3200" dirty="0"/>
              <a:t>2...</a:t>
            </a:r>
            <a:r>
              <a:rPr lang="en-US" altLang="sr-Latn-RS" sz="3200" dirty="0"/>
              <a:t>60  </a:t>
            </a:r>
            <a:endParaRPr lang="hr-HR" altLang="sr-Latn-RS" sz="3200" dirty="0"/>
          </a:p>
        </p:txBody>
      </p:sp>
      <p:sp>
        <p:nvSpPr>
          <p:cNvPr id="9" name="Rectangle 8"/>
          <p:cNvSpPr/>
          <p:nvPr/>
        </p:nvSpPr>
        <p:spPr>
          <a:xfrm>
            <a:off x="4943872" y="116632"/>
            <a:ext cx="1800200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21" name="Isosceles Triangle 20"/>
          <p:cNvSpPr/>
          <p:nvPr/>
        </p:nvSpPr>
        <p:spPr>
          <a:xfrm rot="10800000">
            <a:off x="4943872" y="116632"/>
            <a:ext cx="1800200" cy="720080"/>
          </a:xfrm>
          <a:prstGeom prst="triangle">
            <a:avLst>
              <a:gd name="adj" fmla="val 507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17960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65762" y="244578"/>
            <a:ext cx="673248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800" b="1" dirty="0"/>
              <a:t>Задатак за самосталан рад</a:t>
            </a:r>
          </a:p>
          <a:p>
            <a:endParaRPr lang="sr-Latn-BA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555666" y="1183687"/>
            <a:ext cx="10792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sz="3200" dirty="0"/>
              <a:t>Користећи стрелицу успостави односе   „је мање од“.</a:t>
            </a:r>
            <a:endParaRPr lang="sr-Latn-BA" sz="32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8743481" y="1844824"/>
            <a:ext cx="2088232" cy="0"/>
            <a:chOff x="8760296" y="2132856"/>
            <a:chExt cx="2088232" cy="0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8760296" y="2132856"/>
              <a:ext cx="1152128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9912424" y="2132856"/>
              <a:ext cx="9361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984235"/>
              </p:ext>
            </p:extLst>
          </p:nvPr>
        </p:nvGraphicFramePr>
        <p:xfrm>
          <a:off x="3011111" y="3405158"/>
          <a:ext cx="8128000" cy="2088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88232">
                <a:tc>
                  <a:txBody>
                    <a:bodyPr/>
                    <a:lstStyle/>
                    <a:p>
                      <a:endParaRPr lang="sr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3287688" y="3668234"/>
            <a:ext cx="936104" cy="720080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endParaRPr lang="sr-Latn-BA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87688" y="4561247"/>
            <a:ext cx="936104" cy="7200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endParaRPr lang="sr-Latn-BA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692694" y="4553607"/>
            <a:ext cx="936104" cy="7200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endParaRPr lang="sr-Latn-BA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687184" y="3653134"/>
            <a:ext cx="936104" cy="7200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endParaRPr lang="sr-Latn-BA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675901" y="4577529"/>
            <a:ext cx="936104" cy="7200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  <a:endParaRPr lang="sr-Latn-BA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670391" y="3678647"/>
            <a:ext cx="936104" cy="7200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</a:t>
            </a:r>
            <a:endParaRPr lang="sr-Latn-BA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536160" y="4586018"/>
            <a:ext cx="936104" cy="7200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</a:t>
            </a:r>
            <a:endParaRPr lang="sr-Latn-BA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536160" y="3678647"/>
            <a:ext cx="936104" cy="7200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  <a:endParaRPr lang="sr-Latn-BA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2464" y="2726225"/>
            <a:ext cx="2109399" cy="18899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951983" y="2283985"/>
            <a:ext cx="2246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„је мање од“</a:t>
            </a:r>
            <a:endParaRPr lang="sr-Latn-B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896" t="45589" r="46118" b="8857"/>
          <a:stretch/>
        </p:blipFill>
        <p:spPr>
          <a:xfrm>
            <a:off x="0" y="4112878"/>
            <a:ext cx="3071664" cy="245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261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6" y="2587499"/>
            <a:ext cx="4439816" cy="42705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41"/>
          <a:stretch/>
        </p:blipFill>
        <p:spPr>
          <a:xfrm>
            <a:off x="0" y="0"/>
            <a:ext cx="12192000" cy="3284984"/>
          </a:xfrm>
          <a:prstGeom prst="rect">
            <a:avLst/>
          </a:prstGeom>
        </p:spPr>
      </p:pic>
      <p:sp>
        <p:nvSpPr>
          <p:cNvPr id="5" name="Content Placeholder 20"/>
          <p:cNvSpPr txBox="1">
            <a:spLocks noChangeArrowheads="1"/>
          </p:cNvSpPr>
          <p:nvPr/>
        </p:nvSpPr>
        <p:spPr bwMode="auto">
          <a:xfrm>
            <a:off x="7680176" y="1772816"/>
            <a:ext cx="1040670" cy="1015663"/>
          </a:xfrm>
          <a:prstGeom prst="rect">
            <a:avLst/>
          </a:prstGeom>
          <a:noFill/>
          <a:ln w="2857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07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10CF9B"/>
              </a:buClr>
              <a:buSzPct val="80000"/>
              <a:buFont typeface="Wingdings 2" panose="05020102010507070707" pitchFamily="18" charset="2"/>
              <a:buChar char=""/>
              <a:defRPr sz="23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758825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6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8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279525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70000"/>
              <a:buFont typeface="Wingdings" panose="05000000000000000000" pitchFamily="2" charset="2"/>
              <a:buChar char="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DBF5F9"/>
              </a:buClr>
              <a:buSzPct val="73000"/>
              <a:buFont typeface="Arial" panose="020B0604020202020204" pitchFamily="34" charset="0"/>
              <a:buNone/>
              <a:tabLst/>
              <a:defRPr/>
            </a:pPr>
            <a:r>
              <a:rPr kumimoji="0" lang="hr-HR" altLang="sr-Latn-RS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58</a:t>
            </a:r>
          </a:p>
        </p:txBody>
      </p:sp>
      <p:cxnSp>
        <p:nvCxnSpPr>
          <p:cNvPr id="6" name="Straight Arrow Connector 5"/>
          <p:cNvCxnSpPr>
            <a:cxnSpLocks/>
            <a:endCxn id="8" idx="0"/>
          </p:cNvCxnSpPr>
          <p:nvPr/>
        </p:nvCxnSpPr>
        <p:spPr>
          <a:xfrm flipH="1">
            <a:off x="6230317" y="2636912"/>
            <a:ext cx="1653904" cy="1584176"/>
          </a:xfrm>
          <a:prstGeom prst="straightConnector1">
            <a:avLst/>
          </a:prstGeom>
          <a:noFill/>
          <a:ln w="40000" cap="flat" cmpd="sng" algn="ctr">
            <a:solidFill>
              <a:srgbClr val="0F6FC6"/>
            </a:solidFill>
            <a:prstDash val="solid"/>
            <a:tailEnd type="arrow"/>
          </a:ln>
          <a:effectLst>
            <a:outerShdw blurRad="50800" dist="25000" dir="5400000" rotWithShape="0">
              <a:srgbClr val="0F6FC6">
                <a:shade val="30000"/>
                <a:satMod val="150000"/>
                <a:alpha val="38000"/>
              </a:srgbClr>
            </a:outerShdw>
          </a:effectLst>
        </p:spPr>
      </p:cxnSp>
      <p:cxnSp>
        <p:nvCxnSpPr>
          <p:cNvPr id="7" name="Straight Arrow Connector 6"/>
          <p:cNvCxnSpPr>
            <a:cxnSpLocks/>
            <a:endCxn id="9" idx="0"/>
          </p:cNvCxnSpPr>
          <p:nvPr/>
        </p:nvCxnSpPr>
        <p:spPr>
          <a:xfrm>
            <a:off x="8544272" y="2636912"/>
            <a:ext cx="1836260" cy="1584176"/>
          </a:xfrm>
          <a:prstGeom prst="straightConnector1">
            <a:avLst/>
          </a:prstGeom>
          <a:noFill/>
          <a:ln w="40000" cap="flat" cmpd="sng" algn="ctr">
            <a:solidFill>
              <a:srgbClr val="0F6FC6"/>
            </a:solidFill>
            <a:prstDash val="solid"/>
            <a:tailEnd type="arrow"/>
          </a:ln>
          <a:effectLst>
            <a:outerShdw blurRad="50800" dist="25000" dir="5400000" rotWithShape="0">
              <a:srgbClr val="0F6FC6">
                <a:shade val="30000"/>
                <a:satMod val="150000"/>
                <a:alpha val="38000"/>
              </a:srgbClr>
            </a:outerShdw>
          </a:effectLst>
        </p:spPr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 rot="10800000" flipV="1">
            <a:off x="5015880" y="4221088"/>
            <a:ext cx="2428875" cy="768350"/>
          </a:xfrm>
          <a:prstGeom prst="rect">
            <a:avLst/>
          </a:prstGeom>
          <a:noFill/>
          <a:ln w="19050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altLang="sr-Latn-R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десетице</a:t>
            </a:r>
            <a:endParaRPr kumimoji="0" lang="hr-HR" altLang="sr-Latn-RS" sz="4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210140" y="4221088"/>
            <a:ext cx="2340783" cy="769441"/>
          </a:xfrm>
          <a:prstGeom prst="rect">
            <a:avLst/>
          </a:prstGeom>
          <a:noFill/>
          <a:ln w="19050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altLang="sr-Latn-R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јединице</a:t>
            </a:r>
            <a:endParaRPr kumimoji="0" lang="hr-HR" altLang="sr-Latn-RS" sz="4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64932" y="276672"/>
            <a:ext cx="37850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4400" b="1" dirty="0"/>
              <a:t>ПОНОВИМО!</a:t>
            </a:r>
            <a:endParaRPr lang="sr-Latn-BA" sz="3200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l="50464" t="66912"/>
          <a:stretch/>
        </p:blipFill>
        <p:spPr>
          <a:xfrm>
            <a:off x="8544272" y="188640"/>
            <a:ext cx="2027031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79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 txBox="1">
            <a:spLocks noChangeArrowheads="1"/>
          </p:cNvSpPr>
          <p:nvPr/>
        </p:nvSpPr>
        <p:spPr>
          <a:xfrm>
            <a:off x="891771" y="503163"/>
            <a:ext cx="1300163" cy="615553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itchFamily="34" charset="0"/>
              <a:buNone/>
            </a:pPr>
            <a:r>
              <a:rPr lang="hr-HR" altLang="sr-Latn-R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 =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101192" y="422746"/>
            <a:ext cx="56149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sz="4000" dirty="0"/>
              <a:t>6 </a:t>
            </a:r>
            <a:r>
              <a:rPr lang="sr-Cyrl-BA" altLang="sr-Latn-RS" sz="4000" dirty="0"/>
              <a:t>десетица </a:t>
            </a:r>
            <a:r>
              <a:rPr lang="en-US" altLang="sr-Latn-RS" sz="3600" dirty="0"/>
              <a:t>и</a:t>
            </a:r>
            <a:r>
              <a:rPr lang="hr-HR" altLang="sr-Latn-RS" sz="3600" dirty="0"/>
              <a:t> 3 </a:t>
            </a:r>
            <a:r>
              <a:rPr lang="sr-Cyrl-BA" altLang="sr-Latn-RS" sz="3600" dirty="0"/>
              <a:t>јединице</a:t>
            </a:r>
            <a:endParaRPr lang="hr-HR" altLang="sr-Latn-RS" sz="3600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741144" y="456926"/>
            <a:ext cx="25511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sz="4000" dirty="0"/>
              <a:t>= 6</a:t>
            </a:r>
            <a:r>
              <a:rPr lang="en-US" altLang="sr-Latn-RS" sz="4000" dirty="0"/>
              <a:t>Д</a:t>
            </a:r>
            <a:r>
              <a:rPr lang="hr-HR" altLang="sr-Latn-RS" sz="4000" dirty="0"/>
              <a:t> </a:t>
            </a:r>
            <a:r>
              <a:rPr lang="en-US" altLang="sr-Latn-RS" sz="4000" dirty="0"/>
              <a:t>и</a:t>
            </a:r>
            <a:r>
              <a:rPr lang="hr-HR" altLang="sr-Latn-RS" sz="4000" dirty="0"/>
              <a:t> 3</a:t>
            </a:r>
            <a:r>
              <a:rPr lang="en-US" altLang="sr-Latn-RS" sz="4000" dirty="0"/>
              <a:t>Ј</a:t>
            </a:r>
            <a:endParaRPr lang="hr-HR" altLang="sr-Latn-RS" sz="4000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67408" y="1937480"/>
            <a:ext cx="74295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sr-Latn-RS" sz="2800" b="1" dirty="0"/>
              <a:t>ТАБЛИЦА</a:t>
            </a:r>
            <a:r>
              <a:rPr lang="hr-HR" altLang="sr-Latn-RS" sz="2800" b="1" dirty="0"/>
              <a:t>  </a:t>
            </a:r>
            <a:r>
              <a:rPr lang="en-US" altLang="sr-Latn-RS" sz="2800" b="1" dirty="0"/>
              <a:t>МЈЕСНИХ</a:t>
            </a:r>
            <a:r>
              <a:rPr lang="hr-HR" altLang="sr-Latn-RS" sz="2800" b="1" dirty="0"/>
              <a:t>  </a:t>
            </a:r>
            <a:r>
              <a:rPr lang="en-US" altLang="sr-Latn-RS" sz="2800" b="1" dirty="0"/>
              <a:t>ВРИЈЕДНОСТИ</a:t>
            </a:r>
            <a:endParaRPr lang="hr-HR" altLang="sr-Latn-RS" sz="2800" b="1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574169"/>
              </p:ext>
            </p:extLst>
          </p:nvPr>
        </p:nvGraphicFramePr>
        <p:xfrm>
          <a:off x="891771" y="2888940"/>
          <a:ext cx="4680519" cy="32403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5601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01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01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0090">
                <a:tc>
                  <a:txBody>
                    <a:bodyPr/>
                    <a:lstStyle/>
                    <a:p>
                      <a:pPr algn="ctr"/>
                      <a:r>
                        <a:rPr lang="sr-Cyrl-RS" sz="2400" b="0" dirty="0"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hr-HR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34267" marB="342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400" b="0" dirty="0">
                          <a:latin typeface="Arial" pitchFamily="34" charset="0"/>
                          <a:cs typeface="Arial" pitchFamily="34" charset="0"/>
                        </a:rPr>
                        <a:t>Д</a:t>
                      </a:r>
                      <a:endParaRPr lang="hr-HR" sz="2400" b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91435" marR="91435" marT="34267" marB="342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J</a:t>
                      </a:r>
                    </a:p>
                  </a:txBody>
                  <a:tcPr marL="91435" marR="91435" marT="34267" marB="3426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0090">
                <a:tc>
                  <a:txBody>
                    <a:bodyPr/>
                    <a:lstStyle/>
                    <a:p>
                      <a:pPr algn="ctr"/>
                      <a:endParaRPr lang="hr-HR" sz="2400" dirty="0">
                        <a:latin typeface="Arial Narrow" pitchFamily="34" charset="0"/>
                      </a:endParaRPr>
                    </a:p>
                  </a:txBody>
                  <a:tcPr marL="91435" marR="91435" marT="34267" marB="342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latin typeface="Arial Narrow" pitchFamily="34" charset="0"/>
                        </a:rPr>
                        <a:t>6</a:t>
                      </a:r>
                    </a:p>
                  </a:txBody>
                  <a:tcPr marL="91435" marR="91435" marT="34267" marB="342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latin typeface="Arial Narrow" pitchFamily="34" charset="0"/>
                        </a:rPr>
                        <a:t>3</a:t>
                      </a:r>
                    </a:p>
                  </a:txBody>
                  <a:tcPr marL="91435" marR="91435" marT="34267" marB="3426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0090">
                <a:tc>
                  <a:txBody>
                    <a:bodyPr/>
                    <a:lstStyle/>
                    <a:p>
                      <a:pPr algn="ctr"/>
                      <a:endParaRPr lang="hr-HR" sz="2400">
                        <a:latin typeface="Arial Narrow" pitchFamily="34" charset="0"/>
                      </a:endParaRPr>
                    </a:p>
                  </a:txBody>
                  <a:tcPr marL="91435" marR="91435" marT="34267" marB="342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latin typeface="Arial Narrow" pitchFamily="34" charset="0"/>
                        </a:rPr>
                        <a:t>9</a:t>
                      </a:r>
                    </a:p>
                  </a:txBody>
                  <a:tcPr marL="91435" marR="91435" marT="34267" marB="342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latin typeface="Arial Narrow" pitchFamily="34" charset="0"/>
                        </a:rPr>
                        <a:t>2</a:t>
                      </a:r>
                    </a:p>
                  </a:txBody>
                  <a:tcPr marL="91435" marR="91435" marT="34267" marB="3426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0090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91435" marR="91435" marT="34267" marB="342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latin typeface="Arial Narrow" pitchFamily="34" charset="0"/>
                        </a:rPr>
                        <a:t>0</a:t>
                      </a:r>
                    </a:p>
                  </a:txBody>
                  <a:tcPr marL="91435" marR="91435" marT="34267" marB="342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latin typeface="Arial Narrow" pitchFamily="34" charset="0"/>
                        </a:rPr>
                        <a:t>0</a:t>
                      </a:r>
                    </a:p>
                  </a:txBody>
                  <a:tcPr marL="91435" marR="91435" marT="34267" marB="34267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086592" y="4621140"/>
            <a:ext cx="18716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sz="4000" dirty="0"/>
              <a:t>92 =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359814" y="4610694"/>
            <a:ext cx="2571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sz="4000" dirty="0"/>
              <a:t>9</a:t>
            </a:r>
            <a:r>
              <a:rPr lang="en-US" altLang="sr-Latn-RS" sz="4000" dirty="0"/>
              <a:t>Д</a:t>
            </a:r>
            <a:r>
              <a:rPr lang="hr-HR" altLang="sr-Latn-RS" sz="4000" dirty="0"/>
              <a:t> </a:t>
            </a:r>
            <a:r>
              <a:rPr lang="en-US" altLang="sr-Latn-RS" sz="4000" dirty="0"/>
              <a:t>и</a:t>
            </a:r>
            <a:r>
              <a:rPr lang="hr-HR" altLang="sr-Latn-RS" sz="4000" dirty="0"/>
              <a:t> 2</a:t>
            </a:r>
            <a:r>
              <a:rPr lang="en-US" altLang="sr-Latn-RS" sz="4000" dirty="0"/>
              <a:t>Ј</a:t>
            </a:r>
            <a:endParaRPr lang="hr-HR" altLang="sr-Latn-RS" sz="4000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807968" y="5373216"/>
            <a:ext cx="20351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sz="4000" dirty="0"/>
              <a:t>100 =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359814" y="5375007"/>
            <a:ext cx="2914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sz="4000" dirty="0"/>
              <a:t>1</a:t>
            </a:r>
            <a:r>
              <a:rPr lang="en-US" altLang="sr-Latn-RS" sz="4000" dirty="0"/>
              <a:t>С</a:t>
            </a:r>
            <a:r>
              <a:rPr lang="hr-HR" altLang="sr-Latn-RS" sz="4000" dirty="0"/>
              <a:t> 0</a:t>
            </a:r>
            <a:r>
              <a:rPr lang="en-US" altLang="sr-Latn-RS" sz="4000" dirty="0"/>
              <a:t>Д</a:t>
            </a:r>
            <a:r>
              <a:rPr lang="hr-HR" altLang="sr-Latn-RS" sz="4000" dirty="0"/>
              <a:t> </a:t>
            </a:r>
            <a:r>
              <a:rPr lang="en-US" altLang="sr-Latn-RS" sz="4000" dirty="0"/>
              <a:t>и</a:t>
            </a:r>
            <a:r>
              <a:rPr lang="hr-HR" altLang="sr-Latn-RS" sz="4000" dirty="0"/>
              <a:t> 0</a:t>
            </a:r>
            <a:r>
              <a:rPr lang="en-US" altLang="sr-Latn-RS" sz="4000" dirty="0"/>
              <a:t>Ј</a:t>
            </a:r>
            <a:endParaRPr lang="hr-HR" altLang="sr-Latn-RS" sz="40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4432" y="332656"/>
            <a:ext cx="20776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03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078054"/>
              </p:ext>
            </p:extLst>
          </p:nvPr>
        </p:nvGraphicFramePr>
        <p:xfrm>
          <a:off x="1991544" y="548680"/>
          <a:ext cx="8280920" cy="58326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8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80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80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80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80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80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80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809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2809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83265"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265"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3265"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3265"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3265"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3265"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20C5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20C5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20C5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20C5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20C5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20C5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20C5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20C5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20C5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20C5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3265"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65EB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65EB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65EB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65EB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65EB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65EB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65EB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65EB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65EB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65EB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3265"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3265"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9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3265"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sr-Latn-B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332656"/>
            <a:ext cx="1368152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4943872" y="116632"/>
            <a:ext cx="1800200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4" name="Isosceles Triangle 3"/>
          <p:cNvSpPr/>
          <p:nvPr/>
        </p:nvSpPr>
        <p:spPr>
          <a:xfrm>
            <a:off x="3503712" y="1817440"/>
            <a:ext cx="4799856" cy="5040560"/>
          </a:xfrm>
          <a:prstGeom prst="triangle">
            <a:avLst/>
          </a:prstGeom>
          <a:solidFill>
            <a:srgbClr val="F8F8F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grpSp>
        <p:nvGrpSpPr>
          <p:cNvPr id="2" name="Grupa 20"/>
          <p:cNvGrpSpPr>
            <a:grpSpLocks/>
          </p:cNvGrpSpPr>
          <p:nvPr/>
        </p:nvGrpSpPr>
        <p:grpSpPr bwMode="auto">
          <a:xfrm rot="21061443">
            <a:off x="2856483" y="271672"/>
            <a:ext cx="6012000" cy="5940000"/>
            <a:chOff x="1071538" y="285728"/>
            <a:chExt cx="6715172" cy="6572272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6" name="Elipsa 5"/>
            <p:cNvSpPr/>
            <p:nvPr/>
          </p:nvSpPr>
          <p:spPr>
            <a:xfrm>
              <a:off x="1071538" y="285728"/>
              <a:ext cx="6715172" cy="6572272"/>
            </a:xfrm>
            <a:prstGeom prst="ellipse">
              <a:avLst/>
            </a:prstGeom>
            <a:solidFill>
              <a:srgbClr val="00FFFF"/>
            </a:solidFill>
            <a:ln w="3810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/>
            </a:p>
          </p:txBody>
        </p:sp>
        <p:sp>
          <p:nvSpPr>
            <p:cNvPr id="7" name="Jednakokračni trokut 6"/>
            <p:cNvSpPr/>
            <p:nvPr/>
          </p:nvSpPr>
          <p:spPr>
            <a:xfrm rot="19373651">
              <a:off x="4086291" y="3299245"/>
              <a:ext cx="2554166" cy="2937709"/>
            </a:xfrm>
            <a:prstGeom prst="triangle">
              <a:avLst>
                <a:gd name="adj" fmla="val 49983"/>
              </a:avLst>
            </a:prstGeom>
            <a:solidFill>
              <a:srgbClr val="FFC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4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sr-Cyrl-RS" sz="4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hr-HR" sz="2800" b="1" dirty="0">
                <a:solidFill>
                  <a:srgbClr val="002060"/>
                </a:solidFill>
              </a:endParaRPr>
            </a:p>
          </p:txBody>
        </p:sp>
        <p:sp>
          <p:nvSpPr>
            <p:cNvPr id="8" name="Jednakokračni trokut 7"/>
            <p:cNvSpPr/>
            <p:nvPr/>
          </p:nvSpPr>
          <p:spPr>
            <a:xfrm rot="16738557">
              <a:off x="4730002" y="2403106"/>
              <a:ext cx="2389917" cy="2801879"/>
            </a:xfrm>
            <a:prstGeom prst="triangle">
              <a:avLst>
                <a:gd name="adj" fmla="val 53692"/>
              </a:avLst>
            </a:prstGeom>
            <a:solidFill>
              <a:srgbClr val="00B05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40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r>
                <a:rPr lang="hr-HR" sz="40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0" name="Jednakokračni trokut 9"/>
            <p:cNvSpPr/>
            <p:nvPr/>
          </p:nvSpPr>
          <p:spPr>
            <a:xfrm rot="14036105">
              <a:off x="4532551" y="1147175"/>
              <a:ext cx="2389917" cy="2999280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9.</a:t>
              </a:r>
              <a:endParaRPr lang="hr-H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Jednakokračni trokut 10"/>
            <p:cNvSpPr/>
            <p:nvPr/>
          </p:nvSpPr>
          <p:spPr>
            <a:xfrm rot="462308">
              <a:off x="2976742" y="3592116"/>
              <a:ext cx="2412637" cy="3000527"/>
            </a:xfrm>
            <a:prstGeom prst="triangle">
              <a:avLst>
                <a:gd name="adj" fmla="val 50763"/>
              </a:avLst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4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</a:t>
              </a:r>
              <a:endParaRPr lang="hr-H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Jednakokračni trokut 11"/>
            <p:cNvSpPr/>
            <p:nvPr/>
          </p:nvSpPr>
          <p:spPr>
            <a:xfrm rot="3191094">
              <a:off x="1922285" y="3029923"/>
              <a:ext cx="2389917" cy="3000920"/>
            </a:xfrm>
            <a:prstGeom prst="triangle">
              <a:avLst>
                <a:gd name="adj" fmla="val 47497"/>
              </a:avLst>
            </a:prstGeom>
            <a:solidFill>
              <a:srgbClr val="FF6699"/>
            </a:solidFill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4400" b="1" dirty="0">
                  <a:solidFill>
                    <a:srgbClr val="92D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</a:t>
              </a:r>
              <a:endParaRPr lang="hr-HR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Jednakokračni trokut 12"/>
            <p:cNvSpPr/>
            <p:nvPr/>
          </p:nvSpPr>
          <p:spPr>
            <a:xfrm rot="6015865">
              <a:off x="1533378" y="1939623"/>
              <a:ext cx="2580379" cy="2956322"/>
            </a:xfrm>
            <a:prstGeom prst="triangle">
              <a:avLst>
                <a:gd name="adj" fmla="val 46111"/>
              </a:avLst>
            </a:prstGeom>
            <a:solidFill>
              <a:srgbClr val="FF9B09"/>
            </a:solidFill>
            <a:ln>
              <a:noFill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sr-Cyrl-RS" sz="3600" b="1" dirty="0">
                  <a:solidFill>
                    <a:schemeClr val="bg1"/>
                  </a:solidFill>
                </a:rPr>
                <a:t>.</a:t>
              </a:r>
              <a:endParaRPr lang="hr-HR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Jednakokračni trokut 13"/>
            <p:cNvSpPr/>
            <p:nvPr/>
          </p:nvSpPr>
          <p:spPr>
            <a:xfrm rot="8751523">
              <a:off x="2349334" y="817658"/>
              <a:ext cx="2412637" cy="2971036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sr-Cyrl-R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hr-HR" sz="1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Jednakokračni trokut 18"/>
            <p:cNvSpPr/>
            <p:nvPr/>
          </p:nvSpPr>
          <p:spPr>
            <a:xfrm rot="11397897">
              <a:off x="3491881" y="552233"/>
              <a:ext cx="2412637" cy="2971036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4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hr-HR" sz="4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sr-Cyrl-RS" sz="4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hr-H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Isosceles Triangle 4"/>
          <p:cNvSpPr/>
          <p:nvPr/>
        </p:nvSpPr>
        <p:spPr>
          <a:xfrm rot="10800000">
            <a:off x="4943872" y="116632"/>
            <a:ext cx="1800200" cy="720080"/>
          </a:xfrm>
          <a:prstGeom prst="triangle">
            <a:avLst>
              <a:gd name="adj" fmla="val 507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3" name="Flowchart: Connector 2"/>
          <p:cNvSpPr/>
          <p:nvPr/>
        </p:nvSpPr>
        <p:spPr>
          <a:xfrm>
            <a:off x="5591944" y="2924944"/>
            <a:ext cx="576064" cy="576064"/>
          </a:xfrm>
          <a:prstGeom prst="flowChartConnector">
            <a:avLst/>
          </a:prstGeom>
          <a:solidFill>
            <a:srgbClr val="F8F8F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pic>
        <p:nvPicPr>
          <p:cNvPr id="16" name="wtf">
            <a:hlinkClick r:id="" action="ppaction://media"/>
            <a:extLst>
              <a:ext uri="{FF2B5EF4-FFF2-40B4-BE49-F238E27FC236}">
                <a16:creationId xmlns:a16="http://schemas.microsoft.com/office/drawing/2014/main" id="{BBE51042-DC3A-4A3B-99C0-F6C778D4537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028" end="94547.0833"/>
                  <p14:bmkLst>
                    <p14:bmk name="Textmarke 1" time="19734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57372" y="4056048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56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943872" y="116632"/>
            <a:ext cx="1800200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6" name="Isosceles Triangle 5"/>
          <p:cNvSpPr/>
          <p:nvPr/>
        </p:nvSpPr>
        <p:spPr>
          <a:xfrm>
            <a:off x="3503712" y="1817440"/>
            <a:ext cx="4799856" cy="5040560"/>
          </a:xfrm>
          <a:prstGeom prst="triangle">
            <a:avLst/>
          </a:prstGeom>
          <a:solidFill>
            <a:srgbClr val="F8F8F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grpSp>
        <p:nvGrpSpPr>
          <p:cNvPr id="7" name="Grupa 20"/>
          <p:cNvGrpSpPr>
            <a:grpSpLocks/>
          </p:cNvGrpSpPr>
          <p:nvPr/>
        </p:nvGrpSpPr>
        <p:grpSpPr bwMode="auto">
          <a:xfrm rot="21061443">
            <a:off x="2856483" y="271672"/>
            <a:ext cx="6012000" cy="5940000"/>
            <a:chOff x="1071538" y="285728"/>
            <a:chExt cx="6715172" cy="6572272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8" name="Elipsa 5"/>
            <p:cNvSpPr/>
            <p:nvPr/>
          </p:nvSpPr>
          <p:spPr>
            <a:xfrm>
              <a:off x="1071538" y="285728"/>
              <a:ext cx="6715172" cy="6572272"/>
            </a:xfrm>
            <a:prstGeom prst="ellipse">
              <a:avLst/>
            </a:prstGeom>
            <a:solidFill>
              <a:srgbClr val="00FFFF"/>
            </a:solidFill>
            <a:ln w="3810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/>
            </a:p>
          </p:txBody>
        </p:sp>
        <p:sp>
          <p:nvSpPr>
            <p:cNvPr id="9" name="Jednakokračni trokut 6"/>
            <p:cNvSpPr/>
            <p:nvPr/>
          </p:nvSpPr>
          <p:spPr>
            <a:xfrm rot="19373651">
              <a:off x="4086291" y="3299245"/>
              <a:ext cx="2554166" cy="2937709"/>
            </a:xfrm>
            <a:prstGeom prst="triangle">
              <a:avLst>
                <a:gd name="adj" fmla="val 49983"/>
              </a:avLst>
            </a:prstGeom>
            <a:solidFill>
              <a:srgbClr val="FFC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2800" b="1" dirty="0">
                  <a:solidFill>
                    <a:srgbClr val="002060"/>
                  </a:solidFill>
                </a:rPr>
                <a:t>6.</a:t>
              </a:r>
              <a:endParaRPr lang="hr-HR" sz="2800" b="1" dirty="0">
                <a:solidFill>
                  <a:srgbClr val="002060"/>
                </a:solidFill>
              </a:endParaRPr>
            </a:p>
          </p:txBody>
        </p:sp>
        <p:sp>
          <p:nvSpPr>
            <p:cNvPr id="10" name="Jednakokračni trokut 7"/>
            <p:cNvSpPr/>
            <p:nvPr/>
          </p:nvSpPr>
          <p:spPr>
            <a:xfrm rot="16628768">
              <a:off x="4769836" y="2369010"/>
              <a:ext cx="2389917" cy="2882537"/>
            </a:xfrm>
            <a:prstGeom prst="triangle">
              <a:avLst>
                <a:gd name="adj" fmla="val 53692"/>
              </a:avLst>
            </a:prstGeom>
            <a:solidFill>
              <a:srgbClr val="00B05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2800" b="1" dirty="0">
                  <a:solidFill>
                    <a:schemeClr val="tx1"/>
                  </a:solidFill>
                </a:rPr>
                <a:t>7</a:t>
              </a:r>
              <a:r>
                <a:rPr lang="hr-HR" sz="2800" b="1" dirty="0">
                  <a:solidFill>
                    <a:schemeClr val="tx1"/>
                  </a:solidFill>
                </a:rPr>
                <a:t>.</a:t>
              </a:r>
            </a:p>
          </p:txBody>
        </p:sp>
        <p:sp>
          <p:nvSpPr>
            <p:cNvPr id="11" name="Jednakokračni trokut 9"/>
            <p:cNvSpPr/>
            <p:nvPr/>
          </p:nvSpPr>
          <p:spPr>
            <a:xfrm rot="14036105">
              <a:off x="4532551" y="1147175"/>
              <a:ext cx="2389917" cy="2999280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2800" b="1" dirty="0">
                  <a:solidFill>
                    <a:srgbClr val="002060"/>
                  </a:solidFill>
                </a:rPr>
                <a:t>9.</a:t>
              </a:r>
              <a:endParaRPr lang="hr-HR" sz="2800" b="1" dirty="0">
                <a:solidFill>
                  <a:srgbClr val="002060"/>
                </a:solidFill>
              </a:endParaRPr>
            </a:p>
          </p:txBody>
        </p:sp>
        <p:sp>
          <p:nvSpPr>
            <p:cNvPr id="12" name="Jednakokračni trokut 10"/>
            <p:cNvSpPr/>
            <p:nvPr/>
          </p:nvSpPr>
          <p:spPr>
            <a:xfrm rot="462308">
              <a:off x="2976742" y="3592116"/>
              <a:ext cx="2412637" cy="3000527"/>
            </a:xfrm>
            <a:prstGeom prst="triangle">
              <a:avLst>
                <a:gd name="adj" fmla="val 50763"/>
              </a:avLst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2800" b="1" dirty="0">
                  <a:solidFill>
                    <a:schemeClr val="tx1"/>
                  </a:solidFill>
                </a:rPr>
                <a:t>5.</a:t>
              </a:r>
              <a:endParaRPr lang="hr-HR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Jednakokračni trokut 11"/>
            <p:cNvSpPr/>
            <p:nvPr/>
          </p:nvSpPr>
          <p:spPr>
            <a:xfrm rot="3191094">
              <a:off x="1922285" y="3029923"/>
              <a:ext cx="2389917" cy="3000920"/>
            </a:xfrm>
            <a:prstGeom prst="triangle">
              <a:avLst>
                <a:gd name="adj" fmla="val 47497"/>
              </a:avLst>
            </a:prstGeom>
            <a:solidFill>
              <a:srgbClr val="FF6699"/>
            </a:solidFill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2800" b="1" dirty="0">
                  <a:solidFill>
                    <a:schemeClr val="tx1"/>
                  </a:solidFill>
                </a:rPr>
                <a:t>4.</a:t>
              </a:r>
              <a:endParaRPr lang="hr-HR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Jednakokračni trokut 12"/>
            <p:cNvSpPr/>
            <p:nvPr/>
          </p:nvSpPr>
          <p:spPr>
            <a:xfrm rot="6015865">
              <a:off x="1569556" y="1900329"/>
              <a:ext cx="2580379" cy="2956322"/>
            </a:xfrm>
            <a:prstGeom prst="triangle">
              <a:avLst>
                <a:gd name="adj" fmla="val 46111"/>
              </a:avLst>
            </a:prstGeom>
            <a:solidFill>
              <a:srgbClr val="FF9B09"/>
            </a:solidFill>
            <a:ln>
              <a:noFill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2800" b="1" dirty="0">
                  <a:solidFill>
                    <a:schemeClr val="bg1"/>
                  </a:solidFill>
                </a:rPr>
                <a:t>3.</a:t>
              </a:r>
              <a:endParaRPr lang="hr-HR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Jednakokračni trokut 13"/>
            <p:cNvSpPr/>
            <p:nvPr/>
          </p:nvSpPr>
          <p:spPr>
            <a:xfrm rot="8751523">
              <a:off x="2349334" y="817658"/>
              <a:ext cx="2412637" cy="2971036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1.</a:t>
              </a:r>
            </a:p>
          </p:txBody>
        </p:sp>
        <p:sp>
          <p:nvSpPr>
            <p:cNvPr id="16" name="Jednakokračni trokut 18"/>
            <p:cNvSpPr/>
            <p:nvPr/>
          </p:nvSpPr>
          <p:spPr>
            <a:xfrm rot="11397897">
              <a:off x="3491881" y="552233"/>
              <a:ext cx="2412637" cy="2971036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4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hr-HR" sz="4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sr-Cyrl-RS" sz="4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hr-H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Isosceles Triangle 16"/>
          <p:cNvSpPr/>
          <p:nvPr/>
        </p:nvSpPr>
        <p:spPr>
          <a:xfrm rot="10800000">
            <a:off x="4943872" y="116632"/>
            <a:ext cx="1800200" cy="720080"/>
          </a:xfrm>
          <a:prstGeom prst="triangle">
            <a:avLst>
              <a:gd name="adj" fmla="val 507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18" name="Flowchart: Connector 17"/>
          <p:cNvSpPr/>
          <p:nvPr/>
        </p:nvSpPr>
        <p:spPr>
          <a:xfrm>
            <a:off x="5735960" y="3071105"/>
            <a:ext cx="576064" cy="717935"/>
          </a:xfrm>
          <a:prstGeom prst="flowChartConnector">
            <a:avLst/>
          </a:prstGeom>
          <a:solidFill>
            <a:srgbClr val="F8F8F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 sz="2800"/>
          </a:p>
        </p:txBody>
      </p:sp>
      <p:sp>
        <p:nvSpPr>
          <p:cNvPr id="3" name="Rounded Rectangle 2"/>
          <p:cNvSpPr/>
          <p:nvPr/>
        </p:nvSpPr>
        <p:spPr>
          <a:xfrm>
            <a:off x="1847528" y="1484784"/>
            <a:ext cx="8496944" cy="4896544"/>
          </a:xfrm>
          <a:prstGeom prst="roundRect">
            <a:avLst/>
          </a:prstGeom>
          <a:ln w="57150">
            <a:solidFill>
              <a:srgbClr val="00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791744" y="2636912"/>
            <a:ext cx="41433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r-Cyrl-BA" altLang="sr-Latn-RS" sz="3200" b="1" dirty="0">
                <a:solidFill>
                  <a:srgbClr val="C00000"/>
                </a:solidFill>
              </a:rPr>
              <a:t>четрдесет четири</a:t>
            </a:r>
            <a:endParaRPr lang="hr-HR" altLang="sr-Latn-RS" sz="3200" b="1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791744" y="3212976"/>
            <a:ext cx="3714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r-Cyrl-BA" altLang="sr-Latn-RS" sz="3200" b="1" dirty="0">
                <a:solidFill>
                  <a:srgbClr val="C00000"/>
                </a:solidFill>
              </a:rPr>
              <a:t>педесет седам</a:t>
            </a:r>
            <a:endParaRPr lang="hr-HR" altLang="sr-Latn-RS" sz="3200" b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791744" y="3789040"/>
            <a:ext cx="35718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r-Cyrl-BA" altLang="sr-Latn-RS" sz="3200" b="1" dirty="0">
                <a:solidFill>
                  <a:srgbClr val="C00000"/>
                </a:solidFill>
              </a:rPr>
              <a:t>седамдесет</a:t>
            </a:r>
            <a:endParaRPr lang="hr-HR" altLang="sr-Latn-RS" sz="3200" b="1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791744" y="4365104"/>
            <a:ext cx="3429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r-Cyrl-BA" altLang="sr-Latn-RS" sz="3200" b="1" dirty="0">
                <a:solidFill>
                  <a:srgbClr val="C00000"/>
                </a:solidFill>
              </a:rPr>
              <a:t>осамдесет два</a:t>
            </a:r>
            <a:endParaRPr lang="hr-HR" altLang="sr-Latn-RS" sz="3200" b="1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791744" y="5013176"/>
            <a:ext cx="36433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r-Cyrl-BA" altLang="sr-Latn-RS" sz="3200" b="1" dirty="0">
                <a:solidFill>
                  <a:srgbClr val="C00000"/>
                </a:solidFill>
              </a:rPr>
              <a:t>деведесет шест</a:t>
            </a:r>
            <a:endParaRPr lang="hr-HR" altLang="sr-Latn-RS" sz="3200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791744" y="5589240"/>
            <a:ext cx="27860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r-Cyrl-BA" altLang="sr-Latn-RS" sz="3200" b="1" dirty="0">
                <a:solidFill>
                  <a:srgbClr val="C00000"/>
                </a:solidFill>
              </a:rPr>
              <a:t>сто</a:t>
            </a:r>
            <a:endParaRPr lang="hr-HR" altLang="sr-Latn-RS" sz="3200" b="1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67608" y="1628800"/>
            <a:ext cx="714503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b="1" dirty="0"/>
              <a:t>10. Задатак:</a:t>
            </a:r>
          </a:p>
          <a:p>
            <a:r>
              <a:rPr lang="sr-Cyrl-RS" sz="3200" u="sng" dirty="0"/>
              <a:t>Наведене бројеве напиши ријечима.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600" y="2492896"/>
            <a:ext cx="1627773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4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5" grpId="0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4943872" y="116632"/>
            <a:ext cx="1800200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4" name="Isosceles Triangle 3"/>
          <p:cNvSpPr/>
          <p:nvPr/>
        </p:nvSpPr>
        <p:spPr>
          <a:xfrm>
            <a:off x="3503712" y="1817440"/>
            <a:ext cx="4799856" cy="5040560"/>
          </a:xfrm>
          <a:prstGeom prst="triangle">
            <a:avLst/>
          </a:prstGeom>
          <a:solidFill>
            <a:srgbClr val="F8F8F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grpSp>
        <p:nvGrpSpPr>
          <p:cNvPr id="2" name="Grupa 20"/>
          <p:cNvGrpSpPr>
            <a:grpSpLocks/>
          </p:cNvGrpSpPr>
          <p:nvPr/>
        </p:nvGrpSpPr>
        <p:grpSpPr bwMode="auto">
          <a:xfrm rot="20971512">
            <a:off x="2856483" y="271672"/>
            <a:ext cx="6012000" cy="5940000"/>
            <a:chOff x="1071538" y="285728"/>
            <a:chExt cx="6715172" cy="6572272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6" name="Elipsa 5"/>
            <p:cNvSpPr/>
            <p:nvPr/>
          </p:nvSpPr>
          <p:spPr>
            <a:xfrm>
              <a:off x="1071538" y="285728"/>
              <a:ext cx="6715172" cy="6572272"/>
            </a:xfrm>
            <a:prstGeom prst="ellipse">
              <a:avLst/>
            </a:prstGeom>
            <a:solidFill>
              <a:srgbClr val="00FFFF"/>
            </a:solidFill>
            <a:ln w="3810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Jednakokračni trokut 6"/>
            <p:cNvSpPr/>
            <p:nvPr/>
          </p:nvSpPr>
          <p:spPr>
            <a:xfrm rot="19373651">
              <a:off x="4086291" y="3299245"/>
              <a:ext cx="2554166" cy="2937709"/>
            </a:xfrm>
            <a:prstGeom prst="triangle">
              <a:avLst>
                <a:gd name="adj" fmla="val 49983"/>
              </a:avLst>
            </a:prstGeom>
            <a:solidFill>
              <a:srgbClr val="FFC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4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6.</a:t>
              </a:r>
              <a:endParaRPr lang="hr-HR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Jednakokračni trokut 7"/>
            <p:cNvSpPr/>
            <p:nvPr/>
          </p:nvSpPr>
          <p:spPr>
            <a:xfrm rot="16628768">
              <a:off x="4769836" y="2369010"/>
              <a:ext cx="2389917" cy="2882537"/>
            </a:xfrm>
            <a:prstGeom prst="triangle">
              <a:avLst>
                <a:gd name="adj" fmla="val 53692"/>
              </a:avLst>
            </a:prstGeom>
            <a:solidFill>
              <a:srgbClr val="00B05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48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r>
                <a:rPr lang="hr-HR" sz="48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0" name="Jednakokračni trokut 9"/>
            <p:cNvSpPr/>
            <p:nvPr/>
          </p:nvSpPr>
          <p:spPr>
            <a:xfrm rot="14036105">
              <a:off x="4532551" y="1147175"/>
              <a:ext cx="2389917" cy="2999280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4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9.</a:t>
              </a:r>
              <a:endParaRPr lang="hr-HR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Jednakokračni trokut 10"/>
            <p:cNvSpPr/>
            <p:nvPr/>
          </p:nvSpPr>
          <p:spPr>
            <a:xfrm rot="462308">
              <a:off x="2976742" y="3592116"/>
              <a:ext cx="2412637" cy="3000527"/>
            </a:xfrm>
            <a:prstGeom prst="triangle">
              <a:avLst>
                <a:gd name="adj" fmla="val 50763"/>
              </a:avLst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48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</a:t>
              </a:r>
              <a:endParaRPr lang="hr-HR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Jednakokračni trokut 11"/>
            <p:cNvSpPr/>
            <p:nvPr/>
          </p:nvSpPr>
          <p:spPr>
            <a:xfrm rot="3191094">
              <a:off x="1922285" y="3029923"/>
              <a:ext cx="2389917" cy="3000920"/>
            </a:xfrm>
            <a:prstGeom prst="triangle">
              <a:avLst>
                <a:gd name="adj" fmla="val 47497"/>
              </a:avLst>
            </a:prstGeom>
            <a:solidFill>
              <a:srgbClr val="FF6699"/>
            </a:solidFill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4800" b="1" dirty="0">
                  <a:solidFill>
                    <a:srgbClr val="92D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</a:t>
              </a:r>
              <a:endParaRPr lang="hr-HR" sz="48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Jednakokračni trokut 12"/>
            <p:cNvSpPr/>
            <p:nvPr/>
          </p:nvSpPr>
          <p:spPr>
            <a:xfrm rot="6015865">
              <a:off x="1569556" y="1900329"/>
              <a:ext cx="2580379" cy="2956322"/>
            </a:xfrm>
            <a:prstGeom prst="triangle">
              <a:avLst>
                <a:gd name="adj" fmla="val 46111"/>
              </a:avLst>
            </a:prstGeom>
            <a:solidFill>
              <a:srgbClr val="FF9B09"/>
            </a:solidFill>
            <a:ln>
              <a:noFill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4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</a:t>
              </a:r>
              <a:endParaRPr lang="hr-HR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Jednakokračni trokut 13"/>
            <p:cNvSpPr/>
            <p:nvPr/>
          </p:nvSpPr>
          <p:spPr>
            <a:xfrm rot="8751523">
              <a:off x="2349334" y="817658"/>
              <a:ext cx="2412637" cy="2971036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1.</a:t>
              </a:r>
            </a:p>
          </p:txBody>
        </p:sp>
        <p:sp>
          <p:nvSpPr>
            <p:cNvPr id="19" name="Jednakokračni trokut 18"/>
            <p:cNvSpPr/>
            <p:nvPr/>
          </p:nvSpPr>
          <p:spPr>
            <a:xfrm rot="11397897">
              <a:off x="3491881" y="552233"/>
              <a:ext cx="2412637" cy="2971036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4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hr-HR" sz="4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sr-Cyrl-RS" sz="4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hr-HR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Isosceles Triangle 4"/>
          <p:cNvSpPr/>
          <p:nvPr/>
        </p:nvSpPr>
        <p:spPr>
          <a:xfrm rot="10800000">
            <a:off x="4943872" y="116632"/>
            <a:ext cx="1800200" cy="720080"/>
          </a:xfrm>
          <a:prstGeom prst="triangle">
            <a:avLst>
              <a:gd name="adj" fmla="val 507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3" name="Flowchart: Connector 2"/>
          <p:cNvSpPr/>
          <p:nvPr/>
        </p:nvSpPr>
        <p:spPr>
          <a:xfrm>
            <a:off x="5591944" y="2924944"/>
            <a:ext cx="576064" cy="576064"/>
          </a:xfrm>
          <a:prstGeom prst="flowChartConnector">
            <a:avLst/>
          </a:prstGeom>
          <a:solidFill>
            <a:srgbClr val="F8F8F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pic>
        <p:nvPicPr>
          <p:cNvPr id="16" name="wtf">
            <a:hlinkClick r:id="" action="ppaction://media"/>
            <a:extLst>
              <a:ext uri="{FF2B5EF4-FFF2-40B4-BE49-F238E27FC236}">
                <a16:creationId xmlns:a16="http://schemas.microsoft.com/office/drawing/2014/main" id="{BBE51042-DC3A-4A3B-99C0-F6C778D4537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028" end="94547.0833"/>
                  <p14:bmkLst>
                    <p14:bmk name="Textmarke 1" time="19734"/>
                  </p14:bmkLst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7372" y="40560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36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0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56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943872" y="116632"/>
            <a:ext cx="1800200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grpSp>
        <p:nvGrpSpPr>
          <p:cNvPr id="11" name="Grupa 20"/>
          <p:cNvGrpSpPr>
            <a:grpSpLocks/>
          </p:cNvGrpSpPr>
          <p:nvPr/>
        </p:nvGrpSpPr>
        <p:grpSpPr bwMode="auto">
          <a:xfrm rot="10328862">
            <a:off x="2892483" y="235671"/>
            <a:ext cx="5940000" cy="6012000"/>
            <a:chOff x="1111748" y="245895"/>
            <a:chExt cx="6634751" cy="6651936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2" name="Elipsa 5"/>
            <p:cNvSpPr/>
            <p:nvPr/>
          </p:nvSpPr>
          <p:spPr>
            <a:xfrm rot="5938557">
              <a:off x="1103156" y="254487"/>
              <a:ext cx="6651936" cy="6634751"/>
            </a:xfrm>
            <a:prstGeom prst="ellipse">
              <a:avLst/>
            </a:prstGeom>
            <a:solidFill>
              <a:srgbClr val="00FFFF"/>
            </a:solidFill>
            <a:ln w="3810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/>
            </a:p>
          </p:txBody>
        </p:sp>
        <p:sp>
          <p:nvSpPr>
            <p:cNvPr id="13" name="Jednakokračni trokut 6"/>
            <p:cNvSpPr/>
            <p:nvPr/>
          </p:nvSpPr>
          <p:spPr>
            <a:xfrm rot="19373651">
              <a:off x="4086291" y="3299245"/>
              <a:ext cx="2554166" cy="2937709"/>
            </a:xfrm>
            <a:prstGeom prst="triangle">
              <a:avLst>
                <a:gd name="adj" fmla="val 49983"/>
              </a:avLst>
            </a:prstGeom>
            <a:solidFill>
              <a:srgbClr val="FFC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2800" b="1" dirty="0">
                  <a:solidFill>
                    <a:srgbClr val="002060"/>
                  </a:solidFill>
                </a:rPr>
                <a:t>6.</a:t>
              </a:r>
              <a:endParaRPr lang="hr-HR" sz="2800" b="1" dirty="0">
                <a:solidFill>
                  <a:srgbClr val="002060"/>
                </a:solidFill>
              </a:endParaRPr>
            </a:p>
          </p:txBody>
        </p:sp>
        <p:sp>
          <p:nvSpPr>
            <p:cNvPr id="14" name="Jednakokračni trokut 7"/>
            <p:cNvSpPr/>
            <p:nvPr/>
          </p:nvSpPr>
          <p:spPr>
            <a:xfrm rot="16628768">
              <a:off x="4769836" y="2369010"/>
              <a:ext cx="2389917" cy="2882537"/>
            </a:xfrm>
            <a:prstGeom prst="triangle">
              <a:avLst>
                <a:gd name="adj" fmla="val 53692"/>
              </a:avLst>
            </a:prstGeom>
            <a:solidFill>
              <a:srgbClr val="00B05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2800" b="1" dirty="0">
                  <a:solidFill>
                    <a:schemeClr val="tx1"/>
                  </a:solidFill>
                </a:rPr>
                <a:t>7</a:t>
              </a:r>
              <a:r>
                <a:rPr lang="hr-HR" sz="2800" b="1" dirty="0">
                  <a:solidFill>
                    <a:schemeClr val="tx1"/>
                  </a:solidFill>
                </a:rPr>
                <a:t>.</a:t>
              </a:r>
            </a:p>
          </p:txBody>
        </p:sp>
        <p:sp>
          <p:nvSpPr>
            <p:cNvPr id="15" name="Jednakokračni trokut 9"/>
            <p:cNvSpPr/>
            <p:nvPr/>
          </p:nvSpPr>
          <p:spPr>
            <a:xfrm rot="14036105">
              <a:off x="4532551" y="1147175"/>
              <a:ext cx="2389917" cy="2999280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2800" b="1" dirty="0">
                  <a:solidFill>
                    <a:srgbClr val="002060"/>
                  </a:solidFill>
                </a:rPr>
                <a:t>9.</a:t>
              </a:r>
              <a:endParaRPr lang="hr-HR" sz="2800" b="1" dirty="0">
                <a:solidFill>
                  <a:srgbClr val="002060"/>
                </a:solidFill>
              </a:endParaRPr>
            </a:p>
          </p:txBody>
        </p:sp>
        <p:sp>
          <p:nvSpPr>
            <p:cNvPr id="16" name="Jednakokračni trokut 10"/>
            <p:cNvSpPr/>
            <p:nvPr/>
          </p:nvSpPr>
          <p:spPr>
            <a:xfrm rot="462308">
              <a:off x="2976742" y="3592116"/>
              <a:ext cx="2412637" cy="3000527"/>
            </a:xfrm>
            <a:prstGeom prst="triangle">
              <a:avLst>
                <a:gd name="adj" fmla="val 50763"/>
              </a:avLst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</a:t>
              </a:r>
              <a:endParaRPr lang="hr-HR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Jednakokračni trokut 11"/>
            <p:cNvSpPr/>
            <p:nvPr/>
          </p:nvSpPr>
          <p:spPr>
            <a:xfrm rot="3191094">
              <a:off x="1922285" y="3029923"/>
              <a:ext cx="2389917" cy="3000920"/>
            </a:xfrm>
            <a:prstGeom prst="triangle">
              <a:avLst>
                <a:gd name="adj" fmla="val 47497"/>
              </a:avLst>
            </a:prstGeom>
            <a:solidFill>
              <a:srgbClr val="FF6699"/>
            </a:solidFill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2800" b="1" dirty="0">
                  <a:solidFill>
                    <a:schemeClr val="tx1"/>
                  </a:solidFill>
                </a:rPr>
                <a:t>4.</a:t>
              </a:r>
              <a:endParaRPr lang="hr-HR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Jednakokračni trokut 12"/>
            <p:cNvSpPr/>
            <p:nvPr/>
          </p:nvSpPr>
          <p:spPr>
            <a:xfrm rot="6015865">
              <a:off x="1569556" y="1900329"/>
              <a:ext cx="2580379" cy="2956322"/>
            </a:xfrm>
            <a:prstGeom prst="triangle">
              <a:avLst>
                <a:gd name="adj" fmla="val 46111"/>
              </a:avLst>
            </a:prstGeom>
            <a:solidFill>
              <a:srgbClr val="FF9B09"/>
            </a:solidFill>
            <a:ln>
              <a:noFill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2800" b="1" dirty="0">
                  <a:solidFill>
                    <a:schemeClr val="bg1"/>
                  </a:solidFill>
                </a:rPr>
                <a:t>3.</a:t>
              </a:r>
              <a:endParaRPr lang="hr-HR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Jednakokračni trokut 13"/>
            <p:cNvSpPr/>
            <p:nvPr/>
          </p:nvSpPr>
          <p:spPr>
            <a:xfrm rot="8751523">
              <a:off x="2349334" y="817658"/>
              <a:ext cx="2412637" cy="2971036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1.</a:t>
              </a:r>
            </a:p>
          </p:txBody>
        </p:sp>
        <p:sp>
          <p:nvSpPr>
            <p:cNvPr id="20" name="Jednakokračni trokut 18"/>
            <p:cNvSpPr/>
            <p:nvPr/>
          </p:nvSpPr>
          <p:spPr>
            <a:xfrm rot="11397897">
              <a:off x="3491881" y="552233"/>
              <a:ext cx="2412637" cy="2971036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2800" b="1" dirty="0">
                  <a:solidFill>
                    <a:srgbClr val="FF0000"/>
                  </a:solidFill>
                </a:rPr>
                <a:t>1</a:t>
              </a:r>
              <a:r>
                <a:rPr lang="hr-HR" sz="2800" b="1" dirty="0">
                  <a:solidFill>
                    <a:srgbClr val="FF0000"/>
                  </a:solidFill>
                </a:rPr>
                <a:t>0</a:t>
              </a:r>
              <a:r>
                <a:rPr lang="sr-Cyrl-RS" sz="2800" b="1" dirty="0">
                  <a:solidFill>
                    <a:srgbClr val="FF0000"/>
                  </a:solidFill>
                </a:rPr>
                <a:t>.</a:t>
              </a:r>
              <a:endParaRPr lang="hr-HR" sz="2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0" name="Isosceles Triangle 9"/>
          <p:cNvSpPr/>
          <p:nvPr/>
        </p:nvSpPr>
        <p:spPr>
          <a:xfrm>
            <a:off x="3503712" y="1817440"/>
            <a:ext cx="4799856" cy="5040560"/>
          </a:xfrm>
          <a:prstGeom prst="triangle">
            <a:avLst/>
          </a:prstGeom>
          <a:solidFill>
            <a:srgbClr val="F8F8F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21" name="Isosceles Triangle 20"/>
          <p:cNvSpPr/>
          <p:nvPr/>
        </p:nvSpPr>
        <p:spPr>
          <a:xfrm rot="10800000">
            <a:off x="4943872" y="116632"/>
            <a:ext cx="1800200" cy="720080"/>
          </a:xfrm>
          <a:prstGeom prst="triangle">
            <a:avLst>
              <a:gd name="adj" fmla="val 507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22" name="Flowchart: Connector 21"/>
          <p:cNvSpPr/>
          <p:nvPr/>
        </p:nvSpPr>
        <p:spPr>
          <a:xfrm>
            <a:off x="5591944" y="2924944"/>
            <a:ext cx="576064" cy="576064"/>
          </a:xfrm>
          <a:prstGeom prst="flowChartConnector">
            <a:avLst/>
          </a:prstGeom>
          <a:solidFill>
            <a:srgbClr val="F8F8F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23" name="Rounded Rectangle 22"/>
          <p:cNvSpPr/>
          <p:nvPr/>
        </p:nvSpPr>
        <p:spPr>
          <a:xfrm>
            <a:off x="1775520" y="1340768"/>
            <a:ext cx="8496944" cy="4896544"/>
          </a:xfrm>
          <a:prstGeom prst="roundRect">
            <a:avLst/>
          </a:prstGeom>
          <a:ln w="57150">
            <a:solidFill>
              <a:srgbClr val="00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135560" y="1700808"/>
            <a:ext cx="78697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b="1" dirty="0"/>
              <a:t>5.</a:t>
            </a:r>
            <a:r>
              <a:rPr lang="de-DE" sz="3200" b="1"/>
              <a:t> </a:t>
            </a:r>
            <a:r>
              <a:rPr lang="sr-Cyrl-RS" sz="3200" b="1"/>
              <a:t>Задатак</a:t>
            </a:r>
            <a:r>
              <a:rPr lang="sr-Cyrl-RS" sz="3200" b="1" dirty="0"/>
              <a:t>:</a:t>
            </a:r>
          </a:p>
          <a:p>
            <a:r>
              <a:rPr lang="sr-Cyrl-RS" sz="3200" dirty="0"/>
              <a:t>Користећи стрелицу успостави односе   </a:t>
            </a:r>
          </a:p>
          <a:p>
            <a:r>
              <a:rPr lang="sr-Cyrl-RS" sz="3200" dirty="0"/>
              <a:t>                       „је веће од“.</a:t>
            </a:r>
            <a:endParaRPr lang="sr-Latn-BA" sz="3200" dirty="0"/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933855"/>
              </p:ext>
            </p:extLst>
          </p:nvPr>
        </p:nvGraphicFramePr>
        <p:xfrm>
          <a:off x="1991544" y="3573016"/>
          <a:ext cx="8128000" cy="2088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88232">
                <a:tc>
                  <a:txBody>
                    <a:bodyPr/>
                    <a:lstStyle/>
                    <a:p>
                      <a:endParaRPr lang="sr-Latn-BA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r-Latn-BA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7" name="Rectangle 36"/>
          <p:cNvSpPr/>
          <p:nvPr/>
        </p:nvSpPr>
        <p:spPr>
          <a:xfrm>
            <a:off x="2279576" y="3861048"/>
            <a:ext cx="936104" cy="720080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endParaRPr lang="sr-Latn-BA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279576" y="4797152"/>
            <a:ext cx="936104" cy="7200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endParaRPr lang="sr-Latn-BA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655840" y="4797152"/>
            <a:ext cx="936104" cy="7200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endParaRPr lang="sr-Latn-BA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655840" y="3861048"/>
            <a:ext cx="936104" cy="720080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endParaRPr lang="sr-Latn-BA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688288" y="4797152"/>
            <a:ext cx="936104" cy="7200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  <a:endParaRPr lang="sr-Latn-BA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688288" y="3861048"/>
            <a:ext cx="936104" cy="7200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</a:t>
            </a:r>
            <a:endParaRPr lang="sr-Latn-BA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528048" y="4797152"/>
            <a:ext cx="936104" cy="7200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</a:t>
            </a:r>
            <a:endParaRPr lang="sr-Latn-BA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528048" y="3861048"/>
            <a:ext cx="936104" cy="7200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  <a:endParaRPr lang="sr-Latn-BA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ight Arrow 50"/>
          <p:cNvSpPr/>
          <p:nvPr/>
        </p:nvSpPr>
        <p:spPr>
          <a:xfrm>
            <a:off x="4943872" y="3212976"/>
            <a:ext cx="1944216" cy="144016"/>
          </a:xfrm>
          <a:prstGeom prst="rightArrow">
            <a:avLst/>
          </a:prstGeom>
          <a:solidFill>
            <a:srgbClr val="C00000"/>
          </a:solidFill>
          <a:ln w="9525"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52" name="Right Arrow 51"/>
          <p:cNvSpPr/>
          <p:nvPr/>
        </p:nvSpPr>
        <p:spPr>
          <a:xfrm>
            <a:off x="3143672" y="5085184"/>
            <a:ext cx="1728192" cy="144016"/>
          </a:xfrm>
          <a:prstGeom prst="rightArrow">
            <a:avLst/>
          </a:prstGeom>
          <a:solidFill>
            <a:srgbClr val="C00000"/>
          </a:solidFill>
          <a:ln w="9525"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 sz="3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ight Arrow 52"/>
          <p:cNvSpPr/>
          <p:nvPr/>
        </p:nvSpPr>
        <p:spPr>
          <a:xfrm rot="10800000">
            <a:off x="3071664" y="4221088"/>
            <a:ext cx="1800200" cy="144016"/>
          </a:xfrm>
          <a:prstGeom prst="rightArrow">
            <a:avLst/>
          </a:prstGeom>
          <a:solidFill>
            <a:srgbClr val="C00000"/>
          </a:solidFill>
          <a:ln w="9525"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 sz="3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ight Arrow 53"/>
          <p:cNvSpPr/>
          <p:nvPr/>
        </p:nvSpPr>
        <p:spPr>
          <a:xfrm rot="10800000">
            <a:off x="7320136" y="4221088"/>
            <a:ext cx="1512168" cy="144016"/>
          </a:xfrm>
          <a:prstGeom prst="rightArrow">
            <a:avLst/>
          </a:prstGeom>
          <a:solidFill>
            <a:srgbClr val="C00000"/>
          </a:solidFill>
          <a:ln w="9525"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 sz="3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ight Arrow 54"/>
          <p:cNvSpPr/>
          <p:nvPr/>
        </p:nvSpPr>
        <p:spPr>
          <a:xfrm rot="10800000">
            <a:off x="7320136" y="5085184"/>
            <a:ext cx="1512168" cy="144016"/>
          </a:xfrm>
          <a:prstGeom prst="rightArrow">
            <a:avLst/>
          </a:prstGeom>
          <a:solidFill>
            <a:srgbClr val="C00000"/>
          </a:solidFill>
          <a:ln w="9525"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 sz="3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53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4943872" y="116632"/>
            <a:ext cx="1800200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4" name="Isosceles Triangle 3"/>
          <p:cNvSpPr/>
          <p:nvPr/>
        </p:nvSpPr>
        <p:spPr>
          <a:xfrm>
            <a:off x="3503712" y="1817440"/>
            <a:ext cx="4799856" cy="5040560"/>
          </a:xfrm>
          <a:prstGeom prst="triangle">
            <a:avLst/>
          </a:prstGeom>
          <a:solidFill>
            <a:srgbClr val="F8F8F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grpSp>
        <p:nvGrpSpPr>
          <p:cNvPr id="2" name="Grupa 20"/>
          <p:cNvGrpSpPr>
            <a:grpSpLocks/>
          </p:cNvGrpSpPr>
          <p:nvPr/>
        </p:nvGrpSpPr>
        <p:grpSpPr bwMode="auto">
          <a:xfrm rot="10151199">
            <a:off x="2856483" y="271672"/>
            <a:ext cx="6012000" cy="5940000"/>
            <a:chOff x="1071538" y="285728"/>
            <a:chExt cx="6715172" cy="6572272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6" name="Elipsa 5"/>
            <p:cNvSpPr/>
            <p:nvPr/>
          </p:nvSpPr>
          <p:spPr>
            <a:xfrm>
              <a:off x="1071538" y="285728"/>
              <a:ext cx="6715172" cy="6572272"/>
            </a:xfrm>
            <a:prstGeom prst="ellipse">
              <a:avLst/>
            </a:prstGeom>
            <a:solidFill>
              <a:srgbClr val="00FFFF"/>
            </a:solidFill>
            <a:ln w="3810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Jednakokračni trokut 6"/>
            <p:cNvSpPr/>
            <p:nvPr/>
          </p:nvSpPr>
          <p:spPr>
            <a:xfrm rot="19373651">
              <a:off x="4086291" y="3299245"/>
              <a:ext cx="2554166" cy="2937709"/>
            </a:xfrm>
            <a:prstGeom prst="triangle">
              <a:avLst>
                <a:gd name="adj" fmla="val 49983"/>
              </a:avLst>
            </a:prstGeom>
            <a:solidFill>
              <a:srgbClr val="FFC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4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6.</a:t>
              </a:r>
              <a:endParaRPr lang="hr-HR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Jednakokračni trokut 7"/>
            <p:cNvSpPr/>
            <p:nvPr/>
          </p:nvSpPr>
          <p:spPr>
            <a:xfrm rot="16628768">
              <a:off x="4769836" y="2369010"/>
              <a:ext cx="2389917" cy="2882537"/>
            </a:xfrm>
            <a:prstGeom prst="triangle">
              <a:avLst>
                <a:gd name="adj" fmla="val 53692"/>
              </a:avLst>
            </a:prstGeom>
            <a:solidFill>
              <a:srgbClr val="00B05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48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r>
                <a:rPr lang="hr-HR" sz="48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0" name="Jednakokračni trokut 9"/>
            <p:cNvSpPr/>
            <p:nvPr/>
          </p:nvSpPr>
          <p:spPr>
            <a:xfrm rot="14036105">
              <a:off x="4532551" y="1147175"/>
              <a:ext cx="2389917" cy="2999280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4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9.</a:t>
              </a:r>
              <a:endParaRPr lang="hr-HR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Jednakokračni trokut 10"/>
            <p:cNvSpPr/>
            <p:nvPr/>
          </p:nvSpPr>
          <p:spPr>
            <a:xfrm rot="462308">
              <a:off x="2976742" y="3592116"/>
              <a:ext cx="2412637" cy="3000527"/>
            </a:xfrm>
            <a:prstGeom prst="triangle">
              <a:avLst>
                <a:gd name="adj" fmla="val 50763"/>
              </a:avLst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48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</a:t>
              </a:r>
              <a:endParaRPr lang="hr-HR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Jednakokračni trokut 11"/>
            <p:cNvSpPr/>
            <p:nvPr/>
          </p:nvSpPr>
          <p:spPr>
            <a:xfrm rot="3191094">
              <a:off x="1922285" y="3029923"/>
              <a:ext cx="2389917" cy="3000920"/>
            </a:xfrm>
            <a:prstGeom prst="triangle">
              <a:avLst>
                <a:gd name="adj" fmla="val 47497"/>
              </a:avLst>
            </a:prstGeom>
            <a:solidFill>
              <a:srgbClr val="FF6699"/>
            </a:solidFill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4800" b="1" dirty="0">
                  <a:solidFill>
                    <a:srgbClr val="92D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</a:t>
              </a:r>
              <a:endParaRPr lang="hr-HR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Jednakokračni trokut 12"/>
            <p:cNvSpPr/>
            <p:nvPr/>
          </p:nvSpPr>
          <p:spPr>
            <a:xfrm rot="6015865">
              <a:off x="1569556" y="1900329"/>
              <a:ext cx="2580379" cy="2956322"/>
            </a:xfrm>
            <a:prstGeom prst="triangle">
              <a:avLst>
                <a:gd name="adj" fmla="val 46111"/>
              </a:avLst>
            </a:prstGeom>
            <a:solidFill>
              <a:srgbClr val="FF9B09"/>
            </a:solidFill>
            <a:ln>
              <a:noFill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4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</a:t>
              </a:r>
              <a:endParaRPr lang="hr-HR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Jednakokračni trokut 13"/>
            <p:cNvSpPr/>
            <p:nvPr/>
          </p:nvSpPr>
          <p:spPr>
            <a:xfrm rot="8751523">
              <a:off x="2349334" y="817658"/>
              <a:ext cx="2412637" cy="2971036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1.</a:t>
              </a:r>
            </a:p>
          </p:txBody>
        </p:sp>
        <p:sp>
          <p:nvSpPr>
            <p:cNvPr id="19" name="Jednakokračni trokut 18"/>
            <p:cNvSpPr/>
            <p:nvPr/>
          </p:nvSpPr>
          <p:spPr>
            <a:xfrm rot="11397897">
              <a:off x="3491881" y="552233"/>
              <a:ext cx="2412637" cy="2971036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4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hr-HR" sz="4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sr-Cyrl-RS" sz="4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hr-HR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Isosceles Triangle 4"/>
          <p:cNvSpPr/>
          <p:nvPr/>
        </p:nvSpPr>
        <p:spPr>
          <a:xfrm rot="10800000">
            <a:off x="4943872" y="116632"/>
            <a:ext cx="1800200" cy="720080"/>
          </a:xfrm>
          <a:prstGeom prst="triangle">
            <a:avLst>
              <a:gd name="adj" fmla="val 507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3" name="Flowchart: Connector 2"/>
          <p:cNvSpPr/>
          <p:nvPr/>
        </p:nvSpPr>
        <p:spPr>
          <a:xfrm>
            <a:off x="5591944" y="2924944"/>
            <a:ext cx="576064" cy="576064"/>
          </a:xfrm>
          <a:prstGeom prst="flowChartConnector">
            <a:avLst/>
          </a:prstGeom>
          <a:solidFill>
            <a:srgbClr val="F8F8F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pic>
        <p:nvPicPr>
          <p:cNvPr id="16" name="wtf">
            <a:hlinkClick r:id="" action="ppaction://media"/>
            <a:extLst>
              <a:ext uri="{FF2B5EF4-FFF2-40B4-BE49-F238E27FC236}">
                <a16:creationId xmlns:a16="http://schemas.microsoft.com/office/drawing/2014/main" id="{BBE51042-DC3A-4A3B-99C0-F6C778D4537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028" end="94547.0833"/>
                  <p14:bmkLst>
                    <p14:bmk name="Textmarke 1" time="19734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57372" y="40560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51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0">
                                      <p:cBhvr>
                                        <p:cTn id="6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56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471</Words>
  <Application>Microsoft Office PowerPoint</Application>
  <PresentationFormat>Widescreen</PresentationFormat>
  <Paragraphs>238</Paragraphs>
  <Slides>13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Arial Narrow</vt:lpstr>
      <vt:lpstr>Calibri Light</vt:lpstr>
      <vt:lpstr>Metropolitan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OSKAR   na  putu  po  REPUBLICI  HRVATSKOJ</dc:title>
  <dc:creator>User</dc:creator>
  <cp:lastModifiedBy>Mirjana Brkić</cp:lastModifiedBy>
  <cp:revision>64</cp:revision>
  <cp:lastPrinted>1601-01-01T00:00:00Z</cp:lastPrinted>
  <dcterms:created xsi:type="dcterms:W3CDTF">2013-11-05T22:00:38Z</dcterms:created>
  <dcterms:modified xsi:type="dcterms:W3CDTF">2021-04-28T07:33:26Z</dcterms:modified>
</cp:coreProperties>
</file>