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50B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47A1D-A88E-4D44-93DA-3045AF7CBA0C}" v="539" dt="2020-05-13T13:22:26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3484E-A318-49D2-B97C-F5BF36980395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5EA84-5F37-4F96-834D-0D0AE931E3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21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BA7E9-2EED-4A35-BFEE-1228F8406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09A30A-28AF-4C8F-9250-F03649D5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548A06-F329-4870-BE09-0DC77FB5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1603BB-FB20-47CC-B0F2-01CC367D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217955-5B0F-44B8-94F3-2ED578B0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86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EB788-09FF-4320-9BF5-134690D2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4F9C9E-09BE-4857-998D-B02499ABF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66F64A-44D4-4EFF-9FBA-D709BE60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9FA3D6-2857-4D6E-90AD-47F27133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20F143-E36C-4C1F-AD09-8DFD7BCE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17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DA51BB-1250-4BD6-B12C-FB7BC289F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5CB3F1-4BE4-4032-807D-E054EA3C2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B2D8E6-4172-438C-ACD1-43581336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545908-ACBE-4BCF-8443-4BAA1210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DA9631-0028-41C8-83DE-E14B27C0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96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A3D08-75F8-43A5-8139-9C48224C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33F270-014D-4662-9A14-4BE6458D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E6A1AA-3810-49B8-8252-24AF3B60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9B1002-E403-4624-A709-AA666EB6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02B836-D4F7-4D31-8314-26904FE6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22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FCCA2-91FC-4817-B419-770FABE2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6B7EAB-10FB-44A5-8BC2-8AE06D57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6D4BA5-53AA-44FB-A915-2ACCAAAC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297832-492E-4770-9A66-B75B4CE0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D97D19-BE29-47CE-86CB-2C70D947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40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62E18-9D82-4967-BD39-B891D4D8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30B80D-2A11-4524-980A-F022DCF9A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EF73D3-8EB5-4639-BD81-6E99B446F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E66EC4-4B82-46F8-B208-FF36664A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BE22F0-F8A5-4A64-AB20-32992384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CCB080-D2FE-4927-A0A9-E4170E45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10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F2EE6-53C2-48E0-AC7C-01D58784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D96D34-F4BC-479C-B5D5-77FD9E8E9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D8202C-05D3-4342-8877-8B5F20867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0BD3DB-8104-4828-B510-612C14BFD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CDE2C6-7D1F-4683-BDB5-0855EAFB3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B910CE0-CA86-43D8-8B5B-A4B668AE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78A350A-BB3D-4FF0-BD0D-0B5D0451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6902ABA-D48E-441E-9C39-D6274068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B187-B50F-4C11-8DDE-8A4BD6BD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477BDC-183D-4F2E-869D-FC5AE167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6BDC68-A2E2-4825-AD5C-C2A17937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9513C9-D921-436B-9FF4-6A7B7115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9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DB0D07-567F-4EFC-B1C8-5647FB2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FBC0A5D-82D1-4E93-A45A-32772A64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75AA56-C62E-44B0-A84B-254B0DD1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99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A2BDE-CD5A-42AE-BD8A-FD261DCD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F9CDAE-05BA-4440-944A-EB9FF07F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9CB609-A786-4C8A-BC75-1E169948A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71F7AC-D161-453D-8DED-B41591A7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D0E032-2F5B-4221-8676-435928A5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7CF4B3-BBAB-4005-95C9-62EFB595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88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214CA-5002-437C-B935-6887DAFA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2863A52-E598-4147-8A40-4B3A1B3DA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8FEFD9-41DB-4844-816D-DB8AC91E2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BCD2ED-22A8-49EB-B552-9A2018FA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9F1399-53C5-4DAC-AC36-ADFFF18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48DF84-CDB1-4FD6-9E4E-92FC8C42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95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696985-AD3A-4B01-A2E1-48DF1618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A99F09-2FCF-4BF1-AB46-C5D05DB64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2433B-3053-4F2B-A1FC-863D61279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FCD0-CB3D-4050-9890-32C263C259D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0295A5-1D23-42A9-BA3B-092D76032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2D715C-9FF1-4F1D-898E-624C046FC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1B85-18B7-4031-83A9-3128E0AC5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55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479C0A68-DD41-4FBE-B730-A85DD14C0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1"/>
          <a:stretch/>
        </p:blipFill>
        <p:spPr>
          <a:xfrm>
            <a:off x="0" y="19453"/>
            <a:ext cx="12192000" cy="32849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9C56E81-333F-4D2B-A56A-9E016279F10F}"/>
              </a:ext>
            </a:extLst>
          </p:cNvPr>
          <p:cNvSpPr txBox="1"/>
          <p:nvPr/>
        </p:nvSpPr>
        <p:spPr>
          <a:xfrm>
            <a:off x="127942" y="2581162"/>
            <a:ext cx="7792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b="1" dirty="0">
                <a:latin typeface="Arial" panose="020B0604020202020204" pitchFamily="34" charset="0"/>
                <a:cs typeface="Arial" panose="020B0604020202020204" pitchFamily="34" charset="0"/>
              </a:rPr>
              <a:t>Читање и писање бројева прве стотине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28CBF7-0DA2-43BB-BA2F-89FA1F00E975}"/>
              </a:ext>
            </a:extLst>
          </p:cNvPr>
          <p:cNvSpPr txBox="1"/>
          <p:nvPr/>
        </p:nvSpPr>
        <p:spPr>
          <a:xfrm>
            <a:off x="5004743" y="760980"/>
            <a:ext cx="2915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pPr algn="ctr"/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359E3D-0799-433D-A18F-45750CBD0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28" y="2875722"/>
            <a:ext cx="5403772" cy="39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7884A0-8458-4ED0-8645-BEAE80FC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789" y="1679821"/>
            <a:ext cx="5041829" cy="5285690"/>
          </a:xfrm>
          <a:prstGeom prst="rect">
            <a:avLst/>
          </a:prstGeom>
        </p:spPr>
      </p:pic>
      <p:grpSp>
        <p:nvGrpSpPr>
          <p:cNvPr id="3" name="Grupa 20">
            <a:extLst>
              <a:ext uri="{FF2B5EF4-FFF2-40B4-BE49-F238E27FC236}">
                <a16:creationId xmlns:a16="http://schemas.microsoft.com/office/drawing/2014/main" id="{85665D98-1B17-448F-8B3D-AE8C0D88572F}"/>
              </a:ext>
            </a:extLst>
          </p:cNvPr>
          <p:cNvGrpSpPr>
            <a:grpSpLocks/>
          </p:cNvGrpSpPr>
          <p:nvPr/>
        </p:nvGrpSpPr>
        <p:grpSpPr bwMode="auto">
          <a:xfrm rot="21072479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Elipsa 5">
              <a:extLst>
                <a:ext uri="{FF2B5EF4-FFF2-40B4-BE49-F238E27FC236}">
                  <a16:creationId xmlns:a16="http://schemas.microsoft.com/office/drawing/2014/main" id="{929F3A4D-0C9E-4C13-B5E1-A966C140A6D4}"/>
                </a:ext>
              </a:extLst>
            </p:cNvPr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5" name="Jednakokračni trokut 6">
              <a:extLst>
                <a:ext uri="{FF2B5EF4-FFF2-40B4-BE49-F238E27FC236}">
                  <a16:creationId xmlns:a16="http://schemas.microsoft.com/office/drawing/2014/main" id="{F04CF5F6-6DFA-4E44-BC42-BF4F65130E07}"/>
                </a:ext>
              </a:extLst>
            </p:cNvPr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Jednakokračni trokut 7">
              <a:extLst>
                <a:ext uri="{FF2B5EF4-FFF2-40B4-BE49-F238E27FC236}">
                  <a16:creationId xmlns:a16="http://schemas.microsoft.com/office/drawing/2014/main" id="{263B0081-4C1D-4A37-A2D8-6728E800E9DE}"/>
                </a:ext>
              </a:extLst>
            </p:cNvPr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9">
              <a:extLst>
                <a:ext uri="{FF2B5EF4-FFF2-40B4-BE49-F238E27FC236}">
                  <a16:creationId xmlns:a16="http://schemas.microsoft.com/office/drawing/2014/main" id="{478FDF41-3FF1-49EB-AD35-52F08E4BFE43}"/>
                </a:ext>
              </a:extLst>
            </p:cNvPr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10">
              <a:extLst>
                <a:ext uri="{FF2B5EF4-FFF2-40B4-BE49-F238E27FC236}">
                  <a16:creationId xmlns:a16="http://schemas.microsoft.com/office/drawing/2014/main" id="{8BBFE95F-AF56-4ADC-A857-1379E5DFFB69}"/>
                </a:ext>
              </a:extLst>
            </p:cNvPr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Jednakokračni trokut 11">
              <a:extLst>
                <a:ext uri="{FF2B5EF4-FFF2-40B4-BE49-F238E27FC236}">
                  <a16:creationId xmlns:a16="http://schemas.microsoft.com/office/drawing/2014/main" id="{B838397E-1C6E-40DB-BB23-0F3BD897C0F0}"/>
                </a:ext>
              </a:extLst>
            </p:cNvPr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12">
              <a:extLst>
                <a:ext uri="{FF2B5EF4-FFF2-40B4-BE49-F238E27FC236}">
                  <a16:creationId xmlns:a16="http://schemas.microsoft.com/office/drawing/2014/main" id="{6F3358BB-5D99-422E-9B80-15D691CD09F4}"/>
                </a:ext>
              </a:extLst>
            </p:cNvPr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3">
              <a:extLst>
                <a:ext uri="{FF2B5EF4-FFF2-40B4-BE49-F238E27FC236}">
                  <a16:creationId xmlns:a16="http://schemas.microsoft.com/office/drawing/2014/main" id="{553CD73F-9168-4A8D-B99D-EEACFB06A61B}"/>
                </a:ext>
              </a:extLst>
            </p:cNvPr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B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8">
              <a:extLst>
                <a:ext uri="{FF2B5EF4-FFF2-40B4-BE49-F238E27FC236}">
                  <a16:creationId xmlns:a16="http://schemas.microsoft.com/office/drawing/2014/main" id="{9DBF09F9-B846-4D2E-8728-30B62C4E84D5}"/>
                </a:ext>
              </a:extLst>
            </p:cNvPr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lowchart: Connector 2">
            <a:extLst>
              <a:ext uri="{FF2B5EF4-FFF2-40B4-BE49-F238E27FC236}">
                <a16:creationId xmlns:a16="http://schemas.microsoft.com/office/drawing/2014/main" id="{31C2C9D4-692D-4051-8BB7-FB7EBBBC6519}"/>
              </a:ext>
            </a:extLst>
          </p:cNvPr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Isosceles Triangle 16">
            <a:extLst>
              <a:ext uri="{FF2B5EF4-FFF2-40B4-BE49-F238E27FC236}">
                <a16:creationId xmlns:a16="http://schemas.microsoft.com/office/drawing/2014/main" id="{E2A3D7E5-11D1-4E10-B15B-99ED004BEE70}"/>
              </a:ext>
            </a:extLst>
          </p:cNvPr>
          <p:cNvSpPr/>
          <p:nvPr/>
        </p:nvSpPr>
        <p:spPr>
          <a:xfrm rot="10800000">
            <a:off x="5062230" y="142207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5" name="wtf">
            <a:hlinkClick r:id="" action="ppaction://media"/>
            <a:extLst>
              <a:ext uri="{FF2B5EF4-FFF2-40B4-BE49-F238E27FC236}">
                <a16:creationId xmlns:a16="http://schemas.microsoft.com/office/drawing/2014/main" id="{601CA3BB-6044-47E8-B27E-52DD3F0455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00" end="94832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FEF6FAE-3C18-49F8-8AD4-33E72B78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85" y="1687303"/>
            <a:ext cx="5041829" cy="5285690"/>
          </a:xfrm>
          <a:prstGeom prst="rect">
            <a:avLst/>
          </a:prstGeom>
        </p:spPr>
      </p:pic>
      <p:grpSp>
        <p:nvGrpSpPr>
          <p:cNvPr id="3" name="Grupa 20">
            <a:extLst>
              <a:ext uri="{FF2B5EF4-FFF2-40B4-BE49-F238E27FC236}">
                <a16:creationId xmlns:a16="http://schemas.microsoft.com/office/drawing/2014/main" id="{3CA29F0F-7CE1-4DDB-BE3E-A6E692744319}"/>
              </a:ext>
            </a:extLst>
          </p:cNvPr>
          <p:cNvGrpSpPr>
            <a:grpSpLocks/>
          </p:cNvGrpSpPr>
          <p:nvPr/>
        </p:nvGrpSpPr>
        <p:grpSpPr bwMode="auto">
          <a:xfrm rot="20905082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Elipsa 5">
              <a:extLst>
                <a:ext uri="{FF2B5EF4-FFF2-40B4-BE49-F238E27FC236}">
                  <a16:creationId xmlns:a16="http://schemas.microsoft.com/office/drawing/2014/main" id="{5F94AC16-1CA9-49C3-93BE-E03B569CD6C6}"/>
                </a:ext>
              </a:extLst>
            </p:cNvPr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5" name="Jednakokračni trokut 6">
              <a:extLst>
                <a:ext uri="{FF2B5EF4-FFF2-40B4-BE49-F238E27FC236}">
                  <a16:creationId xmlns:a16="http://schemas.microsoft.com/office/drawing/2014/main" id="{D41F765D-F918-4FA6-AC81-98D187540AFB}"/>
                </a:ext>
              </a:extLst>
            </p:cNvPr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Jednakokračni trokut 7">
              <a:extLst>
                <a:ext uri="{FF2B5EF4-FFF2-40B4-BE49-F238E27FC236}">
                  <a16:creationId xmlns:a16="http://schemas.microsoft.com/office/drawing/2014/main" id="{6B88B7B4-CE6E-4977-9292-29A58128BEEE}"/>
                </a:ext>
              </a:extLst>
            </p:cNvPr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9">
              <a:extLst>
                <a:ext uri="{FF2B5EF4-FFF2-40B4-BE49-F238E27FC236}">
                  <a16:creationId xmlns:a16="http://schemas.microsoft.com/office/drawing/2014/main" id="{DEBAC4A9-AA9D-4319-9BA9-55E3ED4CA52C}"/>
                </a:ext>
              </a:extLst>
            </p:cNvPr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10">
              <a:extLst>
                <a:ext uri="{FF2B5EF4-FFF2-40B4-BE49-F238E27FC236}">
                  <a16:creationId xmlns:a16="http://schemas.microsoft.com/office/drawing/2014/main" id="{250F434D-5E2F-442A-B2AB-4B553F8F9B66}"/>
                </a:ext>
              </a:extLst>
            </p:cNvPr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Jednakokračni trokut 11">
              <a:extLst>
                <a:ext uri="{FF2B5EF4-FFF2-40B4-BE49-F238E27FC236}">
                  <a16:creationId xmlns:a16="http://schemas.microsoft.com/office/drawing/2014/main" id="{6890D4DA-8CF4-45DE-9A3D-02CA70BD7B5D}"/>
                </a:ext>
              </a:extLst>
            </p:cNvPr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12">
              <a:extLst>
                <a:ext uri="{FF2B5EF4-FFF2-40B4-BE49-F238E27FC236}">
                  <a16:creationId xmlns:a16="http://schemas.microsoft.com/office/drawing/2014/main" id="{D1888484-311F-49A5-AFEC-85619C45ADEE}"/>
                </a:ext>
              </a:extLst>
            </p:cNvPr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3">
              <a:extLst>
                <a:ext uri="{FF2B5EF4-FFF2-40B4-BE49-F238E27FC236}">
                  <a16:creationId xmlns:a16="http://schemas.microsoft.com/office/drawing/2014/main" id="{BE7444A3-A8F0-48B0-B991-4C5A2C6BAC8A}"/>
                </a:ext>
              </a:extLst>
            </p:cNvPr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B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8">
              <a:extLst>
                <a:ext uri="{FF2B5EF4-FFF2-40B4-BE49-F238E27FC236}">
                  <a16:creationId xmlns:a16="http://schemas.microsoft.com/office/drawing/2014/main" id="{F3043192-EAA4-4515-B585-58680D16110E}"/>
                </a:ext>
              </a:extLst>
            </p:cNvPr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Isosceles Triangle 16">
            <a:extLst>
              <a:ext uri="{FF2B5EF4-FFF2-40B4-BE49-F238E27FC236}">
                <a16:creationId xmlns:a16="http://schemas.microsoft.com/office/drawing/2014/main" id="{648A12D6-E5C5-453C-8603-3D94B7A95985}"/>
              </a:ext>
            </a:extLst>
          </p:cNvPr>
          <p:cNvSpPr/>
          <p:nvPr/>
        </p:nvSpPr>
        <p:spPr>
          <a:xfrm rot="10800000">
            <a:off x="5062230" y="142207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1391194-2D01-4D3E-A470-8D30BDEDEA65}"/>
              </a:ext>
            </a:extLst>
          </p:cNvPr>
          <p:cNvSpPr/>
          <p:nvPr/>
        </p:nvSpPr>
        <p:spPr>
          <a:xfrm>
            <a:off x="1669773" y="725635"/>
            <a:ext cx="8852452" cy="5474394"/>
          </a:xfrm>
          <a:prstGeom prst="roundRect">
            <a:avLst/>
          </a:prstGeom>
          <a:solidFill>
            <a:srgbClr val="50B4C8"/>
          </a:solidFill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F0C35AF-BBDA-4561-B072-5571DE4FE79A}"/>
              </a:ext>
            </a:extLst>
          </p:cNvPr>
          <p:cNvSpPr/>
          <p:nvPr/>
        </p:nvSpPr>
        <p:spPr>
          <a:xfrm>
            <a:off x="1999204" y="948966"/>
            <a:ext cx="7871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. Задатак: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Напиши десетицу која се налази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између бројева: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elle 18">
            <a:extLst>
              <a:ext uri="{FF2B5EF4-FFF2-40B4-BE49-F238E27FC236}">
                <a16:creationId xmlns:a16="http://schemas.microsoft.com/office/drawing/2014/main" id="{962CF720-9B87-4B8A-B792-82B54B154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396"/>
              </p:ext>
            </p:extLst>
          </p:nvPr>
        </p:nvGraphicFramePr>
        <p:xfrm>
          <a:off x="3378366" y="2667859"/>
          <a:ext cx="5435265" cy="18339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11755">
                  <a:extLst>
                    <a:ext uri="{9D8B030D-6E8A-4147-A177-3AD203B41FA5}">
                      <a16:colId xmlns:a16="http://schemas.microsoft.com/office/drawing/2014/main" val="1217875432"/>
                    </a:ext>
                  </a:extLst>
                </a:gridCol>
                <a:gridCol w="1811755">
                  <a:extLst>
                    <a:ext uri="{9D8B030D-6E8A-4147-A177-3AD203B41FA5}">
                      <a16:colId xmlns:a16="http://schemas.microsoft.com/office/drawing/2014/main" val="271591594"/>
                    </a:ext>
                  </a:extLst>
                </a:gridCol>
                <a:gridCol w="1811755">
                  <a:extLst>
                    <a:ext uri="{9D8B030D-6E8A-4147-A177-3AD203B41FA5}">
                      <a16:colId xmlns:a16="http://schemas.microsoft.com/office/drawing/2014/main" val="982853512"/>
                    </a:ext>
                  </a:extLst>
                </a:gridCol>
              </a:tblGrid>
              <a:tr h="586242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de-DE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de-DE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442668"/>
                  </a:ext>
                </a:extLst>
              </a:tr>
              <a:tr h="570776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de-DE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de-DE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817800"/>
                  </a:ext>
                </a:extLst>
              </a:tr>
              <a:tr h="676966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de-DE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de-DE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839981"/>
                  </a:ext>
                </a:extLst>
              </a:tr>
            </a:tbl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0E17D09D-ECDE-41A4-BC71-2EDA902E3E22}"/>
              </a:ext>
            </a:extLst>
          </p:cNvPr>
          <p:cNvSpPr txBox="1"/>
          <p:nvPr/>
        </p:nvSpPr>
        <p:spPr>
          <a:xfrm>
            <a:off x="5579165" y="2711689"/>
            <a:ext cx="97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F0BF509-7179-49F6-9925-CCB7453AC253}"/>
              </a:ext>
            </a:extLst>
          </p:cNvPr>
          <p:cNvSpPr txBox="1"/>
          <p:nvPr/>
        </p:nvSpPr>
        <p:spPr>
          <a:xfrm>
            <a:off x="5573451" y="3309922"/>
            <a:ext cx="97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C28A98D-346A-4DE3-BC2A-B83BD54853A4}"/>
              </a:ext>
            </a:extLst>
          </p:cNvPr>
          <p:cNvSpPr txBox="1"/>
          <p:nvPr/>
        </p:nvSpPr>
        <p:spPr>
          <a:xfrm>
            <a:off x="5734381" y="3869563"/>
            <a:ext cx="651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9EC473B-3C41-46C2-8312-EA3CADF950C3}"/>
              </a:ext>
            </a:extLst>
          </p:cNvPr>
          <p:cNvSpPr txBox="1"/>
          <p:nvPr/>
        </p:nvSpPr>
        <p:spPr>
          <a:xfrm>
            <a:off x="3457885" y="238539"/>
            <a:ext cx="527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E4D134-90A0-4669-AA3B-B77FEE1E5053}"/>
              </a:ext>
            </a:extLst>
          </p:cNvPr>
          <p:cNvSpPr txBox="1"/>
          <p:nvPr/>
        </p:nvSpPr>
        <p:spPr>
          <a:xfrm>
            <a:off x="743651" y="1116084"/>
            <a:ext cx="10227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Напиши све двоцифрене бројеве којима је цифра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јединица 7.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7A1750-1F54-48F7-8892-EB6735128EAB}"/>
              </a:ext>
            </a:extLst>
          </p:cNvPr>
          <p:cNvSpPr txBox="1"/>
          <p:nvPr/>
        </p:nvSpPr>
        <p:spPr>
          <a:xfrm>
            <a:off x="743651" y="2653385"/>
            <a:ext cx="1022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У таблицу мјесних вриједности цифара упиши сљедеће бро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еве:</a:t>
            </a:r>
          </a:p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17, 55, 4, 100, 80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138C1C2-8EE4-467E-8A4A-F6E65D90C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57682"/>
              </p:ext>
            </p:extLst>
          </p:nvPr>
        </p:nvGraphicFramePr>
        <p:xfrm>
          <a:off x="5857461" y="3438215"/>
          <a:ext cx="4086246" cy="31898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62082">
                  <a:extLst>
                    <a:ext uri="{9D8B030D-6E8A-4147-A177-3AD203B41FA5}">
                      <a16:colId xmlns:a16="http://schemas.microsoft.com/office/drawing/2014/main" val="4009793147"/>
                    </a:ext>
                  </a:extLst>
                </a:gridCol>
                <a:gridCol w="1362082">
                  <a:extLst>
                    <a:ext uri="{9D8B030D-6E8A-4147-A177-3AD203B41FA5}">
                      <a16:colId xmlns:a16="http://schemas.microsoft.com/office/drawing/2014/main" val="960352526"/>
                    </a:ext>
                  </a:extLst>
                </a:gridCol>
                <a:gridCol w="1362082">
                  <a:extLst>
                    <a:ext uri="{9D8B030D-6E8A-4147-A177-3AD203B41FA5}">
                      <a16:colId xmlns:a16="http://schemas.microsoft.com/office/drawing/2014/main" val="3060649285"/>
                    </a:ext>
                  </a:extLst>
                </a:gridCol>
              </a:tblGrid>
              <a:tr h="531635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</a:p>
                  </a:txBody>
                  <a:tcPr marL="91435" marR="91435" marT="34267" marB="34267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81029"/>
                  </a:ext>
                </a:extLst>
              </a:tr>
              <a:tr h="531635"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2919"/>
                  </a:ext>
                </a:extLst>
              </a:tr>
              <a:tr h="531635"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70212"/>
                  </a:ext>
                </a:extLst>
              </a:tr>
              <a:tr h="531635"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50283"/>
                  </a:ext>
                </a:extLst>
              </a:tr>
              <a:tr h="531635"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95710"/>
                  </a:ext>
                </a:extLst>
              </a:tr>
              <a:tr h="531635"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98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84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ECD2EA8-BAA6-4580-967F-43709006A385}"/>
              </a:ext>
            </a:extLst>
          </p:cNvPr>
          <p:cNvSpPr txBox="1"/>
          <p:nvPr/>
        </p:nvSpPr>
        <p:spPr>
          <a:xfrm>
            <a:off x="3836504" y="344557"/>
            <a:ext cx="4518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800" b="1" dirty="0">
                <a:latin typeface="Arial" panose="020B0604020202020204" pitchFamily="34" charset="0"/>
                <a:cs typeface="Arial" panose="020B0604020202020204" pitchFamily="34" charset="0"/>
              </a:rPr>
              <a:t>ПРВА СТОТИНА</a:t>
            </a:r>
            <a:endParaRPr lang="de-DE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5FB0E3-9692-4943-B8B5-538B22DEED92}"/>
              </a:ext>
            </a:extLst>
          </p:cNvPr>
          <p:cNvSpPr txBox="1"/>
          <p:nvPr/>
        </p:nvSpPr>
        <p:spPr>
          <a:xfrm>
            <a:off x="1153899" y="1264296"/>
            <a:ext cx="87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4BA0EC0-636A-4F27-B789-D2E6C6FFE98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481668" y="1956967"/>
            <a:ext cx="247795" cy="8348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8685EC9-B5E6-4561-B803-B9A72F04E0AA}"/>
              </a:ext>
            </a:extLst>
          </p:cNvPr>
          <p:cNvSpPr txBox="1"/>
          <p:nvPr/>
        </p:nvSpPr>
        <p:spPr>
          <a:xfrm>
            <a:off x="589776" y="2791833"/>
            <a:ext cx="227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десетица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0840EE-9FEF-4102-AE12-39D20EE2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46" y="3429000"/>
            <a:ext cx="219106" cy="23530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2D0FB93-1F11-4D5C-9EE8-0A061B6F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15" y="3429000"/>
            <a:ext cx="219106" cy="23530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AAB9EB9-AB12-44FD-B654-D9B23AE71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94" y="3426400"/>
            <a:ext cx="219106" cy="23530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AA209A-0AC3-4700-B792-7F830DDD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96" y="3426399"/>
            <a:ext cx="219106" cy="23530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338E41-C6E5-4710-A7FB-467A1DF1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65" y="3426399"/>
            <a:ext cx="219106" cy="23530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4793BF3-744C-4E05-B20B-C8F91742F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15" y="3429000"/>
            <a:ext cx="219106" cy="235300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8F78F6C-281D-4AEA-9E54-E4B663876A05}"/>
              </a:ext>
            </a:extLst>
          </p:cNvPr>
          <p:cNvSpPr txBox="1"/>
          <p:nvPr/>
        </p:nvSpPr>
        <p:spPr>
          <a:xfrm>
            <a:off x="824919" y="5943755"/>
            <a:ext cx="175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6Д = 60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87169BA-E3D9-47C5-A627-94CCCB56C572}"/>
              </a:ext>
            </a:extLst>
          </p:cNvPr>
          <p:cNvCxnSpPr>
            <a:cxnSpLocks/>
          </p:cNvCxnSpPr>
          <p:nvPr/>
        </p:nvCxnSpPr>
        <p:spPr>
          <a:xfrm>
            <a:off x="1827547" y="1956967"/>
            <a:ext cx="2238268" cy="80408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0F5ECADD-60CA-40C7-BFE2-295C1EC53A32}"/>
              </a:ext>
            </a:extLst>
          </p:cNvPr>
          <p:cNvSpPr txBox="1"/>
          <p:nvPr/>
        </p:nvSpPr>
        <p:spPr>
          <a:xfrm>
            <a:off x="3339548" y="2761056"/>
            <a:ext cx="2240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јединица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4211525-45C5-430C-AE17-6EEA1EB5B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23" y="3512170"/>
            <a:ext cx="219106" cy="2267232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F183681-AF57-499F-8982-14F540D19EA8}"/>
              </a:ext>
            </a:extLst>
          </p:cNvPr>
          <p:cNvSpPr txBox="1"/>
          <p:nvPr/>
        </p:nvSpPr>
        <p:spPr>
          <a:xfrm>
            <a:off x="3702681" y="5943755"/>
            <a:ext cx="1531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5Ј = 5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C03B120C-6694-40E9-AAB4-71F0FE501340}"/>
              </a:ext>
            </a:extLst>
          </p:cNvPr>
          <p:cNvCxnSpPr/>
          <p:nvPr/>
        </p:nvCxnSpPr>
        <p:spPr>
          <a:xfrm>
            <a:off x="6095999" y="1132045"/>
            <a:ext cx="0" cy="5396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685D291D-8EF4-4877-AE2E-8B77ECA5E5B6}"/>
              </a:ext>
            </a:extLst>
          </p:cNvPr>
          <p:cNvSpPr txBox="1"/>
          <p:nvPr/>
        </p:nvSpPr>
        <p:spPr>
          <a:xfrm>
            <a:off x="2007204" y="1336046"/>
            <a:ext cx="317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- шездесет пет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F5C70B3-3A08-4547-B384-E374EFDBD671}"/>
              </a:ext>
            </a:extLst>
          </p:cNvPr>
          <p:cNvSpPr txBox="1"/>
          <p:nvPr/>
        </p:nvSpPr>
        <p:spPr>
          <a:xfrm>
            <a:off x="6533321" y="1264296"/>
            <a:ext cx="50423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CS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Двоцифрене бројеве пишемо тако што најприје напишемо </a:t>
            </a:r>
            <a:r>
              <a:rPr lang="sr-Cyrl-CS" altLang="de-DE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десетица</a:t>
            </a:r>
            <a:r>
              <a:rPr lang="sr-Cyrl-CS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, па </a:t>
            </a:r>
            <a:r>
              <a:rPr lang="sr-Cyrl-CS" altLang="de-DE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јединица</a:t>
            </a:r>
            <a:r>
              <a:rPr lang="sr-Cyrl-CS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Tabelle 38">
            <a:extLst>
              <a:ext uri="{FF2B5EF4-FFF2-40B4-BE49-F238E27FC236}">
                <a16:creationId xmlns:a16="http://schemas.microsoft.com/office/drawing/2014/main" id="{49E7FA3A-9727-48F7-A61A-CBA6C4691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32056"/>
              </p:ext>
            </p:extLst>
          </p:nvPr>
        </p:nvGraphicFramePr>
        <p:xfrm>
          <a:off x="7127595" y="3214087"/>
          <a:ext cx="4086246" cy="21265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62082">
                  <a:extLst>
                    <a:ext uri="{9D8B030D-6E8A-4147-A177-3AD203B41FA5}">
                      <a16:colId xmlns:a16="http://schemas.microsoft.com/office/drawing/2014/main" val="4009793147"/>
                    </a:ext>
                  </a:extLst>
                </a:gridCol>
                <a:gridCol w="1362082">
                  <a:extLst>
                    <a:ext uri="{9D8B030D-6E8A-4147-A177-3AD203B41FA5}">
                      <a16:colId xmlns:a16="http://schemas.microsoft.com/office/drawing/2014/main" val="960352526"/>
                    </a:ext>
                  </a:extLst>
                </a:gridCol>
                <a:gridCol w="1362082">
                  <a:extLst>
                    <a:ext uri="{9D8B030D-6E8A-4147-A177-3AD203B41FA5}">
                      <a16:colId xmlns:a16="http://schemas.microsoft.com/office/drawing/2014/main" val="3060649285"/>
                    </a:ext>
                  </a:extLst>
                </a:gridCol>
              </a:tblGrid>
              <a:tr h="531635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</a:p>
                  </a:txBody>
                  <a:tcPr marL="91435" marR="91435" marT="34267" marB="34267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81029"/>
                  </a:ext>
                </a:extLst>
              </a:tr>
              <a:tr h="531635"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5" marR="91435" marT="34267" marB="3426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2919"/>
                  </a:ext>
                </a:extLst>
              </a:tr>
              <a:tr h="531635"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r-H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34267" marB="3426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70212"/>
                  </a:ext>
                </a:extLst>
              </a:tr>
              <a:tr h="531635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5" marR="91435" marT="34267" marB="3426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5" marR="91435" marT="34267" marB="3426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5" marR="91435" marT="34267" marB="3426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50283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76AA9D6A-4FCE-4E40-857E-663CCFE5294B}"/>
              </a:ext>
            </a:extLst>
          </p:cNvPr>
          <p:cNvSpPr txBox="1"/>
          <p:nvPr/>
        </p:nvSpPr>
        <p:spPr>
          <a:xfrm>
            <a:off x="6454301" y="5605670"/>
            <a:ext cx="531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100 = 1С 0Д 0Ј = 10Д 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5F743C3-1316-49E4-81FC-E36699AA0ECC}"/>
              </a:ext>
            </a:extLst>
          </p:cNvPr>
          <p:cNvSpPr txBox="1"/>
          <p:nvPr/>
        </p:nvSpPr>
        <p:spPr>
          <a:xfrm>
            <a:off x="1027043" y="152400"/>
            <a:ext cx="1013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ПОНОВИМО ДЕСЕТИЦЕ ПРВЕ СТОТИНЕ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C8BCD3F-2CD5-41EB-9F0A-59AEA32C2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42815"/>
              </p:ext>
            </p:extLst>
          </p:nvPr>
        </p:nvGraphicFramePr>
        <p:xfrm>
          <a:off x="2610678" y="1139687"/>
          <a:ext cx="8668550" cy="5237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855">
                  <a:extLst>
                    <a:ext uri="{9D8B030D-6E8A-4147-A177-3AD203B41FA5}">
                      <a16:colId xmlns:a16="http://schemas.microsoft.com/office/drawing/2014/main" val="2606264460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2921013613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412545202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2779116020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1555552658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321055330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3066668800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882390729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1123508135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1215727014"/>
                    </a:ext>
                  </a:extLst>
                </a:gridCol>
              </a:tblGrid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45704"/>
                  </a:ext>
                </a:extLst>
              </a:tr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15905"/>
                  </a:ext>
                </a:extLst>
              </a:tr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971751"/>
                  </a:ext>
                </a:extLst>
              </a:tr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0827"/>
                  </a:ext>
                </a:extLst>
              </a:tr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219255"/>
                  </a:ext>
                </a:extLst>
              </a:tr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85681"/>
                  </a:ext>
                </a:extLst>
              </a:tr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96979"/>
                  </a:ext>
                </a:extLst>
              </a:tr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87603"/>
                  </a:ext>
                </a:extLst>
              </a:tr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84396"/>
                  </a:ext>
                </a:extLst>
              </a:tr>
              <a:tr h="52379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19645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FE83A286-8593-464D-A441-6C5B6D19C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67" y="980661"/>
            <a:ext cx="1368152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54B915A-A0F0-4977-AB69-AD054A619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85" y="1687303"/>
            <a:ext cx="5041829" cy="5285690"/>
          </a:xfrm>
          <a:prstGeom prst="rect">
            <a:avLst/>
          </a:prstGeom>
        </p:spPr>
      </p:pic>
      <p:grpSp>
        <p:nvGrpSpPr>
          <p:cNvPr id="6" name="Grupa 20">
            <a:extLst>
              <a:ext uri="{FF2B5EF4-FFF2-40B4-BE49-F238E27FC236}">
                <a16:creationId xmlns:a16="http://schemas.microsoft.com/office/drawing/2014/main" id="{7A3DB7AF-73AB-4F6D-A1FC-6E2E83444030}"/>
              </a:ext>
            </a:extLst>
          </p:cNvPr>
          <p:cNvGrpSpPr>
            <a:grpSpLocks/>
          </p:cNvGrpSpPr>
          <p:nvPr/>
        </p:nvGrpSpPr>
        <p:grpSpPr bwMode="auto">
          <a:xfrm rot="18467346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Elipsa 5">
              <a:extLst>
                <a:ext uri="{FF2B5EF4-FFF2-40B4-BE49-F238E27FC236}">
                  <a16:creationId xmlns:a16="http://schemas.microsoft.com/office/drawing/2014/main" id="{191E6254-DB9F-4264-B07A-53C84D894790}"/>
                </a:ext>
              </a:extLst>
            </p:cNvPr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8" name="Jednakokračni trokut 6">
              <a:extLst>
                <a:ext uri="{FF2B5EF4-FFF2-40B4-BE49-F238E27FC236}">
                  <a16:creationId xmlns:a16="http://schemas.microsoft.com/office/drawing/2014/main" id="{F50F3B29-EF0B-47D7-B327-89CC471734FA}"/>
                </a:ext>
              </a:extLst>
            </p:cNvPr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Jednakokračni trokut 7">
              <a:extLst>
                <a:ext uri="{FF2B5EF4-FFF2-40B4-BE49-F238E27FC236}">
                  <a16:creationId xmlns:a16="http://schemas.microsoft.com/office/drawing/2014/main" id="{6F062BE7-3D5F-4BFC-8DC7-C3C77DD75945}"/>
                </a:ext>
              </a:extLst>
            </p:cNvPr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9">
              <a:extLst>
                <a:ext uri="{FF2B5EF4-FFF2-40B4-BE49-F238E27FC236}">
                  <a16:creationId xmlns:a16="http://schemas.microsoft.com/office/drawing/2014/main" id="{F3D9B40B-81D2-4DCA-A507-05BB5AF87ABC}"/>
                </a:ext>
              </a:extLst>
            </p:cNvPr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0">
              <a:extLst>
                <a:ext uri="{FF2B5EF4-FFF2-40B4-BE49-F238E27FC236}">
                  <a16:creationId xmlns:a16="http://schemas.microsoft.com/office/drawing/2014/main" id="{D3CDD545-9235-45BF-92AB-16A64AC9952C}"/>
                </a:ext>
              </a:extLst>
            </p:cNvPr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1">
              <a:extLst>
                <a:ext uri="{FF2B5EF4-FFF2-40B4-BE49-F238E27FC236}">
                  <a16:creationId xmlns:a16="http://schemas.microsoft.com/office/drawing/2014/main" id="{21E05304-0858-4487-895D-C01FBA2810C5}"/>
                </a:ext>
              </a:extLst>
            </p:cNvPr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Jednakokračni trokut 12">
              <a:extLst>
                <a:ext uri="{FF2B5EF4-FFF2-40B4-BE49-F238E27FC236}">
                  <a16:creationId xmlns:a16="http://schemas.microsoft.com/office/drawing/2014/main" id="{9E62A0C1-957C-4B5E-BA68-95C760B47133}"/>
                </a:ext>
              </a:extLst>
            </p:cNvPr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Jednakokračni trokut 13">
              <a:extLst>
                <a:ext uri="{FF2B5EF4-FFF2-40B4-BE49-F238E27FC236}">
                  <a16:creationId xmlns:a16="http://schemas.microsoft.com/office/drawing/2014/main" id="{DC72FDDC-9C60-465E-8ABA-1899AEBB626D}"/>
                </a:ext>
              </a:extLst>
            </p:cNvPr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B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Jednakokračni trokut 18">
              <a:extLst>
                <a:ext uri="{FF2B5EF4-FFF2-40B4-BE49-F238E27FC236}">
                  <a16:creationId xmlns:a16="http://schemas.microsoft.com/office/drawing/2014/main" id="{457102E0-A2C9-44E1-AA5B-FDE9A9D0E096}"/>
                </a:ext>
              </a:extLst>
            </p:cNvPr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Isosceles Triangle 16">
            <a:extLst>
              <a:ext uri="{FF2B5EF4-FFF2-40B4-BE49-F238E27FC236}">
                <a16:creationId xmlns:a16="http://schemas.microsoft.com/office/drawing/2014/main" id="{0414846C-42D6-483A-A915-FE6D2649F0DE}"/>
              </a:ext>
            </a:extLst>
          </p:cNvPr>
          <p:cNvSpPr/>
          <p:nvPr/>
        </p:nvSpPr>
        <p:spPr>
          <a:xfrm rot="10800000">
            <a:off x="5062230" y="142207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6" name="wtf">
            <a:hlinkClick r:id="" action="ppaction://media"/>
            <a:extLst>
              <a:ext uri="{FF2B5EF4-FFF2-40B4-BE49-F238E27FC236}">
                <a16:creationId xmlns:a16="http://schemas.microsoft.com/office/drawing/2014/main" id="{9B154C6E-10DA-49BA-AD24-8EE864DD70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600" end="94832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  <p:sp>
        <p:nvSpPr>
          <p:cNvPr id="17" name="Flowchart: Connector 2">
            <a:extLst>
              <a:ext uri="{FF2B5EF4-FFF2-40B4-BE49-F238E27FC236}">
                <a16:creationId xmlns:a16="http://schemas.microsoft.com/office/drawing/2014/main" id="{F35BF422-5AAA-4A3B-9224-910468BC9A76}"/>
              </a:ext>
            </a:extLst>
          </p:cNvPr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562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FEF6FAE-3C18-49F8-8AD4-33E72B78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85" y="1687303"/>
            <a:ext cx="5041829" cy="5285690"/>
          </a:xfrm>
          <a:prstGeom prst="rect">
            <a:avLst/>
          </a:prstGeom>
        </p:spPr>
      </p:pic>
      <p:grpSp>
        <p:nvGrpSpPr>
          <p:cNvPr id="3" name="Grupa 20">
            <a:extLst>
              <a:ext uri="{FF2B5EF4-FFF2-40B4-BE49-F238E27FC236}">
                <a16:creationId xmlns:a16="http://schemas.microsoft.com/office/drawing/2014/main" id="{3CA29F0F-7CE1-4DDB-BE3E-A6E692744319}"/>
              </a:ext>
            </a:extLst>
          </p:cNvPr>
          <p:cNvGrpSpPr>
            <a:grpSpLocks/>
          </p:cNvGrpSpPr>
          <p:nvPr/>
        </p:nvGrpSpPr>
        <p:grpSpPr bwMode="auto">
          <a:xfrm rot="4861306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Elipsa 5">
              <a:extLst>
                <a:ext uri="{FF2B5EF4-FFF2-40B4-BE49-F238E27FC236}">
                  <a16:creationId xmlns:a16="http://schemas.microsoft.com/office/drawing/2014/main" id="{5F94AC16-1CA9-49C3-93BE-E03B569CD6C6}"/>
                </a:ext>
              </a:extLst>
            </p:cNvPr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5" name="Jednakokračni trokut 6">
              <a:extLst>
                <a:ext uri="{FF2B5EF4-FFF2-40B4-BE49-F238E27FC236}">
                  <a16:creationId xmlns:a16="http://schemas.microsoft.com/office/drawing/2014/main" id="{D41F765D-F918-4FA6-AC81-98D187540AFB}"/>
                </a:ext>
              </a:extLst>
            </p:cNvPr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Jednakokračni trokut 7">
              <a:extLst>
                <a:ext uri="{FF2B5EF4-FFF2-40B4-BE49-F238E27FC236}">
                  <a16:creationId xmlns:a16="http://schemas.microsoft.com/office/drawing/2014/main" id="{6B88B7B4-CE6E-4977-9292-29A58128BEEE}"/>
                </a:ext>
              </a:extLst>
            </p:cNvPr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9">
              <a:extLst>
                <a:ext uri="{FF2B5EF4-FFF2-40B4-BE49-F238E27FC236}">
                  <a16:creationId xmlns:a16="http://schemas.microsoft.com/office/drawing/2014/main" id="{DEBAC4A9-AA9D-4319-9BA9-55E3ED4CA52C}"/>
                </a:ext>
              </a:extLst>
            </p:cNvPr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10">
              <a:extLst>
                <a:ext uri="{FF2B5EF4-FFF2-40B4-BE49-F238E27FC236}">
                  <a16:creationId xmlns:a16="http://schemas.microsoft.com/office/drawing/2014/main" id="{250F434D-5E2F-442A-B2AB-4B553F8F9B66}"/>
                </a:ext>
              </a:extLst>
            </p:cNvPr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Jednakokračni trokut 11">
              <a:extLst>
                <a:ext uri="{FF2B5EF4-FFF2-40B4-BE49-F238E27FC236}">
                  <a16:creationId xmlns:a16="http://schemas.microsoft.com/office/drawing/2014/main" id="{6890D4DA-8CF4-45DE-9A3D-02CA70BD7B5D}"/>
                </a:ext>
              </a:extLst>
            </p:cNvPr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12">
              <a:extLst>
                <a:ext uri="{FF2B5EF4-FFF2-40B4-BE49-F238E27FC236}">
                  <a16:creationId xmlns:a16="http://schemas.microsoft.com/office/drawing/2014/main" id="{D1888484-311F-49A5-AFEC-85619C45ADEE}"/>
                </a:ext>
              </a:extLst>
            </p:cNvPr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3">
              <a:extLst>
                <a:ext uri="{FF2B5EF4-FFF2-40B4-BE49-F238E27FC236}">
                  <a16:creationId xmlns:a16="http://schemas.microsoft.com/office/drawing/2014/main" id="{BE7444A3-A8F0-48B0-B991-4C5A2C6BAC8A}"/>
                </a:ext>
              </a:extLst>
            </p:cNvPr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B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8">
              <a:extLst>
                <a:ext uri="{FF2B5EF4-FFF2-40B4-BE49-F238E27FC236}">
                  <a16:creationId xmlns:a16="http://schemas.microsoft.com/office/drawing/2014/main" id="{F3043192-EAA4-4515-B585-58680D16110E}"/>
                </a:ext>
              </a:extLst>
            </p:cNvPr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Isosceles Triangle 16">
            <a:extLst>
              <a:ext uri="{FF2B5EF4-FFF2-40B4-BE49-F238E27FC236}">
                <a16:creationId xmlns:a16="http://schemas.microsoft.com/office/drawing/2014/main" id="{648A12D6-E5C5-453C-8603-3D94B7A95985}"/>
              </a:ext>
            </a:extLst>
          </p:cNvPr>
          <p:cNvSpPr/>
          <p:nvPr/>
        </p:nvSpPr>
        <p:spPr>
          <a:xfrm rot="10800000">
            <a:off x="5062230" y="142207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1391194-2D01-4D3E-A470-8D30BDEDEA65}"/>
              </a:ext>
            </a:extLst>
          </p:cNvPr>
          <p:cNvSpPr/>
          <p:nvPr/>
        </p:nvSpPr>
        <p:spPr>
          <a:xfrm>
            <a:off x="1669773" y="725635"/>
            <a:ext cx="8852452" cy="5474394"/>
          </a:xfrm>
          <a:prstGeom prst="roundRect">
            <a:avLst/>
          </a:prstGeom>
          <a:solidFill>
            <a:srgbClr val="50B4C8"/>
          </a:solidFill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8776857-4769-495D-B8ED-C374B27401EC}"/>
              </a:ext>
            </a:extLst>
          </p:cNvPr>
          <p:cNvSpPr txBox="1"/>
          <p:nvPr/>
        </p:nvSpPr>
        <p:spPr>
          <a:xfrm>
            <a:off x="2181725" y="862288"/>
            <a:ext cx="77839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4. Задатак: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Попунимо празна мјеста у табели.</a:t>
            </a:r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le 17">
            <a:extLst>
              <a:ext uri="{FF2B5EF4-FFF2-40B4-BE49-F238E27FC236}">
                <a16:creationId xmlns:a16="http://schemas.microsoft.com/office/drawing/2014/main" id="{A818050C-E1D1-4C7A-A1C7-B272CD734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27993"/>
              </p:ext>
            </p:extLst>
          </p:nvPr>
        </p:nvGraphicFramePr>
        <p:xfrm>
          <a:off x="1815549" y="1846929"/>
          <a:ext cx="8547652" cy="2911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6764">
                  <a:extLst>
                    <a:ext uri="{9D8B030D-6E8A-4147-A177-3AD203B41FA5}">
                      <a16:colId xmlns:a16="http://schemas.microsoft.com/office/drawing/2014/main" val="1554697121"/>
                    </a:ext>
                  </a:extLst>
                </a:gridCol>
                <a:gridCol w="1643270">
                  <a:extLst>
                    <a:ext uri="{9D8B030D-6E8A-4147-A177-3AD203B41FA5}">
                      <a16:colId xmlns:a16="http://schemas.microsoft.com/office/drawing/2014/main" val="1200785763"/>
                    </a:ext>
                  </a:extLst>
                </a:gridCol>
                <a:gridCol w="1126434">
                  <a:extLst>
                    <a:ext uri="{9D8B030D-6E8A-4147-A177-3AD203B41FA5}">
                      <a16:colId xmlns:a16="http://schemas.microsoft.com/office/drawing/2014/main" val="2131782532"/>
                    </a:ext>
                  </a:extLst>
                </a:gridCol>
                <a:gridCol w="4161184">
                  <a:extLst>
                    <a:ext uri="{9D8B030D-6E8A-4147-A177-3AD203B41FA5}">
                      <a16:colId xmlns:a16="http://schemas.microsoft.com/office/drawing/2014/main" val="1876615083"/>
                    </a:ext>
                  </a:extLst>
                </a:gridCol>
              </a:tblGrid>
              <a:tr h="458949"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десетице</a:t>
                      </a:r>
                      <a:endParaRPr lang="de-DE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јединице</a:t>
                      </a:r>
                      <a:endParaRPr lang="de-DE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број</a:t>
                      </a:r>
                      <a:endParaRPr lang="de-DE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читамо</a:t>
                      </a:r>
                      <a:endParaRPr lang="de-DE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77699"/>
                  </a:ext>
                </a:extLst>
              </a:tr>
              <a:tr h="613205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двадесет три</a:t>
                      </a:r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100916"/>
                  </a:ext>
                </a:extLst>
              </a:tr>
              <a:tr h="613205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36261"/>
                  </a:ext>
                </a:extLst>
              </a:tr>
              <a:tr h="613205"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0Д</a:t>
                      </a:r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7Ј</a:t>
                      </a:r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506045"/>
                  </a:ext>
                </a:extLst>
              </a:tr>
              <a:tr h="613205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седамдесет седам</a:t>
                      </a:r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82642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D0AA3082-356C-403B-9836-5CDFF90875AF}"/>
              </a:ext>
            </a:extLst>
          </p:cNvPr>
          <p:cNvSpPr txBox="1"/>
          <p:nvPr/>
        </p:nvSpPr>
        <p:spPr>
          <a:xfrm>
            <a:off x="2158048" y="2339702"/>
            <a:ext cx="91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2Д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7AB1500-8924-4234-B66D-C5BDAF0A38F8}"/>
              </a:ext>
            </a:extLst>
          </p:cNvPr>
          <p:cNvSpPr txBox="1"/>
          <p:nvPr/>
        </p:nvSpPr>
        <p:spPr>
          <a:xfrm>
            <a:off x="3921799" y="2347716"/>
            <a:ext cx="69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3Ј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1B0952E-492B-45FB-BD53-8CF937FB5A0A}"/>
              </a:ext>
            </a:extLst>
          </p:cNvPr>
          <p:cNvSpPr txBox="1"/>
          <p:nvPr/>
        </p:nvSpPr>
        <p:spPr>
          <a:xfrm>
            <a:off x="5340169" y="2347716"/>
            <a:ext cx="59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4134E72-DA8C-4352-975D-4BB561B579CE}"/>
              </a:ext>
            </a:extLst>
          </p:cNvPr>
          <p:cNvSpPr txBox="1"/>
          <p:nvPr/>
        </p:nvSpPr>
        <p:spPr>
          <a:xfrm>
            <a:off x="2305878" y="2981739"/>
            <a:ext cx="67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1Д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A7AD732-A516-40F0-BFCB-760F3B8E2AE0}"/>
              </a:ext>
            </a:extLst>
          </p:cNvPr>
          <p:cNvSpPr txBox="1"/>
          <p:nvPr/>
        </p:nvSpPr>
        <p:spPr>
          <a:xfrm>
            <a:off x="3935896" y="2981739"/>
            <a:ext cx="64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2Ј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8462513-3DDE-4CA6-B113-856C2C1F4948}"/>
              </a:ext>
            </a:extLst>
          </p:cNvPr>
          <p:cNvSpPr txBox="1"/>
          <p:nvPr/>
        </p:nvSpPr>
        <p:spPr>
          <a:xfrm>
            <a:off x="5340169" y="3561989"/>
            <a:ext cx="66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24A7F25-394B-4D33-BAF5-115032A533F2}"/>
              </a:ext>
            </a:extLst>
          </p:cNvPr>
          <p:cNvSpPr txBox="1"/>
          <p:nvPr/>
        </p:nvSpPr>
        <p:spPr>
          <a:xfrm>
            <a:off x="7185925" y="2914178"/>
            <a:ext cx="224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дванаест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B93F43-8AFD-4CEF-9F5D-EBB27D804900}"/>
              </a:ext>
            </a:extLst>
          </p:cNvPr>
          <p:cNvSpPr txBox="1"/>
          <p:nvPr/>
        </p:nvSpPr>
        <p:spPr>
          <a:xfrm>
            <a:off x="2459758" y="4286118"/>
            <a:ext cx="59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76392AF-950A-451A-ABFE-B6FCAE8385B0}"/>
              </a:ext>
            </a:extLst>
          </p:cNvPr>
          <p:cNvSpPr txBox="1"/>
          <p:nvPr/>
        </p:nvSpPr>
        <p:spPr>
          <a:xfrm>
            <a:off x="5290669" y="4226918"/>
            <a:ext cx="69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9B82A21-CAA9-42AE-84A5-110DA1D518AA}"/>
              </a:ext>
            </a:extLst>
          </p:cNvPr>
          <p:cNvSpPr txBox="1"/>
          <p:nvPr/>
        </p:nvSpPr>
        <p:spPr>
          <a:xfrm>
            <a:off x="3856577" y="4204441"/>
            <a:ext cx="78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7Ј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365EE5E-2BA4-4A0C-B98C-F7D0E79E4C0F}"/>
              </a:ext>
            </a:extLst>
          </p:cNvPr>
          <p:cNvSpPr txBox="1"/>
          <p:nvPr/>
        </p:nvSpPr>
        <p:spPr>
          <a:xfrm>
            <a:off x="2297637" y="4236114"/>
            <a:ext cx="72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7Д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8741BAE-24C8-4E97-863A-7844BE723BE2}"/>
              </a:ext>
            </a:extLst>
          </p:cNvPr>
          <p:cNvSpPr txBox="1"/>
          <p:nvPr/>
        </p:nvSpPr>
        <p:spPr>
          <a:xfrm>
            <a:off x="7131360" y="3593711"/>
            <a:ext cx="220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седам</a:t>
            </a:r>
            <a:endParaRPr lang="de-D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4" grpId="0"/>
      <p:bldP spid="26" grpId="0"/>
      <p:bldP spid="28" grpId="0"/>
      <p:bldP spid="2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7884A0-8458-4ED0-8645-BEAE80FC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789" y="1679821"/>
            <a:ext cx="5041829" cy="5285690"/>
          </a:xfrm>
          <a:prstGeom prst="rect">
            <a:avLst/>
          </a:prstGeom>
        </p:spPr>
      </p:pic>
      <p:grpSp>
        <p:nvGrpSpPr>
          <p:cNvPr id="3" name="Grupa 20">
            <a:extLst>
              <a:ext uri="{FF2B5EF4-FFF2-40B4-BE49-F238E27FC236}">
                <a16:creationId xmlns:a16="http://schemas.microsoft.com/office/drawing/2014/main" id="{85665D98-1B17-448F-8B3D-AE8C0D88572F}"/>
              </a:ext>
            </a:extLst>
          </p:cNvPr>
          <p:cNvGrpSpPr>
            <a:grpSpLocks/>
          </p:cNvGrpSpPr>
          <p:nvPr/>
        </p:nvGrpSpPr>
        <p:grpSpPr bwMode="auto">
          <a:xfrm rot="4845784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Elipsa 5">
              <a:extLst>
                <a:ext uri="{FF2B5EF4-FFF2-40B4-BE49-F238E27FC236}">
                  <a16:creationId xmlns:a16="http://schemas.microsoft.com/office/drawing/2014/main" id="{929F3A4D-0C9E-4C13-B5E1-A966C140A6D4}"/>
                </a:ext>
              </a:extLst>
            </p:cNvPr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5" name="Jednakokračni trokut 6">
              <a:extLst>
                <a:ext uri="{FF2B5EF4-FFF2-40B4-BE49-F238E27FC236}">
                  <a16:creationId xmlns:a16="http://schemas.microsoft.com/office/drawing/2014/main" id="{F04CF5F6-6DFA-4E44-BC42-BF4F65130E07}"/>
                </a:ext>
              </a:extLst>
            </p:cNvPr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Jednakokračni trokut 7">
              <a:extLst>
                <a:ext uri="{FF2B5EF4-FFF2-40B4-BE49-F238E27FC236}">
                  <a16:creationId xmlns:a16="http://schemas.microsoft.com/office/drawing/2014/main" id="{263B0081-4C1D-4A37-A2D8-6728E800E9DE}"/>
                </a:ext>
              </a:extLst>
            </p:cNvPr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9">
              <a:extLst>
                <a:ext uri="{FF2B5EF4-FFF2-40B4-BE49-F238E27FC236}">
                  <a16:creationId xmlns:a16="http://schemas.microsoft.com/office/drawing/2014/main" id="{478FDF41-3FF1-49EB-AD35-52F08E4BFE43}"/>
                </a:ext>
              </a:extLst>
            </p:cNvPr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10">
              <a:extLst>
                <a:ext uri="{FF2B5EF4-FFF2-40B4-BE49-F238E27FC236}">
                  <a16:creationId xmlns:a16="http://schemas.microsoft.com/office/drawing/2014/main" id="{8BBFE95F-AF56-4ADC-A857-1379E5DFFB69}"/>
                </a:ext>
              </a:extLst>
            </p:cNvPr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Jednakokračni trokut 11">
              <a:extLst>
                <a:ext uri="{FF2B5EF4-FFF2-40B4-BE49-F238E27FC236}">
                  <a16:creationId xmlns:a16="http://schemas.microsoft.com/office/drawing/2014/main" id="{B838397E-1C6E-40DB-BB23-0F3BD897C0F0}"/>
                </a:ext>
              </a:extLst>
            </p:cNvPr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12">
              <a:extLst>
                <a:ext uri="{FF2B5EF4-FFF2-40B4-BE49-F238E27FC236}">
                  <a16:creationId xmlns:a16="http://schemas.microsoft.com/office/drawing/2014/main" id="{6F3358BB-5D99-422E-9B80-15D691CD09F4}"/>
                </a:ext>
              </a:extLst>
            </p:cNvPr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3">
              <a:extLst>
                <a:ext uri="{FF2B5EF4-FFF2-40B4-BE49-F238E27FC236}">
                  <a16:creationId xmlns:a16="http://schemas.microsoft.com/office/drawing/2014/main" id="{553CD73F-9168-4A8D-B99D-EEACFB06A61B}"/>
                </a:ext>
              </a:extLst>
            </p:cNvPr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B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8">
              <a:extLst>
                <a:ext uri="{FF2B5EF4-FFF2-40B4-BE49-F238E27FC236}">
                  <a16:creationId xmlns:a16="http://schemas.microsoft.com/office/drawing/2014/main" id="{9DBF09F9-B846-4D2E-8728-30B62C4E84D5}"/>
                </a:ext>
              </a:extLst>
            </p:cNvPr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lowchart: Connector 2">
            <a:extLst>
              <a:ext uri="{FF2B5EF4-FFF2-40B4-BE49-F238E27FC236}">
                <a16:creationId xmlns:a16="http://schemas.microsoft.com/office/drawing/2014/main" id="{31C2C9D4-692D-4051-8BB7-FB7EBBBC6519}"/>
              </a:ext>
            </a:extLst>
          </p:cNvPr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Isosceles Triangle 16">
            <a:extLst>
              <a:ext uri="{FF2B5EF4-FFF2-40B4-BE49-F238E27FC236}">
                <a16:creationId xmlns:a16="http://schemas.microsoft.com/office/drawing/2014/main" id="{E2A3D7E5-11D1-4E10-B15B-99ED004BEE70}"/>
              </a:ext>
            </a:extLst>
          </p:cNvPr>
          <p:cNvSpPr/>
          <p:nvPr/>
        </p:nvSpPr>
        <p:spPr>
          <a:xfrm rot="10800000">
            <a:off x="5062230" y="142207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5" name="wtf">
            <a:hlinkClick r:id="" action="ppaction://media"/>
            <a:extLst>
              <a:ext uri="{FF2B5EF4-FFF2-40B4-BE49-F238E27FC236}">
                <a16:creationId xmlns:a16="http://schemas.microsoft.com/office/drawing/2014/main" id="{601CA3BB-6044-47E8-B27E-52DD3F0455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00" end="94832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FEF6FAE-3C18-49F8-8AD4-33E72B78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85" y="1687303"/>
            <a:ext cx="5041829" cy="5285690"/>
          </a:xfrm>
          <a:prstGeom prst="rect">
            <a:avLst/>
          </a:prstGeom>
        </p:spPr>
      </p:pic>
      <p:grpSp>
        <p:nvGrpSpPr>
          <p:cNvPr id="3" name="Grupa 20">
            <a:extLst>
              <a:ext uri="{FF2B5EF4-FFF2-40B4-BE49-F238E27FC236}">
                <a16:creationId xmlns:a16="http://schemas.microsoft.com/office/drawing/2014/main" id="{3CA29F0F-7CE1-4DDB-BE3E-A6E692744319}"/>
              </a:ext>
            </a:extLst>
          </p:cNvPr>
          <p:cNvGrpSpPr>
            <a:grpSpLocks/>
          </p:cNvGrpSpPr>
          <p:nvPr/>
        </p:nvGrpSpPr>
        <p:grpSpPr bwMode="auto">
          <a:xfrm rot="12971024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Elipsa 5">
              <a:extLst>
                <a:ext uri="{FF2B5EF4-FFF2-40B4-BE49-F238E27FC236}">
                  <a16:creationId xmlns:a16="http://schemas.microsoft.com/office/drawing/2014/main" id="{5F94AC16-1CA9-49C3-93BE-E03B569CD6C6}"/>
                </a:ext>
              </a:extLst>
            </p:cNvPr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5" name="Jednakokračni trokut 6">
              <a:extLst>
                <a:ext uri="{FF2B5EF4-FFF2-40B4-BE49-F238E27FC236}">
                  <a16:creationId xmlns:a16="http://schemas.microsoft.com/office/drawing/2014/main" id="{D41F765D-F918-4FA6-AC81-98D187540AFB}"/>
                </a:ext>
              </a:extLst>
            </p:cNvPr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Jednakokračni trokut 7">
              <a:extLst>
                <a:ext uri="{FF2B5EF4-FFF2-40B4-BE49-F238E27FC236}">
                  <a16:creationId xmlns:a16="http://schemas.microsoft.com/office/drawing/2014/main" id="{6B88B7B4-CE6E-4977-9292-29A58128BEEE}"/>
                </a:ext>
              </a:extLst>
            </p:cNvPr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9">
              <a:extLst>
                <a:ext uri="{FF2B5EF4-FFF2-40B4-BE49-F238E27FC236}">
                  <a16:creationId xmlns:a16="http://schemas.microsoft.com/office/drawing/2014/main" id="{DEBAC4A9-AA9D-4319-9BA9-55E3ED4CA52C}"/>
                </a:ext>
              </a:extLst>
            </p:cNvPr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10">
              <a:extLst>
                <a:ext uri="{FF2B5EF4-FFF2-40B4-BE49-F238E27FC236}">
                  <a16:creationId xmlns:a16="http://schemas.microsoft.com/office/drawing/2014/main" id="{250F434D-5E2F-442A-B2AB-4B553F8F9B66}"/>
                </a:ext>
              </a:extLst>
            </p:cNvPr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Jednakokračni trokut 11">
              <a:extLst>
                <a:ext uri="{FF2B5EF4-FFF2-40B4-BE49-F238E27FC236}">
                  <a16:creationId xmlns:a16="http://schemas.microsoft.com/office/drawing/2014/main" id="{6890D4DA-8CF4-45DE-9A3D-02CA70BD7B5D}"/>
                </a:ext>
              </a:extLst>
            </p:cNvPr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12">
              <a:extLst>
                <a:ext uri="{FF2B5EF4-FFF2-40B4-BE49-F238E27FC236}">
                  <a16:creationId xmlns:a16="http://schemas.microsoft.com/office/drawing/2014/main" id="{D1888484-311F-49A5-AFEC-85619C45ADEE}"/>
                </a:ext>
              </a:extLst>
            </p:cNvPr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3">
              <a:extLst>
                <a:ext uri="{FF2B5EF4-FFF2-40B4-BE49-F238E27FC236}">
                  <a16:creationId xmlns:a16="http://schemas.microsoft.com/office/drawing/2014/main" id="{BE7444A3-A8F0-48B0-B991-4C5A2C6BAC8A}"/>
                </a:ext>
              </a:extLst>
            </p:cNvPr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B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8">
              <a:extLst>
                <a:ext uri="{FF2B5EF4-FFF2-40B4-BE49-F238E27FC236}">
                  <a16:creationId xmlns:a16="http://schemas.microsoft.com/office/drawing/2014/main" id="{F3043192-EAA4-4515-B585-58680D16110E}"/>
                </a:ext>
              </a:extLst>
            </p:cNvPr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Isosceles Triangle 16">
            <a:extLst>
              <a:ext uri="{FF2B5EF4-FFF2-40B4-BE49-F238E27FC236}">
                <a16:creationId xmlns:a16="http://schemas.microsoft.com/office/drawing/2014/main" id="{648A12D6-E5C5-453C-8603-3D94B7A95985}"/>
              </a:ext>
            </a:extLst>
          </p:cNvPr>
          <p:cNvSpPr/>
          <p:nvPr/>
        </p:nvSpPr>
        <p:spPr>
          <a:xfrm rot="10800000">
            <a:off x="5062230" y="142207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1391194-2D01-4D3E-A470-8D30BDEDEA65}"/>
              </a:ext>
            </a:extLst>
          </p:cNvPr>
          <p:cNvSpPr/>
          <p:nvPr/>
        </p:nvSpPr>
        <p:spPr>
          <a:xfrm>
            <a:off x="1669773" y="725635"/>
            <a:ext cx="8852452" cy="5474394"/>
          </a:xfrm>
          <a:prstGeom prst="roundRect">
            <a:avLst/>
          </a:prstGeom>
          <a:solidFill>
            <a:srgbClr val="50B4C8"/>
          </a:solidFill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9123270-DFB1-4BBE-B5FA-3A1B7648AA7F}"/>
              </a:ext>
            </a:extLst>
          </p:cNvPr>
          <p:cNvSpPr/>
          <p:nvPr/>
        </p:nvSpPr>
        <p:spPr>
          <a:xfrm>
            <a:off x="1876799" y="964264"/>
            <a:ext cx="863236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7. Задатак: </a:t>
            </a: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Линијама повежи свеску са одговарајућом</a:t>
            </a:r>
          </a:p>
          <a:p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торбом.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B181AF0-AA8A-402B-8367-55C981F7E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872" y="1925556"/>
            <a:ext cx="7972247" cy="107244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629E1B-D16D-43A4-B6A2-E00EEA12C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395" y="4388016"/>
            <a:ext cx="5819199" cy="797793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ADBFB20-BAA5-490D-BA3A-AB3ADD5B67F2}"/>
              </a:ext>
            </a:extLst>
          </p:cNvPr>
          <p:cNvCxnSpPr/>
          <p:nvPr/>
        </p:nvCxnSpPr>
        <p:spPr>
          <a:xfrm>
            <a:off x="3133052" y="2862892"/>
            <a:ext cx="2642460" cy="1639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33BD008-262F-4412-BD13-821BD04D1547}"/>
              </a:ext>
            </a:extLst>
          </p:cNvPr>
          <p:cNvCxnSpPr/>
          <p:nvPr/>
        </p:nvCxnSpPr>
        <p:spPr>
          <a:xfrm flipH="1">
            <a:off x="3741405" y="2866013"/>
            <a:ext cx="872749" cy="15709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7110C10-B81B-48E1-A251-7BA7FBFA8A46}"/>
              </a:ext>
            </a:extLst>
          </p:cNvPr>
          <p:cNvCxnSpPr/>
          <p:nvPr/>
        </p:nvCxnSpPr>
        <p:spPr>
          <a:xfrm flipH="1">
            <a:off x="4880005" y="2907537"/>
            <a:ext cx="1141661" cy="1462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EB0B721-76B2-4C68-AD54-3792F7B0A189}"/>
              </a:ext>
            </a:extLst>
          </p:cNvPr>
          <p:cNvCxnSpPr/>
          <p:nvPr/>
        </p:nvCxnSpPr>
        <p:spPr>
          <a:xfrm>
            <a:off x="7645734" y="2884068"/>
            <a:ext cx="861964" cy="1593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EDDF0DC-5E42-473F-93BB-08AD77376BBD}"/>
              </a:ext>
            </a:extLst>
          </p:cNvPr>
          <p:cNvCxnSpPr/>
          <p:nvPr/>
        </p:nvCxnSpPr>
        <p:spPr>
          <a:xfrm flipH="1">
            <a:off x="7592418" y="2907537"/>
            <a:ext cx="1619496" cy="1529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7884A0-8458-4ED0-8645-BEAE80FC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789" y="1679821"/>
            <a:ext cx="5041829" cy="5285690"/>
          </a:xfrm>
          <a:prstGeom prst="rect">
            <a:avLst/>
          </a:prstGeom>
        </p:spPr>
      </p:pic>
      <p:grpSp>
        <p:nvGrpSpPr>
          <p:cNvPr id="3" name="Grupa 20">
            <a:extLst>
              <a:ext uri="{FF2B5EF4-FFF2-40B4-BE49-F238E27FC236}">
                <a16:creationId xmlns:a16="http://schemas.microsoft.com/office/drawing/2014/main" id="{85665D98-1B17-448F-8B3D-AE8C0D88572F}"/>
              </a:ext>
            </a:extLst>
          </p:cNvPr>
          <p:cNvGrpSpPr>
            <a:grpSpLocks/>
          </p:cNvGrpSpPr>
          <p:nvPr/>
        </p:nvGrpSpPr>
        <p:grpSpPr bwMode="auto">
          <a:xfrm rot="12982653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Elipsa 5">
              <a:extLst>
                <a:ext uri="{FF2B5EF4-FFF2-40B4-BE49-F238E27FC236}">
                  <a16:creationId xmlns:a16="http://schemas.microsoft.com/office/drawing/2014/main" id="{929F3A4D-0C9E-4C13-B5E1-A966C140A6D4}"/>
                </a:ext>
              </a:extLst>
            </p:cNvPr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5" name="Jednakokračni trokut 6">
              <a:extLst>
                <a:ext uri="{FF2B5EF4-FFF2-40B4-BE49-F238E27FC236}">
                  <a16:creationId xmlns:a16="http://schemas.microsoft.com/office/drawing/2014/main" id="{F04CF5F6-6DFA-4E44-BC42-BF4F65130E07}"/>
                </a:ext>
              </a:extLst>
            </p:cNvPr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Jednakokračni trokut 7">
              <a:extLst>
                <a:ext uri="{FF2B5EF4-FFF2-40B4-BE49-F238E27FC236}">
                  <a16:creationId xmlns:a16="http://schemas.microsoft.com/office/drawing/2014/main" id="{263B0081-4C1D-4A37-A2D8-6728E800E9DE}"/>
                </a:ext>
              </a:extLst>
            </p:cNvPr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9">
              <a:extLst>
                <a:ext uri="{FF2B5EF4-FFF2-40B4-BE49-F238E27FC236}">
                  <a16:creationId xmlns:a16="http://schemas.microsoft.com/office/drawing/2014/main" id="{478FDF41-3FF1-49EB-AD35-52F08E4BFE43}"/>
                </a:ext>
              </a:extLst>
            </p:cNvPr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10">
              <a:extLst>
                <a:ext uri="{FF2B5EF4-FFF2-40B4-BE49-F238E27FC236}">
                  <a16:creationId xmlns:a16="http://schemas.microsoft.com/office/drawing/2014/main" id="{8BBFE95F-AF56-4ADC-A857-1379E5DFFB69}"/>
                </a:ext>
              </a:extLst>
            </p:cNvPr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Jednakokračni trokut 11">
              <a:extLst>
                <a:ext uri="{FF2B5EF4-FFF2-40B4-BE49-F238E27FC236}">
                  <a16:creationId xmlns:a16="http://schemas.microsoft.com/office/drawing/2014/main" id="{B838397E-1C6E-40DB-BB23-0F3BD897C0F0}"/>
                </a:ext>
              </a:extLst>
            </p:cNvPr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12">
              <a:extLst>
                <a:ext uri="{FF2B5EF4-FFF2-40B4-BE49-F238E27FC236}">
                  <a16:creationId xmlns:a16="http://schemas.microsoft.com/office/drawing/2014/main" id="{6F3358BB-5D99-422E-9B80-15D691CD09F4}"/>
                </a:ext>
              </a:extLst>
            </p:cNvPr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3">
              <a:extLst>
                <a:ext uri="{FF2B5EF4-FFF2-40B4-BE49-F238E27FC236}">
                  <a16:creationId xmlns:a16="http://schemas.microsoft.com/office/drawing/2014/main" id="{553CD73F-9168-4A8D-B99D-EEACFB06A61B}"/>
                </a:ext>
              </a:extLst>
            </p:cNvPr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B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8">
              <a:extLst>
                <a:ext uri="{FF2B5EF4-FFF2-40B4-BE49-F238E27FC236}">
                  <a16:creationId xmlns:a16="http://schemas.microsoft.com/office/drawing/2014/main" id="{9DBF09F9-B846-4D2E-8728-30B62C4E84D5}"/>
                </a:ext>
              </a:extLst>
            </p:cNvPr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lowchart: Connector 2">
            <a:extLst>
              <a:ext uri="{FF2B5EF4-FFF2-40B4-BE49-F238E27FC236}">
                <a16:creationId xmlns:a16="http://schemas.microsoft.com/office/drawing/2014/main" id="{31C2C9D4-692D-4051-8BB7-FB7EBBBC6519}"/>
              </a:ext>
            </a:extLst>
          </p:cNvPr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Isosceles Triangle 16">
            <a:extLst>
              <a:ext uri="{FF2B5EF4-FFF2-40B4-BE49-F238E27FC236}">
                <a16:creationId xmlns:a16="http://schemas.microsoft.com/office/drawing/2014/main" id="{E2A3D7E5-11D1-4E10-B15B-99ED004BEE70}"/>
              </a:ext>
            </a:extLst>
          </p:cNvPr>
          <p:cNvSpPr/>
          <p:nvPr/>
        </p:nvSpPr>
        <p:spPr>
          <a:xfrm rot="10800000">
            <a:off x="5062230" y="142207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5" name="wtf">
            <a:hlinkClick r:id="" action="ppaction://media"/>
            <a:extLst>
              <a:ext uri="{FF2B5EF4-FFF2-40B4-BE49-F238E27FC236}">
                <a16:creationId xmlns:a16="http://schemas.microsoft.com/office/drawing/2014/main" id="{601CA3BB-6044-47E8-B27E-52DD3F0455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00" end="94832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FEF6FAE-3C18-49F8-8AD4-33E72B78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85" y="1687303"/>
            <a:ext cx="5041829" cy="5285690"/>
          </a:xfrm>
          <a:prstGeom prst="rect">
            <a:avLst/>
          </a:prstGeom>
        </p:spPr>
      </p:pic>
      <p:grpSp>
        <p:nvGrpSpPr>
          <p:cNvPr id="3" name="Grupa 20">
            <a:extLst>
              <a:ext uri="{FF2B5EF4-FFF2-40B4-BE49-F238E27FC236}">
                <a16:creationId xmlns:a16="http://schemas.microsoft.com/office/drawing/2014/main" id="{3CA29F0F-7CE1-4DDB-BE3E-A6E692744319}"/>
              </a:ext>
            </a:extLst>
          </p:cNvPr>
          <p:cNvGrpSpPr>
            <a:grpSpLocks/>
          </p:cNvGrpSpPr>
          <p:nvPr/>
        </p:nvGrpSpPr>
        <p:grpSpPr bwMode="auto">
          <a:xfrm rot="20905082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Elipsa 5">
              <a:extLst>
                <a:ext uri="{FF2B5EF4-FFF2-40B4-BE49-F238E27FC236}">
                  <a16:creationId xmlns:a16="http://schemas.microsoft.com/office/drawing/2014/main" id="{5F94AC16-1CA9-49C3-93BE-E03B569CD6C6}"/>
                </a:ext>
              </a:extLst>
            </p:cNvPr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5" name="Jednakokračni trokut 6">
              <a:extLst>
                <a:ext uri="{FF2B5EF4-FFF2-40B4-BE49-F238E27FC236}">
                  <a16:creationId xmlns:a16="http://schemas.microsoft.com/office/drawing/2014/main" id="{D41F765D-F918-4FA6-AC81-98D187540AFB}"/>
                </a:ext>
              </a:extLst>
            </p:cNvPr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Jednakokračni trokut 7">
              <a:extLst>
                <a:ext uri="{FF2B5EF4-FFF2-40B4-BE49-F238E27FC236}">
                  <a16:creationId xmlns:a16="http://schemas.microsoft.com/office/drawing/2014/main" id="{6B88B7B4-CE6E-4977-9292-29A58128BEEE}"/>
                </a:ext>
              </a:extLst>
            </p:cNvPr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9">
              <a:extLst>
                <a:ext uri="{FF2B5EF4-FFF2-40B4-BE49-F238E27FC236}">
                  <a16:creationId xmlns:a16="http://schemas.microsoft.com/office/drawing/2014/main" id="{DEBAC4A9-AA9D-4319-9BA9-55E3ED4CA52C}"/>
                </a:ext>
              </a:extLst>
            </p:cNvPr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10">
              <a:extLst>
                <a:ext uri="{FF2B5EF4-FFF2-40B4-BE49-F238E27FC236}">
                  <a16:creationId xmlns:a16="http://schemas.microsoft.com/office/drawing/2014/main" id="{250F434D-5E2F-442A-B2AB-4B553F8F9B66}"/>
                </a:ext>
              </a:extLst>
            </p:cNvPr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Jednakokračni trokut 11">
              <a:extLst>
                <a:ext uri="{FF2B5EF4-FFF2-40B4-BE49-F238E27FC236}">
                  <a16:creationId xmlns:a16="http://schemas.microsoft.com/office/drawing/2014/main" id="{6890D4DA-8CF4-45DE-9A3D-02CA70BD7B5D}"/>
                </a:ext>
              </a:extLst>
            </p:cNvPr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12">
              <a:extLst>
                <a:ext uri="{FF2B5EF4-FFF2-40B4-BE49-F238E27FC236}">
                  <a16:creationId xmlns:a16="http://schemas.microsoft.com/office/drawing/2014/main" id="{D1888484-311F-49A5-AFEC-85619C45ADEE}"/>
                </a:ext>
              </a:extLst>
            </p:cNvPr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3">
              <a:extLst>
                <a:ext uri="{FF2B5EF4-FFF2-40B4-BE49-F238E27FC236}">
                  <a16:creationId xmlns:a16="http://schemas.microsoft.com/office/drawing/2014/main" id="{BE7444A3-A8F0-48B0-B991-4C5A2C6BAC8A}"/>
                </a:ext>
              </a:extLst>
            </p:cNvPr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B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8">
              <a:extLst>
                <a:ext uri="{FF2B5EF4-FFF2-40B4-BE49-F238E27FC236}">
                  <a16:creationId xmlns:a16="http://schemas.microsoft.com/office/drawing/2014/main" id="{F3043192-EAA4-4515-B585-58680D16110E}"/>
                </a:ext>
              </a:extLst>
            </p:cNvPr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Isosceles Triangle 16">
            <a:extLst>
              <a:ext uri="{FF2B5EF4-FFF2-40B4-BE49-F238E27FC236}">
                <a16:creationId xmlns:a16="http://schemas.microsoft.com/office/drawing/2014/main" id="{648A12D6-E5C5-453C-8603-3D94B7A95985}"/>
              </a:ext>
            </a:extLst>
          </p:cNvPr>
          <p:cNvSpPr/>
          <p:nvPr/>
        </p:nvSpPr>
        <p:spPr>
          <a:xfrm rot="10800000">
            <a:off x="5062230" y="142207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1391194-2D01-4D3E-A470-8D30BDEDEA65}"/>
              </a:ext>
            </a:extLst>
          </p:cNvPr>
          <p:cNvSpPr/>
          <p:nvPr/>
        </p:nvSpPr>
        <p:spPr>
          <a:xfrm>
            <a:off x="1669773" y="725635"/>
            <a:ext cx="8852452" cy="5474394"/>
          </a:xfrm>
          <a:prstGeom prst="roundRect">
            <a:avLst/>
          </a:prstGeom>
          <a:solidFill>
            <a:srgbClr val="50B4C8"/>
          </a:solidFill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F0C35AF-BBDA-4561-B072-5571DE4FE79A}"/>
              </a:ext>
            </a:extLst>
          </p:cNvPr>
          <p:cNvSpPr/>
          <p:nvPr/>
        </p:nvSpPr>
        <p:spPr>
          <a:xfrm>
            <a:off x="2054802" y="1333453"/>
            <a:ext cx="78910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. Задатак: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Напиши све двоцифрене бројеве 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којима је цифра десетице 5. 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17C3A53-1244-48B5-8C3E-5F35BE0DDB59}"/>
              </a:ext>
            </a:extLst>
          </p:cNvPr>
          <p:cNvSpPr txBox="1"/>
          <p:nvPr/>
        </p:nvSpPr>
        <p:spPr>
          <a:xfrm>
            <a:off x="2130013" y="2768116"/>
            <a:ext cx="774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50, 51, 52, 53, 54, 55, 56, 57, 58, 59</a:t>
            </a:r>
            <a:endParaRPr lang="de-DE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Widescreen</PresentationFormat>
  <Paragraphs>230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Natalija Brkic</dc:creator>
  <cp:lastModifiedBy>Mirjana Brkić</cp:lastModifiedBy>
  <cp:revision>9</cp:revision>
  <dcterms:created xsi:type="dcterms:W3CDTF">2020-05-12T17:06:35Z</dcterms:created>
  <dcterms:modified xsi:type="dcterms:W3CDTF">2021-04-28T07:35:05Z</dcterms:modified>
</cp:coreProperties>
</file>