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79" r:id="rId10"/>
    <p:sldId id="285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6" r:id="rId19"/>
    <p:sldId id="273" r:id="rId20"/>
    <p:sldId id="277" r:id="rId21"/>
    <p:sldId id="274" r:id="rId22"/>
    <p:sldId id="278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Umereni stil 1 – Naglašav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Svetli stil 3 – Naglašavanj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Umereni stil 4 – Naglašav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 autoAdjust="0"/>
    <p:restoredTop sz="94660"/>
  </p:normalViewPr>
  <p:slideViewPr>
    <p:cSldViewPr snapToGrid="0">
      <p:cViewPr>
        <p:scale>
          <a:sx n="66" d="100"/>
          <a:sy n="66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9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06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73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8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08B69F-668A-4EBF-8DED-6831984D6FC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A6D684-A99F-4625-BC64-A49FB6AA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6.xml"/><Relationship Id="rId5" Type="http://schemas.openxmlformats.org/officeDocument/2006/relationships/slide" Target="slide10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cient molecules from the sea likely burst into the air fr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9412" y="0"/>
            <a:ext cx="8001000" cy="1346201"/>
          </a:xfrm>
        </p:spPr>
        <p:txBody>
          <a:bodyPr>
            <a:normAutofit/>
          </a:bodyPr>
          <a:lstStyle/>
          <a:p>
            <a:r>
              <a:rPr lang="sr-Cyrl-BA" sz="6000" b="1" dirty="0" smtClean="0">
                <a:solidFill>
                  <a:srgbClr val="FFFF00"/>
                </a:solidFill>
              </a:rPr>
              <a:t>СВЈЕТСКИ ОКЕАН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583" y="-257628"/>
            <a:ext cx="3657600" cy="1371600"/>
          </a:xfrm>
        </p:spPr>
        <p:txBody>
          <a:bodyPr>
            <a:normAutofit/>
          </a:bodyPr>
          <a:lstStyle/>
          <a:p>
            <a:r>
              <a:rPr lang="sr-Cyrl-BA" sz="4000" b="1" dirty="0" smtClean="0">
                <a:solidFill>
                  <a:srgbClr val="FF0000"/>
                </a:solidFill>
              </a:rPr>
              <a:t>ЗАНИМЉИВО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709127" y="739623"/>
            <a:ext cx="3657600" cy="5630258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Фотографија показује границу између Атлантског и Тихог океана. Снимљена је у близини Јужне Америке. Ова граница није видљива константно , јер се воде ова два океана мијешају. Оваква фотографија, постојање границе је резултат споријег мијешања воде два океана због њихових карактеристика (таласа, струја, вјетрова, салинитета)</a:t>
            </a:r>
            <a:endParaRPr lang="en-US" sz="2000" dirty="0"/>
          </a:p>
        </p:txBody>
      </p:sp>
      <p:pic>
        <p:nvPicPr>
          <p:cNvPr id="1026" name="Picture 2" descr="NEVEROVATNO Dva okeana se dodiruju ali se njihove vode NE MEŠAJU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6" y="1785257"/>
            <a:ext cx="7184589" cy="45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solidFill>
                  <a:schemeClr val="bg1"/>
                </a:solidFill>
                <a:hlinkClick r:id="rId2" action="ppaction://hlinksldjump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3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61381" y="123209"/>
            <a:ext cx="8534401" cy="2281600"/>
          </a:xfrm>
        </p:spPr>
        <p:txBody>
          <a:bodyPr/>
          <a:lstStyle/>
          <a:p>
            <a:r>
              <a:rPr lang="sr-Cyrl-BA" dirty="0" smtClean="0"/>
              <a:t>Свјетски океан чине: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7" name="Čuvar mesta za tekst 6"/>
          <p:cNvSpPr>
            <a:spLocks noGrp="1"/>
          </p:cNvSpPr>
          <p:nvPr>
            <p:ph type="body" idx="1"/>
          </p:nvPr>
        </p:nvSpPr>
        <p:spPr>
          <a:xfrm>
            <a:off x="101601" y="2298511"/>
            <a:ext cx="10392228" cy="3788390"/>
          </a:xfrm>
          <a:noFill/>
        </p:spPr>
        <p:txBody>
          <a:bodyPr>
            <a:normAutofit/>
          </a:bodyPr>
          <a:lstStyle/>
          <a:p>
            <a:r>
              <a:rPr lang="sr-Cyrl-BA" sz="2400" b="1" dirty="0" smtClean="0">
                <a:hlinkClick r:id="rId2" action="ppaction://hlinksldjump"/>
              </a:rPr>
              <a:t>А) Индијски </a:t>
            </a:r>
            <a:r>
              <a:rPr lang="sr-Cyrl-BA" sz="2400" b="1" dirty="0">
                <a:hlinkClick r:id="rId2" action="ppaction://hlinksldjump"/>
              </a:rPr>
              <a:t>океан, Атлантски океан, Тихи океан</a:t>
            </a:r>
          </a:p>
          <a:p>
            <a:pPr marL="285750" indent="-285750">
              <a:buFontTx/>
              <a:buChar char="-"/>
            </a:pPr>
            <a:endParaRPr lang="sr-Cyrl-BA" sz="2400" b="1" dirty="0">
              <a:hlinkClick r:id="rId2" action="ppaction://hlinksldjump"/>
            </a:endParaRPr>
          </a:p>
          <a:p>
            <a:r>
              <a:rPr lang="sr-Cyrl-BA" sz="2400" b="1" dirty="0" smtClean="0">
                <a:hlinkClick r:id="rId2" action="ppaction://hlinksldjump"/>
              </a:rPr>
              <a:t>Б) Средоземно </a:t>
            </a:r>
            <a:r>
              <a:rPr lang="sr-Cyrl-BA" sz="2400" b="1" dirty="0">
                <a:hlinkClick r:id="rId2" action="ppaction://hlinksldjump"/>
              </a:rPr>
              <a:t>море, Атлантски океан, Сјеверни </a:t>
            </a:r>
            <a:r>
              <a:rPr lang="sr-Cyrl-BA" sz="2400" b="1" dirty="0" smtClean="0">
                <a:hlinkClick r:id="rId2" action="ppaction://hlinksldjump"/>
              </a:rPr>
              <a:t>ледени </a:t>
            </a:r>
            <a:r>
              <a:rPr lang="sr-Cyrl-BA" sz="2400" b="1" dirty="0">
                <a:hlinkClick r:id="rId2" action="ppaction://hlinksldjump"/>
              </a:rPr>
              <a:t>океан</a:t>
            </a:r>
            <a:endParaRPr lang="sr-Cyrl-BA" sz="2400" b="1" dirty="0"/>
          </a:p>
          <a:p>
            <a:pPr marL="285750" indent="-285750">
              <a:buFontTx/>
              <a:buChar char="-"/>
            </a:pPr>
            <a:endParaRPr lang="sr-Cyrl-BA" sz="2400" b="1" dirty="0"/>
          </a:p>
          <a:p>
            <a:r>
              <a:rPr lang="sr-Cyrl-BA" sz="2400" b="1" dirty="0" smtClean="0">
                <a:hlinkClick r:id="rId3" action="ppaction://hlinksldjump"/>
              </a:rPr>
              <a:t>Сви </a:t>
            </a:r>
            <a:r>
              <a:rPr lang="sr-Cyrl-BA" sz="2400" b="1" dirty="0">
                <a:hlinkClick r:id="rId3" action="ppaction://hlinksldjump"/>
              </a:rPr>
              <a:t>океани и мора на земљи</a:t>
            </a:r>
            <a:endParaRPr lang="en-US" sz="2400" b="1" dirty="0"/>
          </a:p>
        </p:txBody>
      </p:sp>
      <p:sp>
        <p:nvSpPr>
          <p:cNvPr id="2" name="Oblačić u obliku oblaka 1"/>
          <p:cNvSpPr/>
          <p:nvPr/>
        </p:nvSpPr>
        <p:spPr>
          <a:xfrm>
            <a:off x="7605486" y="123209"/>
            <a:ext cx="3570514" cy="2175302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/>
          <p:cNvSpPr txBox="1"/>
          <p:nvPr/>
        </p:nvSpPr>
        <p:spPr>
          <a:xfrm>
            <a:off x="8911771" y="682171"/>
            <a:ext cx="71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    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СЉЕДЕЋИ ЗАДАТАК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304589" cy="2281600"/>
          </a:xfrm>
        </p:spPr>
        <p:txBody>
          <a:bodyPr>
            <a:normAutofit/>
          </a:bodyPr>
          <a:lstStyle/>
          <a:p>
            <a:r>
              <a:rPr lang="sr-Cyrl-BA" sz="8800" dirty="0" smtClean="0"/>
              <a:t>      </a:t>
            </a:r>
            <a:r>
              <a:rPr lang="sr-Cyrl-BA" sz="8800" dirty="0" smtClean="0"/>
              <a:t>н Е </a:t>
            </a:r>
            <a:r>
              <a:rPr lang="sr-Cyrl-BA" sz="8800" dirty="0" smtClean="0"/>
              <a:t>Т А Ч Н О</a:t>
            </a:r>
            <a:endParaRPr lang="en-US" sz="88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5239656"/>
            <a:ext cx="8534400" cy="754743"/>
          </a:xfrm>
        </p:spPr>
        <p:txBody>
          <a:bodyPr/>
          <a:lstStyle/>
          <a:p>
            <a:r>
              <a:rPr lang="sr-Cyrl-BA" b="1" dirty="0" smtClean="0">
                <a:hlinkClick r:id="rId2" action="ppaction://hlinksldjump"/>
              </a:rPr>
              <a:t>ПОКУШАЈ ПОНОВО</a:t>
            </a:r>
            <a:r>
              <a:rPr lang="sr-Cyrl-BA" b="1" dirty="0" smtClean="0">
                <a:hlinkClick r:id="rId2" action="ppaction://hlinksldjump"/>
              </a:rPr>
              <a:t> </a:t>
            </a:r>
            <a:endParaRPr lang="en-US" b="1" dirty="0"/>
          </a:p>
        </p:txBody>
      </p:sp>
      <p:sp>
        <p:nvSpPr>
          <p:cNvPr id="4" name="Strelica nadesno 3">
            <a:hlinkClick r:id="rId2" action="ppaction://hlinksldjump"/>
          </p:cNvPr>
          <p:cNvSpPr/>
          <p:nvPr/>
        </p:nvSpPr>
        <p:spPr>
          <a:xfrm>
            <a:off x="3048000" y="5239656"/>
            <a:ext cx="5950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9600" dirty="0" smtClean="0"/>
              <a:t>К Р А Ј</a:t>
            </a:r>
            <a:endParaRPr lang="en-US" sz="960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5029" y="437107"/>
            <a:ext cx="8534401" cy="2281600"/>
          </a:xfrm>
        </p:spPr>
        <p:txBody>
          <a:bodyPr/>
          <a:lstStyle/>
          <a:p>
            <a:r>
              <a:rPr lang="sr-Cyrl-BA" dirty="0" smtClean="0"/>
              <a:t>Салинтиет свјетског океана износи: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3" y="2825087"/>
            <a:ext cx="8534400" cy="3169313"/>
          </a:xfrm>
        </p:spPr>
        <p:txBody>
          <a:bodyPr>
            <a:noAutofit/>
          </a:bodyPr>
          <a:lstStyle/>
          <a:p>
            <a:r>
              <a:rPr lang="sr-Cyrl-BA" sz="4000" b="1" dirty="0" smtClean="0">
                <a:solidFill>
                  <a:schemeClr val="tx1"/>
                </a:solidFill>
                <a:hlinkClick r:id="rId2" action="ppaction://hlinksldjump"/>
              </a:rPr>
              <a:t>А) 25 ‰</a:t>
            </a:r>
            <a:endParaRPr lang="sr-Cyrl-BA" sz="4000" b="1" dirty="0" smtClean="0">
              <a:solidFill>
                <a:schemeClr val="tx1"/>
              </a:solidFill>
            </a:endParaRPr>
          </a:p>
          <a:p>
            <a:r>
              <a:rPr lang="sr-Cyrl-BA" sz="4000" b="1" dirty="0" smtClean="0">
                <a:solidFill>
                  <a:schemeClr val="tx1"/>
                </a:solidFill>
                <a:hlinkClick r:id="rId3" action="ppaction://hlinksldjump"/>
              </a:rPr>
              <a:t>Б) 35 ‰</a:t>
            </a:r>
            <a:endParaRPr lang="sr-Cyrl-BA" sz="4000" b="1" dirty="0" smtClean="0">
              <a:solidFill>
                <a:schemeClr val="tx1"/>
              </a:solidFill>
            </a:endParaRPr>
          </a:p>
          <a:p>
            <a:r>
              <a:rPr lang="sr-Cyrl-BA" sz="4000" b="1" dirty="0" smtClean="0">
                <a:solidFill>
                  <a:schemeClr val="tx1"/>
                </a:solidFill>
                <a:hlinkClick r:id="rId2" action="ppaction://hlinksldjump"/>
              </a:rPr>
              <a:t>В) 202‰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Oblačić u obliku oblaka 3"/>
          <p:cNvSpPr/>
          <p:nvPr/>
        </p:nvSpPr>
        <p:spPr>
          <a:xfrm>
            <a:off x="6749143" y="1850239"/>
            <a:ext cx="3875315" cy="2358903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alt Shaker Clipart photos, royalty-free images, graphics, vector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27" y="2214788"/>
            <a:ext cx="1396546" cy="1478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56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Море на слици спада у групу:</a:t>
            </a:r>
            <a:endParaRPr lang="en-US" dirty="0"/>
          </a:p>
        </p:txBody>
      </p:sp>
      <p:sp>
        <p:nvSpPr>
          <p:cNvPr id="6" name="Čuvar mesta za tekst 5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175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Cyrl-BA" sz="24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Средоземна мора</a:t>
            </a:r>
            <a:endParaRPr lang="sr-Cyrl-B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r-Cyrl-B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BA" sz="24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Ивична мора</a:t>
            </a:r>
          </a:p>
          <a:p>
            <a:pPr marL="285750" indent="-285750">
              <a:buFontTx/>
              <a:buChar char="-"/>
            </a:pPr>
            <a:endParaRPr lang="sr-Cyrl-BA" sz="2400" dirty="0" smtClean="0">
              <a:solidFill>
                <a:schemeClr val="bg1">
                  <a:lumMod val="95000"/>
                  <a:lumOff val="5000"/>
                </a:schemeClr>
              </a:solidFill>
              <a:hlinkClick r:id="rId3" action="ppaction://hlinksldjump"/>
            </a:endParaRPr>
          </a:p>
          <a:p>
            <a:pPr marL="285750" indent="-285750">
              <a:buFontTx/>
              <a:buChar char="-"/>
            </a:pPr>
            <a:r>
              <a:rPr lang="sr-Cyrl-BA" sz="2400" dirty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М</a:t>
            </a:r>
            <a:r>
              <a:rPr lang="sr-Cyrl-BA" sz="24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еђуострвска мора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karta svijeta geografska 1. KARTA SVETA, geografska karta Razmer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1" y="475573"/>
            <a:ext cx="6924861" cy="51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3875964" y="2209799"/>
            <a:ext cx="682388" cy="45151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Море на слици спада у групу:</a:t>
            </a:r>
            <a:endParaRPr lang="en-US" dirty="0"/>
          </a:p>
        </p:txBody>
      </p:sp>
      <p:sp>
        <p:nvSpPr>
          <p:cNvPr id="6" name="Čuvar mesta za tekst 5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175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Средоземна мора</a:t>
            </a:r>
          </a:p>
          <a:p>
            <a:pPr marL="285750" indent="-285750">
              <a:buFontTx/>
              <a:buChar char="-"/>
            </a:pP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  <a:hlinkClick r:id="rId2" action="ppaction://hlinksldjump"/>
            </a:endParaRPr>
          </a:p>
          <a:p>
            <a:pPr marL="285750" indent="-285750">
              <a:buFontTx/>
              <a:buChar char="-"/>
            </a:pP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Ивична мора</a:t>
            </a: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BA" sz="2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М</a:t>
            </a: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еђуострвска мора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karta svijeta geografska 1. KARTA SVETA, geografska karta Razmer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1" y="475573"/>
            <a:ext cx="6924861" cy="51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5516079" y="3196769"/>
            <a:ext cx="1058892" cy="63500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Море на слици спада у групу:</a:t>
            </a:r>
            <a:endParaRPr lang="en-US" dirty="0"/>
          </a:p>
        </p:txBody>
      </p:sp>
      <p:sp>
        <p:nvSpPr>
          <p:cNvPr id="6" name="Čuvar mesta za tekst 5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175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Средоземна мора</a:t>
            </a: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Ивична мора</a:t>
            </a: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r-Cyrl-B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BA" sz="2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М</a:t>
            </a:r>
            <a:r>
              <a:rPr lang="sr-Cyrl-B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еђуострвска мора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karta svijeta geografska 1. KARTA SVETA, geografska karta Razmer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1" y="454776"/>
            <a:ext cx="6924861" cy="51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5791850" y="1653055"/>
            <a:ext cx="682388" cy="75631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56179"/>
              </p:ext>
            </p:extLst>
          </p:nvPr>
        </p:nvGraphicFramePr>
        <p:xfrm>
          <a:off x="1001486" y="232231"/>
          <a:ext cx="10566400" cy="612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  <a:gridCol w="2641600"/>
              </a:tblGrid>
              <a:tr h="1225005">
                <a:tc>
                  <a:txBody>
                    <a:bodyPr/>
                    <a:lstStyle/>
                    <a:p>
                      <a:pPr algn="ctr"/>
                      <a:r>
                        <a:rPr lang="sr-Cyrl-BA" b="0" dirty="0" smtClean="0">
                          <a:solidFill>
                            <a:schemeClr val="bg1"/>
                          </a:solidFill>
                        </a:rPr>
                        <a:t>ВОДЕНА ПОВРШИНА</a:t>
                      </a:r>
                    </a:p>
                    <a:p>
                      <a:pPr algn="ctr"/>
                      <a:r>
                        <a:rPr lang="sr-Cyrl-BA" b="0" dirty="0" smtClean="0">
                          <a:solidFill>
                            <a:schemeClr val="bg1"/>
                          </a:solidFill>
                        </a:rPr>
                        <a:t>ЗАПАДНО</a:t>
                      </a:r>
                      <a:r>
                        <a:rPr lang="sr-Cyrl-BA" b="0" baseline="0" dirty="0" smtClean="0">
                          <a:solidFill>
                            <a:schemeClr val="bg1"/>
                          </a:solidFill>
                        </a:rPr>
                        <a:t> ОД ЕВРОПЕ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0" dirty="0" smtClean="0">
                          <a:solidFill>
                            <a:schemeClr val="bg1"/>
                          </a:solidFill>
                        </a:rPr>
                        <a:t>ИЗМЕЂУ</a:t>
                      </a:r>
                      <a:r>
                        <a:rPr lang="sr-Cyrl-BA" b="0" baseline="0" dirty="0" smtClean="0">
                          <a:solidFill>
                            <a:schemeClr val="bg1"/>
                          </a:solidFill>
                        </a:rPr>
                        <a:t> АЗИЈЕ, АУСТРАЛИЈЕ И АФРИКЕ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0" dirty="0" smtClean="0">
                          <a:solidFill>
                            <a:schemeClr val="bg1"/>
                          </a:solidFill>
                        </a:rPr>
                        <a:t>ЗАЛЕЂЕНО</a:t>
                      </a:r>
                      <a:r>
                        <a:rPr lang="sr-Cyrl-BA" b="0" baseline="0" dirty="0" smtClean="0">
                          <a:solidFill>
                            <a:schemeClr val="bg1"/>
                          </a:solidFill>
                        </a:rPr>
                        <a:t> ТОКОМ ВЕЋЕГ ДИЈЕЛА ГОДИНЕ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Cyrl-BA" b="0" dirty="0" smtClean="0">
                          <a:solidFill>
                            <a:schemeClr val="bg1"/>
                          </a:solidFill>
                        </a:rPr>
                        <a:t>ПАЦИФИК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5005">
                <a:tc>
                  <a:txBody>
                    <a:bodyPr/>
                    <a:lstStyle/>
                    <a:p>
                      <a:pPr algn="ctr"/>
                      <a:endParaRPr lang="sr-Cyrl-BA" dirty="0" smtClean="0"/>
                    </a:p>
                    <a:p>
                      <a:pPr algn="ctr"/>
                      <a:r>
                        <a:rPr lang="sr-Cyrl-BA" dirty="0" smtClean="0"/>
                        <a:t>ГОЛФСКА </a:t>
                      </a:r>
                      <a:r>
                        <a:rPr lang="sr-Cyrl-BA" dirty="0" smtClean="0"/>
                        <a:t>СТРУЈА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dirty="0" smtClean="0"/>
                    </a:p>
                    <a:p>
                      <a:pPr algn="ctr"/>
                      <a:r>
                        <a:rPr lang="sr-Cyrl-BA" dirty="0" smtClean="0"/>
                        <a:t>ИНДИЈСКО</a:t>
                      </a:r>
                    </a:p>
                    <a:p>
                      <a:pPr algn="ctr"/>
                      <a:r>
                        <a:rPr lang="sr-Cyrl-BA" dirty="0" smtClean="0"/>
                        <a:t>ПОЛУОСТРВО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СЈЕВЕРНИ ПОЛ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ИЗМЕЂУ АЗИЈЕ,</a:t>
                      </a:r>
                      <a:r>
                        <a:rPr lang="sr-Cyrl-BA" baseline="0" dirty="0" smtClean="0"/>
                        <a:t> </a:t>
                      </a:r>
                      <a:r>
                        <a:rPr lang="sr-Cyrl-BA" baseline="0" dirty="0" smtClean="0"/>
                        <a:t>АУСТРАЛИЈЕ, СЈЕВЕРНЕ </a:t>
                      </a:r>
                      <a:r>
                        <a:rPr lang="sr-Cyrl-BA" baseline="0" dirty="0" smtClean="0"/>
                        <a:t>И ЈУЖНЕ АМЕРИКЕ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5005">
                <a:tc>
                  <a:txBody>
                    <a:bodyPr/>
                    <a:lstStyle/>
                    <a:p>
                      <a:pPr algn="ctr"/>
                      <a:endParaRPr lang="sr-Cyrl-BA" dirty="0" smtClean="0"/>
                    </a:p>
                    <a:p>
                      <a:pPr algn="ctr"/>
                      <a:r>
                        <a:rPr lang="sr-Cyrl-BA" dirty="0" smtClean="0"/>
                        <a:t>ГИБРАЛТАРСКИ </a:t>
                      </a:r>
                      <a:r>
                        <a:rPr lang="sr-Cyrl-BA" dirty="0" smtClean="0"/>
                        <a:t>МОРЕУЗ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dirty="0" smtClean="0"/>
                    </a:p>
                    <a:p>
                      <a:pPr algn="ctr"/>
                      <a:r>
                        <a:rPr lang="sr-Cyrl-BA" dirty="0" smtClean="0"/>
                        <a:t>ЦУНАМИ </a:t>
                      </a:r>
                      <a:r>
                        <a:rPr lang="sr-Cyrl-BA" dirty="0" smtClean="0"/>
                        <a:t>2004. ГОДИНЕ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ПОЛАРНИ</a:t>
                      </a:r>
                      <a:r>
                        <a:rPr lang="sr-Cyrl-BA" baseline="0" dirty="0" smtClean="0"/>
                        <a:t> МЕДВЈЕД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/>
                        <a:t>НАЈВЕЋИ </a:t>
                      </a:r>
                      <a:endParaRPr lang="sr-Cyrl-BA" dirty="0" smtClean="0"/>
                    </a:p>
                    <a:p>
                      <a:pPr algn="ctr"/>
                      <a:r>
                        <a:rPr lang="sr-Cyrl-BA" dirty="0" smtClean="0"/>
                        <a:t>НА </a:t>
                      </a:r>
                      <a:r>
                        <a:rPr lang="sr-Cyrl-BA" dirty="0" smtClean="0"/>
                        <a:t>СВИЈЕТУ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5005"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/>
                        <a:t>АТЛАНТСКИ</a:t>
                      </a:r>
                    </a:p>
                    <a:p>
                      <a:pPr algn="ctr"/>
                      <a:r>
                        <a:rPr lang="sr-Cyrl-BA" sz="2400" dirty="0" smtClean="0"/>
                        <a:t>ОКЕАН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/>
                        <a:t>ИНДИЈСКИ</a:t>
                      </a:r>
                    </a:p>
                    <a:p>
                      <a:pPr algn="ctr"/>
                      <a:r>
                        <a:rPr lang="sr-Cyrl-BA" sz="2400" dirty="0" smtClean="0"/>
                        <a:t>ОКЕАН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/>
                        <a:t>СЈЕВЕРНИ </a:t>
                      </a:r>
                    </a:p>
                    <a:p>
                      <a:pPr algn="ctr"/>
                      <a:r>
                        <a:rPr lang="sr-Cyrl-BA" sz="2400" dirty="0" smtClean="0"/>
                        <a:t>ЛЕДЕНИ</a:t>
                      </a:r>
                    </a:p>
                    <a:p>
                      <a:pPr algn="ctr"/>
                      <a:r>
                        <a:rPr lang="sr-Cyrl-BA" sz="2400" dirty="0" smtClean="0"/>
                        <a:t>ОКЕАН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/>
                        <a:t> </a:t>
                      </a:r>
                      <a:r>
                        <a:rPr lang="sr-Cyrl-BA" sz="2400" dirty="0" smtClean="0"/>
                        <a:t>ТИХИ</a:t>
                      </a:r>
                      <a:r>
                        <a:rPr lang="sr-Cyrl-BA" sz="2400" baseline="0" dirty="0" smtClean="0"/>
                        <a:t> </a:t>
                      </a:r>
                      <a:endParaRPr lang="sr-Cyrl-BA" sz="2400" baseline="0" dirty="0" smtClean="0"/>
                    </a:p>
                    <a:p>
                      <a:pPr algn="ctr"/>
                      <a:r>
                        <a:rPr lang="sr-Cyrl-BA" sz="2400" baseline="0" dirty="0" smtClean="0"/>
                        <a:t> ОКЕАН</a:t>
                      </a:r>
                      <a:endParaRPr lang="sr-Cyrl-BA" sz="2400" baseline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5005">
                <a:tc gridSpan="4">
                  <a:txBody>
                    <a:bodyPr/>
                    <a:lstStyle/>
                    <a:p>
                      <a:r>
                        <a:rPr lang="sr-Cyrl-BA" sz="7200" baseline="0" dirty="0" smtClean="0"/>
                        <a:t>    </a:t>
                      </a:r>
                      <a:r>
                        <a:rPr lang="sr-Cyrl-BA" sz="7200" baseline="0" dirty="0" smtClean="0"/>
                        <a:t>СВЈЕТСКИ ОКЕАН</a:t>
                      </a:r>
                      <a:endParaRPr lang="en-US" sz="7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ravougaonik 5"/>
          <p:cNvSpPr/>
          <p:nvPr/>
        </p:nvSpPr>
        <p:spPr>
          <a:xfrm>
            <a:off x="983346" y="1451429"/>
            <a:ext cx="268514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 </a:t>
            </a:r>
            <a:r>
              <a:rPr lang="sr-Cyrl-BA" dirty="0" smtClean="0"/>
              <a:t>2</a:t>
            </a:r>
            <a:endParaRPr lang="en-US" dirty="0"/>
          </a:p>
        </p:txBody>
      </p:sp>
      <p:sp>
        <p:nvSpPr>
          <p:cNvPr id="7" name="Pravougaonik 6"/>
          <p:cNvSpPr/>
          <p:nvPr/>
        </p:nvSpPr>
        <p:spPr>
          <a:xfrm>
            <a:off x="972455" y="232229"/>
            <a:ext cx="268514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 </a:t>
            </a:r>
            <a:r>
              <a:rPr lang="sr-Cyrl-BA" dirty="0" smtClean="0"/>
              <a:t>1</a:t>
            </a:r>
            <a:endParaRPr lang="en-US" dirty="0"/>
          </a:p>
        </p:txBody>
      </p:sp>
      <p:sp>
        <p:nvSpPr>
          <p:cNvPr id="8" name="Pravougaonik 7"/>
          <p:cNvSpPr/>
          <p:nvPr/>
        </p:nvSpPr>
        <p:spPr>
          <a:xfrm>
            <a:off x="994213" y="2670629"/>
            <a:ext cx="265247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 3</a:t>
            </a:r>
            <a:endParaRPr lang="en-US" dirty="0"/>
          </a:p>
        </p:txBody>
      </p:sp>
      <p:sp>
        <p:nvSpPr>
          <p:cNvPr id="9" name="Pravougaonik 8"/>
          <p:cNvSpPr/>
          <p:nvPr/>
        </p:nvSpPr>
        <p:spPr>
          <a:xfrm>
            <a:off x="972454" y="3889829"/>
            <a:ext cx="268514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РЈЕШЕЊЕ КОЛОНЕ </a:t>
            </a:r>
          </a:p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А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3668488" y="232229"/>
            <a:ext cx="2619828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 1</a:t>
            </a:r>
            <a:endParaRPr lang="en-US" dirty="0"/>
          </a:p>
        </p:txBody>
      </p:sp>
      <p:sp>
        <p:nvSpPr>
          <p:cNvPr id="11" name="Pravougaonik 10"/>
          <p:cNvSpPr/>
          <p:nvPr/>
        </p:nvSpPr>
        <p:spPr>
          <a:xfrm>
            <a:off x="3652149" y="1451429"/>
            <a:ext cx="2619828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 2</a:t>
            </a:r>
            <a:endParaRPr lang="en-US" dirty="0"/>
          </a:p>
        </p:txBody>
      </p:sp>
      <p:sp>
        <p:nvSpPr>
          <p:cNvPr id="12" name="Pravougaonik 11"/>
          <p:cNvSpPr/>
          <p:nvPr/>
        </p:nvSpPr>
        <p:spPr>
          <a:xfrm>
            <a:off x="3646700" y="2670629"/>
            <a:ext cx="261982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 3</a:t>
            </a:r>
            <a:endParaRPr lang="en-US" dirty="0"/>
          </a:p>
        </p:txBody>
      </p:sp>
      <p:sp>
        <p:nvSpPr>
          <p:cNvPr id="13" name="Pravougaonik 12"/>
          <p:cNvSpPr/>
          <p:nvPr/>
        </p:nvSpPr>
        <p:spPr>
          <a:xfrm>
            <a:off x="3657598" y="3889829"/>
            <a:ext cx="261982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РЈЕШЕЊЕ КОЛОНЕ </a:t>
            </a:r>
          </a:p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Б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Pravougaonik 13"/>
          <p:cNvSpPr/>
          <p:nvPr/>
        </p:nvSpPr>
        <p:spPr>
          <a:xfrm>
            <a:off x="6288316" y="232229"/>
            <a:ext cx="2619827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 1</a:t>
            </a:r>
            <a:endParaRPr lang="en-US" dirty="0"/>
          </a:p>
        </p:txBody>
      </p:sp>
      <p:sp>
        <p:nvSpPr>
          <p:cNvPr id="15" name="Pravougaonik 14"/>
          <p:cNvSpPr/>
          <p:nvPr/>
        </p:nvSpPr>
        <p:spPr>
          <a:xfrm>
            <a:off x="6277424" y="1451429"/>
            <a:ext cx="261983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 2</a:t>
            </a:r>
            <a:endParaRPr lang="en-US" dirty="0"/>
          </a:p>
        </p:txBody>
      </p:sp>
      <p:sp>
        <p:nvSpPr>
          <p:cNvPr id="16" name="Pravougaonik 15"/>
          <p:cNvSpPr/>
          <p:nvPr/>
        </p:nvSpPr>
        <p:spPr>
          <a:xfrm>
            <a:off x="6277423" y="2670629"/>
            <a:ext cx="261983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 3</a:t>
            </a:r>
            <a:endParaRPr lang="en-US" dirty="0"/>
          </a:p>
        </p:txBody>
      </p:sp>
      <p:sp>
        <p:nvSpPr>
          <p:cNvPr id="17" name="Pravougaonik 16"/>
          <p:cNvSpPr/>
          <p:nvPr/>
        </p:nvSpPr>
        <p:spPr>
          <a:xfrm>
            <a:off x="6277413" y="3889829"/>
            <a:ext cx="261982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РЈЕШЕЊЕ КОЛОНЕ </a:t>
            </a:r>
          </a:p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В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8897255" y="232229"/>
            <a:ext cx="2641601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 1</a:t>
            </a:r>
            <a:endParaRPr lang="en-US" dirty="0"/>
          </a:p>
        </p:txBody>
      </p:sp>
      <p:sp>
        <p:nvSpPr>
          <p:cNvPr id="19" name="Pravougaonik 18"/>
          <p:cNvSpPr/>
          <p:nvPr/>
        </p:nvSpPr>
        <p:spPr>
          <a:xfrm>
            <a:off x="8897253" y="1451429"/>
            <a:ext cx="264160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 2</a:t>
            </a:r>
            <a:endParaRPr lang="en-US" dirty="0"/>
          </a:p>
        </p:txBody>
      </p:sp>
      <p:sp>
        <p:nvSpPr>
          <p:cNvPr id="20" name="Pravougaonik 19"/>
          <p:cNvSpPr/>
          <p:nvPr/>
        </p:nvSpPr>
        <p:spPr>
          <a:xfrm>
            <a:off x="8897255" y="2670629"/>
            <a:ext cx="2641601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 3</a:t>
            </a:r>
            <a:endParaRPr lang="en-US" dirty="0"/>
          </a:p>
        </p:txBody>
      </p:sp>
      <p:sp>
        <p:nvSpPr>
          <p:cNvPr id="21" name="Pravougaonik 20"/>
          <p:cNvSpPr/>
          <p:nvPr/>
        </p:nvSpPr>
        <p:spPr>
          <a:xfrm>
            <a:off x="8897256" y="3889829"/>
            <a:ext cx="264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РЈЕШЕЊЕ КОЛОНЕ</a:t>
            </a:r>
          </a:p>
          <a:p>
            <a:pPr algn="ctr"/>
            <a:r>
              <a:rPr lang="sr-Cyrl-BA" sz="2000" b="1" dirty="0" smtClean="0">
                <a:solidFill>
                  <a:srgbClr val="FFC000"/>
                </a:solidFill>
              </a:rPr>
              <a:t> Г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2" name="Pravougaonik 21"/>
          <p:cNvSpPr/>
          <p:nvPr/>
        </p:nvSpPr>
        <p:spPr>
          <a:xfrm>
            <a:off x="972455" y="5109029"/>
            <a:ext cx="10566401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rgbClr val="FFFF00"/>
                </a:solidFill>
              </a:rPr>
              <a:t>КОНАЧНО РЈЕШЕЊЕ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217715"/>
            <a:ext cx="8534401" cy="754743"/>
          </a:xfrm>
        </p:spPr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ПОГЛОДИ КО САМ: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2" y="1814286"/>
            <a:ext cx="10985273" cy="4572000"/>
          </a:xfrm>
        </p:spPr>
        <p:txBody>
          <a:bodyPr>
            <a:normAutofit fontScale="70000" lnSpcReduction="20000"/>
          </a:bodyPr>
          <a:lstStyle/>
          <a:p>
            <a:r>
              <a:rPr lang="sr-Cyrl-BA" sz="4000" dirty="0" smtClean="0">
                <a:solidFill>
                  <a:srgbClr val="FFFF00"/>
                </a:solidFill>
              </a:rPr>
              <a:t>Један из моје групе има име као спорт који се игра палицом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У Сјеверној Европи најчешће сам фјорд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У Француској сам често </a:t>
            </a:r>
            <a:r>
              <a:rPr lang="sr-Cyrl-BA" sz="4000" dirty="0" smtClean="0">
                <a:solidFill>
                  <a:srgbClr val="FFFF00"/>
                </a:solidFill>
              </a:rPr>
              <a:t>естуар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Могу да будем дубоко увучен у копно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Неријетко ми је „комшија“ </a:t>
            </a:r>
            <a:r>
              <a:rPr lang="sr-Cyrl-BA" sz="4000" dirty="0" smtClean="0">
                <a:solidFill>
                  <a:srgbClr val="FFFF00"/>
                </a:solidFill>
              </a:rPr>
              <a:t>полуострво</a:t>
            </a:r>
          </a:p>
          <a:p>
            <a:r>
              <a:rPr lang="sr-Cyrl-BA" sz="4000" dirty="0" smtClean="0">
                <a:solidFill>
                  <a:srgbClr val="FFFF00"/>
                </a:solidFill>
              </a:rPr>
              <a:t>Дио сам мора који залази у копно</a:t>
            </a:r>
          </a:p>
          <a:p>
            <a:endParaRPr lang="sr-Cyrl-BA" dirty="0"/>
          </a:p>
          <a:p>
            <a:endParaRPr lang="sr-Cyrl-BA" dirty="0" smtClean="0"/>
          </a:p>
          <a:p>
            <a:r>
              <a:rPr lang="sr-Cyrl-BA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ЈА САМ… ЗАЛИВ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085011" y="478972"/>
            <a:ext cx="4671559" cy="2423886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rgbClr val="FFFF00"/>
                </a:solidFill>
              </a:rPr>
              <a:t>Бројем 1. означена је природна веза између двије водене површине. То је: </a:t>
            </a:r>
            <a:br>
              <a:rPr lang="sr-Cyrl-BA" b="1" dirty="0" smtClean="0">
                <a:solidFill>
                  <a:srgbClr val="FFFF00"/>
                </a:solidFill>
              </a:rPr>
            </a:br>
            <a:r>
              <a:rPr lang="sr-Cyrl-BA" b="1" dirty="0" smtClean="0">
                <a:solidFill>
                  <a:srgbClr val="FFFF00"/>
                </a:solidFill>
              </a:rPr>
              <a:t/>
            </a:r>
            <a:br>
              <a:rPr lang="sr-Cyrl-BA" b="1" dirty="0" smtClean="0">
                <a:solidFill>
                  <a:srgbClr val="FFFF00"/>
                </a:solidFill>
              </a:rPr>
            </a:br>
            <a:r>
              <a:rPr lang="sr-Cyrl-BA" b="1" dirty="0" smtClean="0">
                <a:solidFill>
                  <a:srgbClr val="FFFF00"/>
                </a:solidFill>
                <a:hlinkClick r:id="rId2" action="ppaction://hlinksldjump"/>
              </a:rPr>
              <a:t>а) канал</a:t>
            </a:r>
            <a:r>
              <a:rPr lang="sr-Cyrl-BA" b="1" dirty="0" smtClean="0">
                <a:solidFill>
                  <a:srgbClr val="FFFF00"/>
                </a:solidFill>
              </a:rPr>
              <a:t/>
            </a:r>
            <a:br>
              <a:rPr lang="sr-Cyrl-BA" b="1" dirty="0" smtClean="0">
                <a:solidFill>
                  <a:srgbClr val="FFFF00"/>
                </a:solidFill>
              </a:rPr>
            </a:br>
            <a:r>
              <a:rPr lang="sr-Cyrl-BA" b="1" dirty="0" smtClean="0">
                <a:solidFill>
                  <a:srgbClr val="FFFF00"/>
                </a:solidFill>
              </a:rPr>
              <a:t/>
            </a:r>
            <a:br>
              <a:rPr lang="sr-Cyrl-BA" b="1" dirty="0" smtClean="0">
                <a:solidFill>
                  <a:srgbClr val="FFFF00"/>
                </a:solidFill>
              </a:rPr>
            </a:br>
            <a:r>
              <a:rPr lang="sr-Cyrl-BA" b="1" dirty="0" smtClean="0">
                <a:solidFill>
                  <a:srgbClr val="FFFF00"/>
                </a:solidFill>
                <a:hlinkClick r:id="rId3" action="ppaction://hlinksldjump"/>
              </a:rPr>
              <a:t>б) мореуз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Čuvar mesta za sadržaj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1" y="685800"/>
            <a:ext cx="5943600" cy="4203059"/>
          </a:xfrm>
        </p:spPr>
      </p:pic>
      <p:sp>
        <p:nvSpPr>
          <p:cNvPr id="6" name="Čuvar mesta za tekst 5"/>
          <p:cNvSpPr>
            <a:spLocks noGrp="1"/>
          </p:cNvSpPr>
          <p:nvPr>
            <p:ph type="body" sz="half" idx="2"/>
          </p:nvPr>
        </p:nvSpPr>
        <p:spPr>
          <a:xfrm>
            <a:off x="7085011" y="3501571"/>
            <a:ext cx="4526418" cy="2913743"/>
          </a:xfrm>
        </p:spPr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rgbClr val="FF0000"/>
                </a:solidFill>
              </a:rPr>
              <a:t>Бројем 2. </a:t>
            </a:r>
            <a:r>
              <a:rPr lang="sr-Cyrl-BA" sz="2000" b="1" dirty="0">
                <a:solidFill>
                  <a:srgbClr val="FF0000"/>
                </a:solidFill>
              </a:rPr>
              <a:t>означена је </a:t>
            </a:r>
            <a:r>
              <a:rPr lang="sr-Cyrl-BA" sz="2000" b="1" dirty="0" smtClean="0">
                <a:solidFill>
                  <a:srgbClr val="FF0000"/>
                </a:solidFill>
              </a:rPr>
              <a:t>вјештачки створена </a:t>
            </a:r>
            <a:r>
              <a:rPr lang="sr-Cyrl-BA" sz="2000" b="1" dirty="0">
                <a:solidFill>
                  <a:srgbClr val="FF0000"/>
                </a:solidFill>
              </a:rPr>
              <a:t>веза између двије водене површине. То је: </a:t>
            </a:r>
            <a:endParaRPr lang="sr-Cyrl-BA" sz="2000" b="1" dirty="0" smtClean="0">
              <a:solidFill>
                <a:srgbClr val="FF0000"/>
              </a:solidFill>
            </a:endParaRPr>
          </a:p>
          <a:p>
            <a:r>
              <a:rPr lang="sr-Cyrl-BA" sz="2000" b="1" dirty="0">
                <a:solidFill>
                  <a:srgbClr val="FF0000"/>
                </a:solidFill>
              </a:rPr>
              <a:t/>
            </a:r>
            <a:br>
              <a:rPr lang="sr-Cyrl-BA" sz="2000" b="1" dirty="0">
                <a:solidFill>
                  <a:srgbClr val="FF0000"/>
                </a:solidFill>
              </a:rPr>
            </a:br>
            <a:r>
              <a:rPr lang="sr-Cyrl-BA" sz="2000" b="1" dirty="0">
                <a:solidFill>
                  <a:srgbClr val="FF0000"/>
                </a:solidFill>
                <a:hlinkClick r:id="rId5" action="ppaction://hlinksldjump"/>
              </a:rPr>
              <a:t>а) </a:t>
            </a:r>
            <a:r>
              <a:rPr lang="sr-Cyrl-BA" sz="2000" b="1" dirty="0" smtClean="0">
                <a:solidFill>
                  <a:srgbClr val="FF0000"/>
                </a:solidFill>
                <a:hlinkClick r:id="rId5" action="ppaction://hlinksldjump"/>
              </a:rPr>
              <a:t>канал</a:t>
            </a:r>
            <a:endParaRPr lang="sr-Cyrl-BA" sz="2000" b="1" dirty="0" smtClean="0">
              <a:solidFill>
                <a:srgbClr val="FF0000"/>
              </a:solidFill>
            </a:endParaRPr>
          </a:p>
          <a:p>
            <a:r>
              <a:rPr lang="sr-Cyrl-BA" sz="2000" b="1" dirty="0">
                <a:solidFill>
                  <a:srgbClr val="FF0000"/>
                </a:solidFill>
              </a:rPr>
              <a:t/>
            </a:r>
            <a:br>
              <a:rPr lang="sr-Cyrl-BA" sz="2000" b="1" dirty="0">
                <a:solidFill>
                  <a:srgbClr val="FF0000"/>
                </a:solidFill>
              </a:rPr>
            </a:br>
            <a:r>
              <a:rPr lang="sr-Cyrl-BA" sz="2000" b="1" dirty="0">
                <a:solidFill>
                  <a:srgbClr val="FF0000"/>
                </a:solidFill>
                <a:hlinkClick r:id="rId6" action="ppaction://hlinksldjump"/>
              </a:rPr>
              <a:t>б) мореуз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1494971" y="914400"/>
            <a:ext cx="870858" cy="71120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kvir za tekst 9"/>
          <p:cNvSpPr txBox="1"/>
          <p:nvPr/>
        </p:nvSpPr>
        <p:spPr>
          <a:xfrm>
            <a:off x="1494971" y="114662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FF00"/>
                </a:solidFill>
              </a:rPr>
              <a:t>1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11" name="Pravougaonik 10"/>
          <p:cNvSpPr/>
          <p:nvPr/>
        </p:nvSpPr>
        <p:spPr>
          <a:xfrm>
            <a:off x="4891314" y="1625600"/>
            <a:ext cx="870857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kvir za tekst 11"/>
          <p:cNvSpPr txBox="1"/>
          <p:nvPr/>
        </p:nvSpPr>
        <p:spPr>
          <a:xfrm>
            <a:off x="4891314" y="203200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2.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Isečak">
  <a:themeElements>
    <a:clrScheme name="Is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476</Words>
  <Application>Microsoft Office PowerPoint</Application>
  <PresentationFormat>Široki ekran</PresentationFormat>
  <Paragraphs>132</Paragraphs>
  <Slides>27</Slides>
  <Notes>0</Notes>
  <HiddenSlides>16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Isečak</vt:lpstr>
      <vt:lpstr>СВЈЕТСКИ ОКЕАН</vt:lpstr>
      <vt:lpstr>Свјетски океан чине: </vt:lpstr>
      <vt:lpstr>Салинтиет свјетског океана износи: </vt:lpstr>
      <vt:lpstr>Море на слици спада у групу:</vt:lpstr>
      <vt:lpstr>Море на слици спада у групу:</vt:lpstr>
      <vt:lpstr>Море на слици спада у групу:</vt:lpstr>
      <vt:lpstr>PowerPoint prezentacija</vt:lpstr>
      <vt:lpstr>ПОГЛОДИ КО САМ:</vt:lpstr>
      <vt:lpstr>Бројем 1. означена је природна веза између двије водене површине. То је:   а) канал  б) мореуз</vt:lpstr>
      <vt:lpstr>ЗАНИМЉИВО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          Т А Ч Н О</vt:lpstr>
      <vt:lpstr>      н Е Т А Ч Н О</vt:lpstr>
      <vt:lpstr>К Р А 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СВЈЕТСКИ ОКЕАН</dc:title>
  <dc:creator>Lenovo</dc:creator>
  <cp:lastModifiedBy>Lenovo</cp:lastModifiedBy>
  <cp:revision>31</cp:revision>
  <dcterms:created xsi:type="dcterms:W3CDTF">2020-04-10T15:34:43Z</dcterms:created>
  <dcterms:modified xsi:type="dcterms:W3CDTF">2020-04-11T08:36:03Z</dcterms:modified>
</cp:coreProperties>
</file>