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6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39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2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39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5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4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8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91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0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21" y="15829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6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8" y="-39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6BC0AF-0257-497B-8AE7-8B2165937731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04A14F-2DD2-4A0A-8EE6-F89783E3B48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39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33550"/>
            <a:ext cx="8839200" cy="1104138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ЗАДАЦИ СА ВИШЕ РАЧУНСКИХ ОПЕРАЦИЈА</a:t>
            </a:r>
            <a:endParaRPr lang="en-US" sz="40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9550"/>
            <a:ext cx="2438400" cy="1314450"/>
          </a:xfrm>
        </p:spPr>
        <p:txBody>
          <a:bodyPr/>
          <a:lstStyle/>
          <a:p>
            <a:pPr marL="0" lvl="0">
              <a:spcBef>
                <a:spcPts val="0"/>
              </a:spcBef>
              <a:buClrTx/>
              <a:buSzTx/>
            </a:pPr>
            <a:r>
              <a:rPr lang="sr-Cyrl-BA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Математика </a:t>
            </a:r>
          </a:p>
          <a:p>
            <a:pPr marL="0" lvl="0">
              <a:spcBef>
                <a:spcPts val="0"/>
              </a:spcBef>
              <a:buClrTx/>
              <a:buSzTx/>
            </a:pPr>
            <a:r>
              <a:rPr lang="sr-Cyrl-BA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разред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Sretko\Desktop\m 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4" y="2901946"/>
            <a:ext cx="2099195" cy="209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4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90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636" y="1428007"/>
            <a:ext cx="2595813" cy="70019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sr-Cyrl-BA" sz="4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 + </a:t>
            </a:r>
            <a:r>
              <a:rPr lang="en-US" sz="4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sr-Cyrl-BA" sz="4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4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en-US" sz="4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3356" y="1453237"/>
            <a:ext cx="2607667" cy="70019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sr-Cyrl-BA" sz="4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 ‒ 6 = 7</a:t>
            </a:r>
            <a:endParaRPr lang="en-US" sz="4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370" y="2266950"/>
            <a:ext cx="2454443" cy="5309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sr-Cyrl-BA" sz="3000" b="1" dirty="0">
                <a:latin typeface="Arial" pitchFamily="34" charset="0"/>
                <a:cs typeface="Arial" pitchFamily="34" charset="0"/>
              </a:rPr>
              <a:t>САБИРАЊЕ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0969" y="2266952"/>
            <a:ext cx="2731771" cy="530913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sr-Cyrl-BA" sz="3000" b="1" dirty="0">
                <a:latin typeface="Arial" pitchFamily="34" charset="0"/>
                <a:cs typeface="Arial" pitchFamily="34" charset="0"/>
              </a:rPr>
              <a:t>ОДУЗИМАЊЕ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74369" y="2913563"/>
            <a:ext cx="866274" cy="6511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724400" y="2922551"/>
            <a:ext cx="869753" cy="6511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14400" y="3790950"/>
            <a:ext cx="6284924" cy="700190"/>
          </a:xfrm>
          <a:prstGeom prst="rect">
            <a:avLst/>
          </a:prstGeom>
          <a:noFill/>
        </p:spPr>
        <p:txBody>
          <a:bodyPr wrap="none" lIns="68579" tIns="34289" rIns="68579" bIns="34289">
            <a:spAutoFit/>
          </a:bodyPr>
          <a:lstStyle/>
          <a:p>
            <a:pPr algn="ctr" defTabSz="685783"/>
            <a:r>
              <a:rPr lang="sr-Cyrl-BA" sz="4100" u="sng" dirty="0">
                <a:ln w="22225">
                  <a:solidFill>
                    <a:sysClr val="windowText" lastClr="000000"/>
                  </a:solidFill>
                  <a:prstDash val="solid"/>
                </a:ln>
                <a:latin typeface="Arial" pitchFamily="34" charset="0"/>
                <a:cs typeface="Arial" pitchFamily="34" charset="0"/>
              </a:rPr>
              <a:t>РАЧУНСКЕ ОПЕРАЦИЈЕ</a:t>
            </a:r>
            <a:endParaRPr lang="en-US" sz="4100" dirty="0">
              <a:ln w="22225">
                <a:solidFill>
                  <a:sysClr val="windowText" lastClr="000000"/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51996"/>
            <a:ext cx="4338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b="1" dirty="0" smtClean="0">
                <a:latin typeface="Arial" pitchFamily="34" charset="0"/>
                <a:cs typeface="Arial" pitchFamily="34" charset="0"/>
              </a:rPr>
              <a:t>ДА ПОНОВИМО!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Sretko\Desktop\m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98" y="-3731"/>
            <a:ext cx="2124002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0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124"/>
            <a:ext cx="9143999" cy="1177243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sr-Cyrl-BA" sz="3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КАКО РЈЕШАВАМО ЗАДАТКЕ СА ВИШЕ ОПЕРАЦИЈА? </a:t>
            </a:r>
            <a:endParaRPr lang="en-US" sz="36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581150"/>
            <a:ext cx="2067792" cy="74635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sr-Cyrl-BA" sz="44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sr-Cyrl-BA" sz="4400" dirty="0" smtClean="0">
                <a:latin typeface="Arial" pitchFamily="34" charset="0"/>
                <a:cs typeface="Arial" pitchFamily="34" charset="0"/>
              </a:rPr>
              <a:t>‒ 6</a:t>
            </a:r>
            <a:r>
              <a:rPr lang="sr-Cyrl-BA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4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en-US" sz="4400" dirty="0">
              <a:solidFill>
                <a:srgbClr val="9B5B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3562350"/>
            <a:ext cx="8686800" cy="14542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just" defTabSz="685783"/>
            <a:r>
              <a:rPr lang="sr-Cyrl-BA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АКО У ЗАДАТКУ ИМАМО САМО САБИРАЊЕ И ОДУЗИМАЊЕ ТАДА РАЧУНАМО ПО </a:t>
            </a:r>
            <a:r>
              <a:rPr lang="sr-Cyrl-BA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РЕДУ, </a:t>
            </a:r>
            <a:r>
              <a:rPr lang="sr-Cyrl-BA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КАКО </a:t>
            </a:r>
            <a:r>
              <a:rPr lang="sr-Cyrl-BA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ПИШЕ.</a:t>
            </a:r>
            <a:endParaRPr lang="en-US" sz="3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2377" y="1558065"/>
            <a:ext cx="28920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 + 3 </a:t>
            </a:r>
            <a:r>
              <a:rPr lang="sr-Cyrl-BA" sz="4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6</a:t>
            </a:r>
            <a:r>
              <a:rPr lang="sr-Cyrl-BA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4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29400" y="1581150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783"/>
            <a:r>
              <a:rPr lang="sr-Cyrl-BA" sz="4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4400" dirty="0">
              <a:solidFill>
                <a:srgbClr val="9B5B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2419350"/>
            <a:ext cx="32887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 </a:t>
            </a:r>
            <a:r>
              <a:rPr lang="sr-Cyrl-BA" sz="44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Cyrl-BA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sr-Cyrl-BA" sz="4400" dirty="0" smtClean="0">
                <a:latin typeface="Arial" pitchFamily="34" charset="0"/>
                <a:cs typeface="Arial" pitchFamily="34" charset="0"/>
              </a:rPr>
              <a:t>+ 2 </a:t>
            </a:r>
            <a:r>
              <a:rPr lang="sr-Cyrl-BA" sz="4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419350"/>
            <a:ext cx="2396745" cy="74635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sr-Cyrl-BA" sz="4400" b="1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sr-Cyrl-BA" sz="4400" dirty="0" smtClean="0">
                <a:latin typeface="Arial" pitchFamily="34" charset="0"/>
                <a:cs typeface="Arial" pitchFamily="34" charset="0"/>
              </a:rPr>
              <a:t>+ 2</a:t>
            </a:r>
            <a:r>
              <a:rPr lang="sr-Cyrl-BA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4400" dirty="0" smtClean="0">
                <a:latin typeface="Arial" pitchFamily="34" charset="0"/>
                <a:cs typeface="Arial" pitchFamily="34" charset="0"/>
              </a:rPr>
              <a:t>=</a:t>
            </a:r>
            <a:endParaRPr lang="en-US" sz="4400" dirty="0">
              <a:solidFill>
                <a:srgbClr val="9B5B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30757" y="2419350"/>
            <a:ext cx="813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783"/>
            <a:r>
              <a:rPr lang="sr-Cyrl-BA" sz="4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4400" dirty="0">
              <a:solidFill>
                <a:srgbClr val="9B5BB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9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Sretko\Desktop\ribica m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773" y="162901"/>
            <a:ext cx="1922463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82623" y="887909"/>
            <a:ext cx="2067792" cy="74635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sr-Cyrl-BA" sz="4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Cyrl-BA" sz="4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4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+ 4 </a:t>
            </a:r>
            <a:r>
              <a:rPr lang="sr-Cyrl-BA" sz="4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en-US" sz="4400" dirty="0">
              <a:solidFill>
                <a:srgbClr val="9B5B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436" y="3006375"/>
            <a:ext cx="8686800" cy="1054133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sr-Cyrl-BA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АКО </a:t>
            </a:r>
            <a:r>
              <a:rPr lang="sr-Cyrl-BA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 ЗАДАТКУ ИМАМО ЗАГРАДЕ, ПРВО РЈЕШАВАМО ОНО ШТО ЈЕ У ЗАГРАДИ.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0" y="864824"/>
            <a:ext cx="34807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4400" b="1" dirty="0" smtClean="0">
                <a:latin typeface="Arial" pitchFamily="34" charset="0"/>
                <a:cs typeface="Arial" pitchFamily="34" charset="0"/>
              </a:rPr>
              <a:t>(8 ‒ 3) </a:t>
            </a:r>
            <a:r>
              <a:rPr lang="sr-Cyrl-BA" sz="4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+ 4 =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40023" y="887909"/>
            <a:ext cx="4988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783"/>
            <a:r>
              <a:rPr lang="sr-Cyrl-BA" sz="4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400" dirty="0">
              <a:solidFill>
                <a:srgbClr val="9B5B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6545" y="1726109"/>
            <a:ext cx="32887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4400" dirty="0" smtClean="0">
                <a:latin typeface="Arial" pitchFamily="34" charset="0"/>
                <a:cs typeface="Arial" pitchFamily="34" charset="0"/>
              </a:rPr>
              <a:t>8 – </a:t>
            </a:r>
            <a:r>
              <a:rPr lang="sr-Cyrl-BA" sz="4400" b="1" dirty="0" smtClean="0">
                <a:latin typeface="Arial" pitchFamily="34" charset="0"/>
                <a:cs typeface="Arial" pitchFamily="34" charset="0"/>
              </a:rPr>
              <a:t>(3 + 4) </a:t>
            </a:r>
            <a:r>
              <a:rPr lang="sr-Cyrl-BA" sz="4400" dirty="0" smtClean="0">
                <a:latin typeface="Arial" pitchFamily="34" charset="0"/>
                <a:cs typeface="Arial" pitchFamily="34" charset="0"/>
              </a:rPr>
              <a:t>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44545" y="1726109"/>
            <a:ext cx="2396745" cy="74635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sr-Cyrl-BA" sz="4400" dirty="0" smtClean="0">
                <a:latin typeface="Arial" pitchFamily="34" charset="0"/>
                <a:cs typeface="Arial" pitchFamily="34" charset="0"/>
              </a:rPr>
              <a:t>8 – </a:t>
            </a:r>
            <a:r>
              <a:rPr lang="sr-Cyrl-BA" sz="44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Cyrl-BA" sz="4400" dirty="0" smtClean="0">
                <a:latin typeface="Arial" pitchFamily="34" charset="0"/>
                <a:cs typeface="Arial" pitchFamily="34" charset="0"/>
              </a:rPr>
              <a:t> =</a:t>
            </a:r>
            <a:endParaRPr lang="en-US" sz="4400" dirty="0">
              <a:solidFill>
                <a:srgbClr val="9B5B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78145" y="1726109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783"/>
            <a:r>
              <a:rPr lang="sr-Cyrl-BA" sz="4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4400" dirty="0">
              <a:solidFill>
                <a:srgbClr val="9B5BB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2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8175"/>
            <a:ext cx="1921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u="sng" dirty="0" smtClean="0">
                <a:latin typeface="Arial" pitchFamily="34" charset="0"/>
                <a:cs typeface="Arial" pitchFamily="34" charset="0"/>
              </a:rPr>
              <a:t>Задатак 1</a:t>
            </a:r>
            <a:r>
              <a:rPr lang="sr-Cyrl-BA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19150"/>
            <a:ext cx="2021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u="sng" dirty="0" smtClean="0">
                <a:latin typeface="Arial" pitchFamily="34" charset="0"/>
                <a:cs typeface="Arial" pitchFamily="34" charset="0"/>
              </a:rPr>
              <a:t>Задатак 2.</a:t>
            </a:r>
            <a:r>
              <a:rPr lang="sr-Cyrl-BA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009" y="1809750"/>
            <a:ext cx="1921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u="sng" dirty="0" smtClean="0">
                <a:latin typeface="Arial" pitchFamily="34" charset="0"/>
                <a:cs typeface="Arial" pitchFamily="34" charset="0"/>
              </a:rPr>
              <a:t>Задатак 3.</a:t>
            </a:r>
            <a:endParaRPr lang="en-US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0672" y="133350"/>
            <a:ext cx="2202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14 + 4 = 18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229" y="812011"/>
            <a:ext cx="6892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Броју 5, додај разлику бројева 15 и 4!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7799" y="1428750"/>
            <a:ext cx="1977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latin typeface="Arial" pitchFamily="34" charset="0"/>
                <a:cs typeface="Arial" pitchFamily="34" charset="0"/>
              </a:rPr>
              <a:t>5 + 11 = 16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009" y="2343783"/>
            <a:ext cx="87884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Миа је имала 15 КМ. Купила је лутку за 8 КМ. Од </a:t>
            </a:r>
          </a:p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тетке је затим добила још 10 КМ. Колико новца</a:t>
            </a:r>
          </a:p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Миа сада има?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4925" y="372877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latin typeface="Arial" pitchFamily="34" charset="0"/>
                <a:cs typeface="Arial" pitchFamily="34" charset="0"/>
              </a:rPr>
              <a:t>7 + 10 = 17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5321" y="4400550"/>
            <a:ext cx="532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u="sng" dirty="0" smtClean="0">
                <a:latin typeface="Arial" pitchFamily="34" charset="0"/>
                <a:cs typeface="Arial" pitchFamily="34" charset="0"/>
              </a:rPr>
              <a:t>Одговор:</a:t>
            </a:r>
            <a:r>
              <a:rPr lang="sr-Cyrl-BA" sz="2800" dirty="0" smtClean="0">
                <a:latin typeface="Arial" pitchFamily="34" charset="0"/>
                <a:cs typeface="Arial" pitchFamily="34" charset="0"/>
              </a:rPr>
              <a:t> Миа сада има 17 КМ.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95600" y="133350"/>
            <a:ext cx="2643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14 + (13 – 9) =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48000" y="1438930"/>
            <a:ext cx="2443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+ (15 – 4) =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19400" y="3714750"/>
            <a:ext cx="2643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(15 – 8) + 10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8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564" y="330414"/>
            <a:ext cx="6241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Задаци за самосталан рад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64218"/>
            <a:ext cx="2021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u="sng" dirty="0" smtClean="0">
                <a:latin typeface="Arial" pitchFamily="34" charset="0"/>
                <a:cs typeface="Arial" pitchFamily="34" charset="0"/>
              </a:rPr>
              <a:t>Задатак 1. </a:t>
            </a:r>
            <a:endParaRPr lang="en-US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11455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Филип је имао 12 оловака. Четири је изгубио, а затим је </a:t>
            </a:r>
          </a:p>
          <a:p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од тате добио још 3. Колико оловака сада има Филип?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964" y="3257550"/>
            <a:ext cx="1968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u="sng" dirty="0" smtClean="0">
                <a:latin typeface="Arial" pitchFamily="34" charset="0"/>
                <a:cs typeface="Arial" pitchFamily="34" charset="0"/>
              </a:rPr>
              <a:t>Задатак 2.</a:t>
            </a:r>
            <a:r>
              <a:rPr lang="sr-Cyrl-BA" u="sng" dirty="0" smtClean="0"/>
              <a:t> 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60531" y="4019550"/>
            <a:ext cx="7420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Збир бројева 8 и 5, умањи за њихову разлику!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ysClr val="windowText" lastClr="000000"/>
      </a:dk1>
      <a:lt1>
        <a:sysClr val="window" lastClr="FFFFFF"/>
      </a:lt1>
      <a:dk2>
        <a:srgbClr val="2F5897"/>
      </a:dk2>
      <a:lt2>
        <a:srgbClr val="00843B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B050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416</TotalTime>
  <Words>251</Words>
  <Application>Microsoft Office PowerPoint</Application>
  <PresentationFormat>On-screen Show (16:9)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ЗАДАЦИ СА ВИШЕ РАЧУНСКИХ ОПЕРАЦИЈА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ЗАДАЦИ СА ВИШЕ РАЧУНСКИХ ОПЕРАЦИЈА</dc:title>
  <dc:creator>Ucitelj Sretko</dc:creator>
  <cp:lastModifiedBy>Ucitelj Sretko</cp:lastModifiedBy>
  <cp:revision>22</cp:revision>
  <dcterms:created xsi:type="dcterms:W3CDTF">2020-04-05T15:59:23Z</dcterms:created>
  <dcterms:modified xsi:type="dcterms:W3CDTF">2020-04-07T12:33:43Z</dcterms:modified>
</cp:coreProperties>
</file>