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2"/>
  </p:notesMasterIdLst>
  <p:handoutMasterIdLst>
    <p:handoutMasterId r:id="rId13"/>
  </p:handoutMasterIdLst>
  <p:sldIdLst>
    <p:sldId id="259" r:id="rId2"/>
    <p:sldId id="258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0" r:id="rId1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FBF"/>
    <a:srgbClr val="DCEDB9"/>
    <a:srgbClr val="BFE3A7"/>
    <a:srgbClr val="FFFF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82" autoAdjust="0"/>
  </p:normalViewPr>
  <p:slideViewPr>
    <p:cSldViewPr showGuides="1">
      <p:cViewPr varScale="1">
        <p:scale>
          <a:sx n="86" d="100"/>
          <a:sy n="86" d="100"/>
        </p:scale>
        <p:origin x="562" y="139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5/25/2020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5/25/2020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Stack of book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 descr="Stack of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5/25/2020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 of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strwalker.deviantart.com/art/Queen-Ariel-453693767" TargetMode="External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hyperlink" Target="http://pngimg.com/download/83450" TargetMode="External"/><Relationship Id="rId4" Type="http://schemas.openxmlformats.org/officeDocument/2006/relationships/hyperlink" Target="http://www.thereadingworkshop.com/2014/10/why-we-read-in-class.html" TargetMode="External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ello-son.blogspot.com/2011/02/call-143-yellow-butterfly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at-ball-play-funny-game-playing-1456849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x.stackexchange.com/questions/448817/how-to-get-a-stairway-symbol-in-math-mod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sunshine-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enclipart.org/detail/222311/river-view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ecteezy.com/birds-animals/41226-cartoon-bul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ngall.com/wheat-png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s://www.rawpixel.com/image/469855/free-illustration-image-divorce-family-broke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zh/illustrations/%E7%AC%91-%E5%A5%B3%E5%AD%A9-%E5%8D%A1%E9%80%9A-%E5%BF%AB%E4%B9%90-%E5%BE%AE%E7%AC%91-3704801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4ADE-46BB-48E5-8E87-430C58F4C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-457200"/>
            <a:ext cx="10157354" cy="188899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8A47119-A222-46A9-8747-2933E19A4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72" b="94624" l="0" r="549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65954" y="3715297"/>
            <a:ext cx="5105400" cy="27696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A6E7DA7-D712-4F01-BF86-F1DA67A12D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133" l="3180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680375" y="3828718"/>
            <a:ext cx="5181600" cy="2657475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4033E3D7-8320-46C6-9684-C72515F1C72D}"/>
              </a:ext>
            </a:extLst>
          </p:cNvPr>
          <p:cNvSpPr/>
          <p:nvPr/>
        </p:nvSpPr>
        <p:spPr>
          <a:xfrm rot="21298035" flipH="1">
            <a:off x="9159129" y="4428837"/>
            <a:ext cx="45719" cy="81862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BE12AC8-D0C2-4335-AAC2-6AFDDE22CDF5}"/>
              </a:ext>
            </a:extLst>
          </p:cNvPr>
          <p:cNvSpPr/>
          <p:nvPr/>
        </p:nvSpPr>
        <p:spPr>
          <a:xfrm>
            <a:off x="9294812" y="4426988"/>
            <a:ext cx="45719" cy="82164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hought Bubble: Cloud 39">
            <a:extLst>
              <a:ext uri="{FF2B5EF4-FFF2-40B4-BE49-F238E27FC236}">
                <a16:creationId xmlns:a16="http://schemas.microsoft.com/office/drawing/2014/main" id="{A298F1C0-3E89-4DCC-BB72-BD02E683AA3F}"/>
              </a:ext>
            </a:extLst>
          </p:cNvPr>
          <p:cNvSpPr/>
          <p:nvPr/>
        </p:nvSpPr>
        <p:spPr>
          <a:xfrm rot="21049944">
            <a:off x="532367" y="2576390"/>
            <a:ext cx="2544252" cy="1703869"/>
          </a:xfrm>
          <a:prstGeom prst="cloudCallout">
            <a:avLst>
              <a:gd name="adj1" fmla="val 44431"/>
              <a:gd name="adj2" fmla="val 71698"/>
            </a:avLst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hought Bubble: Cloud 40">
            <a:extLst>
              <a:ext uri="{FF2B5EF4-FFF2-40B4-BE49-F238E27FC236}">
                <a16:creationId xmlns:a16="http://schemas.microsoft.com/office/drawing/2014/main" id="{DBCFD080-4C3B-4C76-AD28-E4192CC1D4A3}"/>
              </a:ext>
            </a:extLst>
          </p:cNvPr>
          <p:cNvSpPr/>
          <p:nvPr/>
        </p:nvSpPr>
        <p:spPr>
          <a:xfrm>
            <a:off x="2894012" y="92838"/>
            <a:ext cx="7345681" cy="3810001"/>
          </a:xfrm>
          <a:prstGeom prst="cloudCallout">
            <a:avLst>
              <a:gd name="adj1" fmla="val 30958"/>
              <a:gd name="adj2" fmla="val 68361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И КЊИЖЕВНОСТ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Content Placeholder 42">
            <a:extLst>
              <a:ext uri="{FF2B5EF4-FFF2-40B4-BE49-F238E27FC236}">
                <a16:creationId xmlns:a16="http://schemas.microsoft.com/office/drawing/2014/main" id="{E0F06246-93F8-4611-8B3F-7D2F9C7B0B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6" b="100000" l="3116" r="94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714227" y="2717781"/>
            <a:ext cx="682454" cy="1080714"/>
          </a:xfr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719F333-1127-4237-A2E1-1577819F6F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88867" y="2800979"/>
            <a:ext cx="910483" cy="125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20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E1BAA-3A80-45F3-AEC5-E320B9925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76200"/>
            <a:ext cx="11582399" cy="1981200"/>
          </a:xfrm>
        </p:spPr>
        <p:txBody>
          <a:bodyPr>
            <a:normAutofit/>
          </a:bodyPr>
          <a:lstStyle/>
          <a:p>
            <a:pPr algn="ctr"/>
            <a:r>
              <a:rPr lang="sr-Cyrl-BA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ХВАЛА НА ПАЖЊИ!</a:t>
            </a:r>
            <a:endParaRPr lang="en-US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0A319A-0FE0-4200-8158-DB4B3E2EBC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75112" y="2438400"/>
            <a:ext cx="4038600" cy="4251158"/>
          </a:xfrm>
        </p:spPr>
      </p:pic>
    </p:spTree>
    <p:extLst>
      <p:ext uri="{BB962C8B-B14F-4D97-AF65-F5344CB8AC3E}">
        <p14:creationId xmlns:p14="http://schemas.microsoft.com/office/powerpoint/2010/main" val="3036895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2768599"/>
          </a:xfrm>
        </p:spPr>
        <p:txBody>
          <a:bodyPr>
            <a:normAutofit/>
          </a:bodyPr>
          <a:lstStyle/>
          <a:p>
            <a:pPr algn="ctr"/>
            <a:r>
              <a:rPr lang="sr-Cyrl-BA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СТИЛСКЕ ФИГУРЕ (понављање)</a:t>
            </a:r>
            <a:endParaRPr lang="en-US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7162800"/>
            <a:ext cx="7008574" cy="53339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7E4F3-97F8-4751-9861-17437BE9D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-1219200"/>
            <a:ext cx="11582400" cy="685800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72022-497A-46A2-9BD6-45FDD4EA9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228600"/>
            <a:ext cx="11582400" cy="6477000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Стилске фигуре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(лат. 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лик, прилика) су посебни облици и начин изражавања у пјесничком језику. Оне су различита одступања од уобичајене употребе ријечи или ријечима дају пренесена значења.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Епитети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стоје најчешће уз именицу и означавају неку њену битну особину, они су у ствари украсни придјеви (звезда </a:t>
            </a: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плава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звезда </a:t>
            </a: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бисерни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снијег...). </a:t>
            </a: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Стални епитети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појављују се у народним пјесмама (</a:t>
            </a: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вјерна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љуба, </a:t>
            </a: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бијела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црква, око </a:t>
            </a: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соколово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врани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гаврани...).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Поређење (компарација)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јесте поређење два појма по сличности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ClrTx/>
              <a:buNone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 Станко приђе дрвету ... и поче се пузати брзо и вјешто као мачка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pPr marL="0" indent="0" algn="ctr">
              <a:buClrTx/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Хајдук Станко, Јанко Веселиновић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F453A6-1AED-4939-A18B-C907A1DB24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70012" y="4333619"/>
            <a:ext cx="2366961" cy="226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47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14192-29E3-4762-9505-FA4E67E8C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-1371600"/>
            <a:ext cx="11582400" cy="990600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A18DF-931A-4F4D-AAE2-D29908BD6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457200"/>
            <a:ext cx="11582400" cy="6248400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Контраст (антитеза)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два појма се пореде по супротности да би се истакла оба члана.</a:t>
            </a:r>
          </a:p>
          <a:p>
            <a:pPr marL="0" indent="0" algn="ctr">
              <a:buClrTx/>
              <a:buNone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„Узалуд је </a:t>
            </a:r>
            <a:r>
              <a:rPr lang="sr-Cyrl-B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</a:t>
            </a: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сјеме кад је </a:t>
            </a:r>
            <a:r>
              <a:rPr lang="sr-Cyrl-B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рђаво</a:t>
            </a: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орање“</a:t>
            </a:r>
          </a:p>
          <a:p>
            <a:pPr marL="0" indent="0" algn="ctr">
              <a:buClrTx/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Народна умотворина</a:t>
            </a:r>
          </a:p>
          <a:p>
            <a:pPr marL="0" indent="0" algn="ctr">
              <a:buClrTx/>
              <a:buNone/>
            </a:pPr>
            <a:endParaRPr lang="sr-Cyrl-B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Градација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(лат. 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gradus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степен) је поступно ређање осјећања, утисака или слика по јачини од најслабије до најјаче или од најјаче до најслабије.</a:t>
            </a:r>
          </a:p>
          <a:p>
            <a:pPr marL="0" indent="0" algn="ctr">
              <a:buClrTx/>
              <a:buNone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„За дјевером лице </a:t>
            </a:r>
            <a:r>
              <a:rPr lang="sr-Cyrl-B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нагрдила</a:t>
            </a: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ClrTx/>
              <a:buNone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Ђурђем је косу </a:t>
            </a:r>
            <a:r>
              <a:rPr lang="sr-Cyrl-B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одрезала</a:t>
            </a: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ClrTx/>
              <a:buNone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за братом очи </a:t>
            </a:r>
            <a:r>
              <a:rPr lang="sr-Cyrl-B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извадила</a:t>
            </a: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</a:p>
          <a:p>
            <a:pPr marL="0" indent="0" algn="ctr">
              <a:buClrTx/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Највећа је жалост за братом, народна лирска пјесма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E8AE2C-082E-4C94-AF0F-E832A1885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9012" y="4562475"/>
            <a:ext cx="2362200" cy="1838325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F1264EED-15E6-4545-BD46-70B237C0E715}"/>
              </a:ext>
            </a:extLst>
          </p:cNvPr>
          <p:cNvSpPr/>
          <p:nvPr/>
        </p:nvSpPr>
        <p:spPr>
          <a:xfrm rot="19873517">
            <a:off x="1085976" y="4628073"/>
            <a:ext cx="1752600" cy="173213"/>
          </a:xfrm>
          <a:prstGeom prst="rightArrow">
            <a:avLst/>
          </a:prstGeom>
          <a:solidFill>
            <a:srgbClr val="C000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2D933C5-020D-4245-8A24-726A9ACDBCAF}"/>
              </a:ext>
            </a:extLst>
          </p:cNvPr>
          <p:cNvSpPr/>
          <p:nvPr/>
        </p:nvSpPr>
        <p:spPr>
          <a:xfrm rot="9015790">
            <a:off x="1094173" y="4895850"/>
            <a:ext cx="1752600" cy="182372"/>
          </a:xfrm>
          <a:prstGeom prst="rightArrow">
            <a:avLst/>
          </a:prstGeom>
          <a:solidFill>
            <a:srgbClr val="C000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7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BFD20-6A3B-4597-B2FC-D7E135289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-1219200"/>
            <a:ext cx="11582400" cy="685800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E9C49-D99B-4557-BC26-EBB43C494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381000"/>
            <a:ext cx="11582400" cy="6248400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Метафора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(грч. 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metaphora –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пренос) је скраћено поређење и има пренесено значење које се заснива на заједничкој особини двају предмета, али се истиче предмет који се пореди.</a:t>
            </a:r>
          </a:p>
          <a:p>
            <a:pPr marL="0" indent="0" algn="ctr">
              <a:buClrTx/>
              <a:buNone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„Тијо ноћи, моје сунце спава;</a:t>
            </a:r>
          </a:p>
          <a:p>
            <a:pPr marL="0" indent="0" algn="ctr">
              <a:buClrTx/>
              <a:buNone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За главом јој од бисера грана...“</a:t>
            </a:r>
          </a:p>
          <a:p>
            <a:pPr marL="0" indent="0" algn="ctr">
              <a:buClrTx/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Тијо ноћи, Ј.Ј. Змај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Персонификација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(лат. 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личност и 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facere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чинити) је вид метафоре у којој се стварима, биљкама, животињама и појавама дају људске особине.</a:t>
            </a:r>
          </a:p>
          <a:p>
            <a:pPr marL="0" indent="0" algn="ctr">
              <a:buClrTx/>
              <a:buNone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„Немо поток бежи – ко зна куда тежи?“</a:t>
            </a:r>
          </a:p>
          <a:p>
            <a:pPr marL="0" indent="0" algn="ctr">
              <a:buClrTx/>
              <a:buNone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„Не би ли им хладне стене заплакале.“</a:t>
            </a:r>
          </a:p>
          <a:p>
            <a:pPr marL="0" indent="0" algn="ctr">
              <a:buClrTx/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Вече, Ђура Јакшић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7D9D62-BE7A-439D-8C56-DA22280C5A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99612" y="1371600"/>
            <a:ext cx="1828804" cy="17495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BFBB41-CA63-4B96-9494-D10026C023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8012" y="4648200"/>
            <a:ext cx="2511595" cy="169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24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2A0AC-5FA6-4641-8423-62F2CAB73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-1524000"/>
            <a:ext cx="10157354" cy="990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83DB5-403E-46C6-A563-F19F87B2E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533400"/>
            <a:ext cx="11582400" cy="5791200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Алегорија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(грч. а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llegoria –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пренесен говор) – метафора проширена на низ слика или цијелу пјесму или цијела прича има пренесено значење. Најједноставнији примјери алегоријских прича су басне.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Јелен и вила, Српска народна песма, у којој јелен и кошута представљају двоје младих и у цијелој пјесми се говори о јеленовим љубавним јадима, а у ствари се говори о љубавним јадима једног младића.)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Ономатопеја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(грч. о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noma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име и 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poieo –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стварам) је подражавање и опонашање гласова и звукова из природе.</a:t>
            </a:r>
          </a:p>
          <a:p>
            <a:pPr marL="0" indent="0" algn="ctr">
              <a:buClrTx/>
              <a:buNone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„Само ветар </a:t>
            </a:r>
            <a:r>
              <a:rPr lang="sr-Cyrl-B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хуји</a:t>
            </a: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...“</a:t>
            </a:r>
          </a:p>
          <a:p>
            <a:pPr marL="0" indent="0" algn="ctr">
              <a:buClrTx/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Вече, Ђура Јакшић</a:t>
            </a:r>
          </a:p>
          <a:p>
            <a:pPr marL="0" indent="0" algn="ctr">
              <a:buClrTx/>
              <a:buNone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„Бакови стадоше </a:t>
            </a:r>
            <a:r>
              <a:rPr lang="sr-Cyrl-B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букати</a:t>
            </a: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...Стоји </a:t>
            </a:r>
            <a:r>
              <a:rPr lang="sr-Cyrl-B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прасак</a:t>
            </a: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лом.“</a:t>
            </a:r>
          </a:p>
          <a:p>
            <a:pPr marL="0" indent="0" algn="ctr">
              <a:buClrTx/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Јаблан, Петар Кочић</a:t>
            </a:r>
            <a:endParaRPr lang="sr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ClrTx/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8AE8DB-B15B-4531-BC77-D9006AA657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449" b="92857" l="0" r="100000">
                        <a14:foregroundMark x1="21286" y1="50816" x2="21286" y2="52449"/>
                        <a14:foregroundMark x1="20143" y1="87347" x2="20143" y2="87347"/>
                        <a14:foregroundMark x1="21714" y1="86122" x2="21714" y2="86122"/>
                        <a14:foregroundMark x1="18143" y1="86122" x2="17143" y2="85714"/>
                        <a14:foregroundMark x1="20000" y1="76327" x2="20000" y2="76327"/>
                        <a14:foregroundMark x1="19714" y1="80204" x2="19714" y2="80204"/>
                        <a14:foregroundMark x1="19000" y1="76939" x2="19000" y2="76939"/>
                        <a14:foregroundMark x1="19000" y1="76531" x2="19000" y2="76531"/>
                        <a14:foregroundMark x1="19000" y1="73061" x2="19000" y2="73061"/>
                        <a14:foregroundMark x1="19000" y1="70612" x2="19000" y2="70612"/>
                        <a14:foregroundMark x1="19286" y1="67143" x2="19286" y2="67143"/>
                        <a14:foregroundMark x1="9714" y1="64898" x2="6429" y2="72653"/>
                        <a14:foregroundMark x1="6429" y1="71633" x2="5571" y2="73265"/>
                        <a14:foregroundMark x1="6286" y1="73265" x2="4143" y2="77551"/>
                        <a14:foregroundMark x1="5143" y1="81224" x2="1857" y2="78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60413" y="4975860"/>
            <a:ext cx="2438400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12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54E5D-906C-44B2-8576-501AD8049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-1143000"/>
            <a:ext cx="10157354" cy="91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14809-13E2-46DC-89D1-BC4F59906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609600"/>
            <a:ext cx="11581051" cy="5943600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Хипербола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lat. hyperbole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претјеривање) је претјерано увеличавање или умањивање особине предмета или интензитета радње у циљу јачег емотивног дјеловања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B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ClrTx/>
              <a:buNone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„Пак да пишем три године дана,</a:t>
            </a:r>
          </a:p>
          <a:p>
            <a:pPr marL="0" indent="0" algn="ctr">
              <a:buClrTx/>
              <a:buNone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би моји' исписала јада!</a:t>
            </a:r>
            <a:r>
              <a:rPr lang="sr-Latn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sr-Cyrl-B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ClrTx/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Народна пјесма, Љубавни растанак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Апострофа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(грч. 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apostrophe –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окретање од чега) – пјесниково обраћање боговима, стварима, одсутним или покојним личностима и апстрактним појмовима као да су живи, па се она приближава персонификацији, од које се разликује по томе што је увијек дата у вокативу.</a:t>
            </a:r>
          </a:p>
          <a:p>
            <a:pPr marL="0" indent="0" algn="ctr">
              <a:buClrTx/>
              <a:buNone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„О, </a:t>
            </a:r>
            <a:r>
              <a:rPr lang="sr-Cyrl-B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класје моје</a:t>
            </a: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испод голих брда...“</a:t>
            </a:r>
          </a:p>
          <a:p>
            <a:pPr marL="0" indent="0" algn="ctr">
              <a:buClrTx/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О класје моје, Алекса Шантић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722BEC-3FE5-4149-93B4-372632FCCF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5" b="100000" l="0" r="100000">
                        <a14:foregroundMark x1="81125" y1="47656" x2="84375" y2="69063"/>
                        <a14:foregroundMark x1="81750" y1="41719" x2="83125" y2="51875"/>
                        <a14:foregroundMark x1="79500" y1="70156" x2="77125" y2="88125"/>
                        <a14:foregroundMark x1="85250" y1="71406" x2="84125" y2="86719"/>
                        <a14:foregroundMark x1="81375" y1="59219" x2="82875" y2="67188"/>
                        <a14:foregroundMark x1="80625" y1="37813" x2="82625" y2="40781"/>
                        <a14:foregroundMark x1="77625" y1="89219" x2="76875" y2="89219"/>
                        <a14:foregroundMark x1="84375" y1="89219" x2="84125" y2="88594"/>
                        <a14:foregroundMark x1="89000" y1="87813" x2="82000" y2="88125"/>
                        <a14:foregroundMark x1="80250" y1="89219" x2="82375" y2="88906"/>
                        <a14:foregroundMark x1="88375" y1="86719" x2="91625" y2="87500"/>
                        <a14:foregroundMark x1="93000" y1="88594" x2="94125" y2="88594"/>
                        <a14:foregroundMark x1="85000" y1="90625" x2="72250" y2="91094"/>
                        <a14:foregroundMark x1="75375" y1="89219" x2="76250" y2="84531"/>
                        <a14:foregroundMark x1="76250" y1="84844" x2="67500" y2="87031"/>
                        <a14:foregroundMark x1="69500" y1="87500" x2="59750" y2="87344"/>
                        <a14:foregroundMark x1="61500" y1="89688" x2="51875" y2="88125"/>
                        <a14:foregroundMark x1="51375" y1="88438" x2="43250" y2="88438"/>
                        <a14:foregroundMark x1="44000" y1="88594" x2="32125" y2="88906"/>
                        <a14:foregroundMark x1="33625" y1="88125" x2="21750" y2="88594"/>
                        <a14:foregroundMark x1="26375" y1="86719" x2="19125" y2="87500"/>
                        <a14:foregroundMark x1="17125" y1="89688" x2="13625" y2="87500"/>
                        <a14:foregroundMark x1="17625" y1="87500" x2="12750" y2="87500"/>
                        <a14:foregroundMark x1="14250" y1="88594" x2="9625" y2="88438"/>
                        <a14:foregroundMark x1="15125" y1="85938" x2="9625" y2="88125"/>
                        <a14:foregroundMark x1="20000" y1="37813" x2="14750" y2="43906"/>
                        <a14:foregroundMark x1="18625" y1="40781" x2="17625" y2="47969"/>
                        <a14:foregroundMark x1="19750" y1="38594" x2="18625" y2="45156"/>
                        <a14:foregroundMark x1="19750" y1="37031" x2="13875" y2="54219"/>
                        <a14:foregroundMark x1="17375" y1="48594" x2="17750" y2="51563"/>
                        <a14:foregroundMark x1="19750" y1="49375" x2="23500" y2="59219"/>
                        <a14:foregroundMark x1="15625" y1="57344" x2="23750" y2="54219"/>
                        <a14:foregroundMark x1="23500" y1="40313" x2="25500" y2="49844"/>
                        <a14:foregroundMark x1="78000" y1="58750" x2="76875" y2="57813"/>
                        <a14:foregroundMark x1="42375" y1="69375" x2="48125" y2="69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179163" y="1371600"/>
            <a:ext cx="2095500" cy="1676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397C76-9B1C-417E-8377-9F4508EAA0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37915" y="4938713"/>
            <a:ext cx="1973293" cy="161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9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5EA0-41AC-4511-9880-F81CD7E0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76200"/>
            <a:ext cx="115824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sr-Cyrl-B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ВЈЕЖБА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0643F-97EA-4546-923C-DCD80B8BD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609600"/>
            <a:ext cx="11582400" cy="6248400"/>
          </a:xfrm>
        </p:spPr>
        <p:txBody>
          <a:bodyPr>
            <a:normAutofit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„Зуби су јој два низа бисера“ – метафора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„Сунце искочи“ – персонификација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„Кад се шеће – као пауница“ – поређење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„Сунце бих на раме попела и уз брдо носила“ – хипербола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„Могла је тако да живи годину, сто година, читаву вечност“ – градација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„Био је то ситан, мршав, али врло жустар и бодар старчић...“ – епитети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Неће бити блиједа и мршава, него пуна и румена“ – контраст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„Напољу се чуло звиждање, а из даљине је одјекнуо други звиждук“ – ономатопеја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„И кад нећем и кад хоћем, морам да се закикоћем“ – контраст, ономатопеија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„Стара, подерана ципела зинула је као крокодил“ – епитет, персонификација,                     поређење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C46B4FF-1EEB-4337-B768-B7BF888E46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47212" y="457200"/>
            <a:ext cx="1381452" cy="201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69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83AB3-B670-4C96-B4F5-DB3ECDFE9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-1143000"/>
            <a:ext cx="10157354" cy="381000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7EABD-237B-42B5-9C48-B48310C85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457200"/>
            <a:ext cx="11582400" cy="61722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Стилске фигуре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 саставни дио сваког књижевно-умјетничког дјела и оне служе да обогате књижевно дјело јер њиховом употребом ријечи у потпуности добијају нова пренесена значења и постају носиоци умјетничке вриједности.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sr-Cyrl-B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Стилске фигуре доприносе да изражавање постане сликовитије, емотивније, оригиналније и ритмичније због чега се чешће јављају у дјелима у стиху него у прози.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sr-Cyrl-B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Стилским фигурама и њиховим проучавањем бави се </a:t>
            </a: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стилистика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10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.potx" id="{CE426E4B-AEF0-4DB0-AA06-9B9EF2E62E1A}" vid="{EB2D3276-CBF5-48AD-B47E-C2D79CA4C86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 back to school</Template>
  <TotalTime>7128</TotalTime>
  <Words>758</Words>
  <Application>Microsoft Office PowerPoint</Application>
  <PresentationFormat>Custom</PresentationFormat>
  <Paragraphs>55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</vt:lpstr>
      <vt:lpstr>Welcome back to school presentation</vt:lpstr>
      <vt:lpstr>PowerPoint Presentation</vt:lpstr>
      <vt:lpstr>СТИЛСКЕ ФИГУРЕ (понављање)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ВЈЕЖБА</vt:lpstr>
      <vt:lpstr>PowerPoint Presentation</vt:lpstr>
      <vt:lpstr>ХВАЛА НА ПАЖЊИ!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Dragan</dc:creator>
  <cp:lastModifiedBy>Dragan</cp:lastModifiedBy>
  <cp:revision>42</cp:revision>
  <dcterms:created xsi:type="dcterms:W3CDTF">2020-05-25T17:01:33Z</dcterms:created>
  <dcterms:modified xsi:type="dcterms:W3CDTF">2020-05-30T15:52:29Z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