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511B-FA6A-401B-929F-312C535E44E5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9F33-E5B1-43E2-A70A-7043CB30B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38645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511B-FA6A-401B-929F-312C535E44E5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9F33-E5B1-43E2-A70A-7043CB30B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74497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511B-FA6A-401B-929F-312C535E44E5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9F33-E5B1-43E2-A70A-7043CB30B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3282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511B-FA6A-401B-929F-312C535E44E5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9F33-E5B1-43E2-A70A-7043CB30B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18838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511B-FA6A-401B-929F-312C535E44E5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9F33-E5B1-43E2-A70A-7043CB30B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88890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511B-FA6A-401B-929F-312C535E44E5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9F33-E5B1-43E2-A70A-7043CB30B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9071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511B-FA6A-401B-929F-312C535E44E5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9F33-E5B1-43E2-A70A-7043CB30B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06321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511B-FA6A-401B-929F-312C535E44E5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9F33-E5B1-43E2-A70A-7043CB30B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57692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511B-FA6A-401B-929F-312C535E44E5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9F33-E5B1-43E2-A70A-7043CB30B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83705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511B-FA6A-401B-929F-312C535E44E5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9F33-E5B1-43E2-A70A-7043CB30B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26628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511B-FA6A-401B-929F-312C535E44E5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9F33-E5B1-43E2-A70A-7043CB30B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6368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511B-FA6A-401B-929F-312C535E44E5}" type="datetimeFigureOut">
              <a:rPr lang="sr-Cyrl-BA" smtClean="0"/>
              <a:t>4.11.2020.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9F33-E5B1-43E2-A70A-7043CB30B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92103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2777" y="548640"/>
            <a:ext cx="26340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Други разред</a:t>
            </a:r>
          </a:p>
          <a:p>
            <a:endParaRPr lang="sr-Cyrl-BA" sz="3200" dirty="0" smtClean="0">
              <a:solidFill>
                <a:schemeClr val="bg1"/>
              </a:solidFill>
            </a:endParaRPr>
          </a:p>
          <a:p>
            <a:r>
              <a:rPr lang="sr-Cyrl-BA" sz="3200" dirty="0">
                <a:solidFill>
                  <a:schemeClr val="bg1"/>
                </a:solidFill>
              </a:rPr>
              <a:t>М</a:t>
            </a:r>
            <a:r>
              <a:rPr lang="sr-Cyrl-BA" sz="3200" dirty="0" smtClean="0">
                <a:solidFill>
                  <a:schemeClr val="bg1"/>
                </a:solidFill>
              </a:rPr>
              <a:t>АТЕМАТИКА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5451" y="3052687"/>
            <a:ext cx="3774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800" b="1" dirty="0" smtClean="0">
                <a:solidFill>
                  <a:schemeClr val="bg1"/>
                </a:solidFill>
              </a:rPr>
              <a:t>БРОЈ ШЕСТ</a:t>
            </a:r>
            <a:r>
              <a:rPr lang="sr-Latn-BA" sz="4800" b="1" dirty="0" smtClean="0">
                <a:solidFill>
                  <a:schemeClr val="bg1"/>
                </a:solidFill>
              </a:rPr>
              <a:t>,</a:t>
            </a:r>
            <a:r>
              <a:rPr lang="sr-Cyrl-BA" sz="4800" b="1" dirty="0" smtClean="0">
                <a:solidFill>
                  <a:schemeClr val="bg1"/>
                </a:solidFill>
              </a:rPr>
              <a:t> 6 </a:t>
            </a:r>
            <a:endParaRPr lang="sr-Cyrl-BA" sz="4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900" y="1210160"/>
            <a:ext cx="3334215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703" y="966652"/>
            <a:ext cx="93792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u="sng" dirty="0" smtClean="0">
                <a:solidFill>
                  <a:schemeClr val="bg1"/>
                </a:solidFill>
              </a:rPr>
              <a:t>Задатак за самосталан рад:</a:t>
            </a:r>
          </a:p>
          <a:p>
            <a:endParaRPr lang="sr-Cyrl-BA" sz="3200" dirty="0" smtClean="0">
              <a:solidFill>
                <a:schemeClr val="bg1"/>
              </a:solidFill>
            </a:endParaRPr>
          </a:p>
          <a:p>
            <a:r>
              <a:rPr lang="sr-Cyrl-BA" sz="3200" dirty="0" smtClean="0">
                <a:solidFill>
                  <a:schemeClr val="bg1"/>
                </a:solidFill>
              </a:rPr>
              <a:t>1. Нацртај два скупа који имају по шест елемената.</a:t>
            </a:r>
          </a:p>
          <a:p>
            <a:r>
              <a:rPr lang="sr-Cyrl-BA" sz="3200" dirty="0" smtClean="0">
                <a:solidFill>
                  <a:schemeClr val="bg1"/>
                </a:solidFill>
              </a:rPr>
              <a:t>2. У свеску </a:t>
            </a:r>
            <a:r>
              <a:rPr lang="sr-Cyrl-BA" sz="3200" dirty="0">
                <a:solidFill>
                  <a:schemeClr val="bg1"/>
                </a:solidFill>
              </a:rPr>
              <a:t>н</a:t>
            </a:r>
            <a:r>
              <a:rPr lang="sr-Cyrl-BA" sz="3200" dirty="0" smtClean="0">
                <a:solidFill>
                  <a:schemeClr val="bg1"/>
                </a:solidFill>
              </a:rPr>
              <a:t>апиши два реда цифре 6.</a:t>
            </a:r>
            <a:endParaRPr lang="sr-Cyrl-BA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82239"/>
              </p:ext>
            </p:extLst>
          </p:nvPr>
        </p:nvGraphicFramePr>
        <p:xfrm>
          <a:off x="2838316" y="3200402"/>
          <a:ext cx="5103900" cy="36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390">
                  <a:extLst>
                    <a:ext uri="{9D8B030D-6E8A-4147-A177-3AD203B41FA5}">
                      <a16:colId xmlns:a16="http://schemas.microsoft.com/office/drawing/2014/main" val="1884123104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2061151587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1954159502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2695021961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2145523339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1512613622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4003899924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2557185612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3228093016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2893734574"/>
                    </a:ext>
                  </a:extLst>
                </a:gridCol>
              </a:tblGrid>
              <a:tr h="426176"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244429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198013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150820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59925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196074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636456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63962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141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7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Free png Clipart Child Worship - School Child Cartoon - Png  Download ... - DL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83" y="875897"/>
            <a:ext cx="4274774" cy="50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6286" y="1136469"/>
            <a:ext cx="49153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Добро јутро, добар дан, </a:t>
            </a:r>
          </a:p>
          <a:p>
            <a:r>
              <a:rPr lang="sr-Cyrl-BA" sz="3200" dirty="0">
                <a:solidFill>
                  <a:schemeClr val="bg1"/>
                </a:solidFill>
              </a:rPr>
              <a:t>у</a:t>
            </a:r>
            <a:r>
              <a:rPr lang="sr-Cyrl-BA" sz="3200" dirty="0" smtClean="0">
                <a:solidFill>
                  <a:schemeClr val="bg1"/>
                </a:solidFill>
              </a:rPr>
              <a:t> школу већ идем сам!</a:t>
            </a:r>
          </a:p>
          <a:p>
            <a:r>
              <a:rPr lang="sr-Cyrl-BA" sz="3200" dirty="0" smtClean="0">
                <a:solidFill>
                  <a:schemeClr val="bg1"/>
                </a:solidFill>
              </a:rPr>
              <a:t>Весело вас свију гледам,</a:t>
            </a:r>
          </a:p>
          <a:p>
            <a:r>
              <a:rPr lang="sr-Cyrl-BA" sz="3200" dirty="0" smtClean="0">
                <a:solidFill>
                  <a:schemeClr val="bg1"/>
                </a:solidFill>
              </a:rPr>
              <a:t>в</a:t>
            </a:r>
            <a:r>
              <a:rPr lang="sr-Cyrl-BA" sz="3200" dirty="0" smtClean="0">
                <a:solidFill>
                  <a:schemeClr val="bg1"/>
                </a:solidFill>
              </a:rPr>
              <a:t>ас </a:t>
            </a:r>
            <a:r>
              <a:rPr lang="sr-Cyrl-BA" sz="3200" dirty="0" smtClean="0">
                <a:solidFill>
                  <a:schemeClr val="bg1"/>
                </a:solidFill>
              </a:rPr>
              <a:t>је много, а ја ________.</a:t>
            </a:r>
          </a:p>
          <a:p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247" y="369101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9600" b="1" dirty="0" smtClean="0">
                <a:solidFill>
                  <a:srgbClr val="FFFF00"/>
                </a:solidFill>
              </a:rPr>
              <a:t>1</a:t>
            </a:r>
            <a:endParaRPr lang="sr-Cyrl-BA" sz="9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6686" y="2586446"/>
            <a:ext cx="1303177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sr-Cyrl-BA" sz="3200" b="1" dirty="0" smtClean="0">
                <a:solidFill>
                  <a:schemeClr val="bg1"/>
                </a:solidFill>
              </a:rPr>
              <a:t>ЈЕДАН</a:t>
            </a:r>
            <a:endParaRPr lang="sr-Cyrl-BA" sz="32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13463" y="3691015"/>
            <a:ext cx="2695039" cy="1709844"/>
          </a:xfrm>
          <a:prstGeom prst="ellipse">
            <a:avLst/>
          </a:prstGeom>
          <a:solidFill>
            <a:srgbClr val="0033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8" name="Sun 7"/>
          <p:cNvSpPr/>
          <p:nvPr/>
        </p:nvSpPr>
        <p:spPr>
          <a:xfrm>
            <a:off x="4010297" y="4075611"/>
            <a:ext cx="992777" cy="90133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6039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Vector | Happy kid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5" y="1035230"/>
            <a:ext cx="4990011" cy="499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4480" y="1201782"/>
            <a:ext cx="47904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Са другом сам увијек јачи.</a:t>
            </a:r>
          </a:p>
          <a:p>
            <a:r>
              <a:rPr lang="sr-Cyrl-BA" sz="3200" dirty="0" smtClean="0">
                <a:solidFill>
                  <a:schemeClr val="bg1"/>
                </a:solidFill>
              </a:rPr>
              <a:t>Пријатељ ми много значи.</a:t>
            </a:r>
          </a:p>
          <a:p>
            <a:r>
              <a:rPr lang="sr-Cyrl-BA" sz="3200" dirty="0" smtClean="0">
                <a:solidFill>
                  <a:schemeClr val="bg1"/>
                </a:solidFill>
              </a:rPr>
              <a:t>Није шала, свако зна,</a:t>
            </a:r>
          </a:p>
          <a:p>
            <a:r>
              <a:rPr lang="sr-Cyrl-BA" sz="3200" dirty="0" smtClean="0">
                <a:solidFill>
                  <a:schemeClr val="bg1"/>
                </a:solidFill>
              </a:rPr>
              <a:t>Он и ја, друга ________.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840" y="3657600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9600" b="1" dirty="0" smtClean="0">
                <a:solidFill>
                  <a:srgbClr val="FFFF00"/>
                </a:solidFill>
              </a:rPr>
              <a:t>2</a:t>
            </a:r>
            <a:endParaRPr lang="sr-Cyrl-BA" sz="9600" b="1" dirty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13463" y="3691015"/>
            <a:ext cx="2695039" cy="1709844"/>
          </a:xfrm>
          <a:prstGeom prst="ellipse">
            <a:avLst/>
          </a:prstGeom>
          <a:solidFill>
            <a:srgbClr val="0033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8" name="TextBox 7"/>
          <p:cNvSpPr txBox="1"/>
          <p:nvPr/>
        </p:nvSpPr>
        <p:spPr>
          <a:xfrm>
            <a:off x="4416210" y="2679110"/>
            <a:ext cx="934871" cy="5847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sr-Cyrl-BA" sz="3200" b="1" dirty="0" smtClean="0">
                <a:solidFill>
                  <a:schemeClr val="bg1"/>
                </a:solidFill>
              </a:rPr>
              <a:t>ДВА</a:t>
            </a:r>
            <a:endParaRPr lang="sr-Cyrl-BA" sz="3200" b="1" dirty="0">
              <a:solidFill>
                <a:schemeClr val="bg1"/>
              </a:solidFill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3804947" y="4225897"/>
            <a:ext cx="611263" cy="64008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0" name="Smiley Face 9"/>
          <p:cNvSpPr/>
          <p:nvPr/>
        </p:nvSpPr>
        <p:spPr>
          <a:xfrm>
            <a:off x="4670686" y="4225897"/>
            <a:ext cx="611263" cy="64008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23032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8" grpId="0" animBg="1"/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ppy children cartoon running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3"/>
          <a:stretch/>
        </p:blipFill>
        <p:spPr bwMode="auto">
          <a:xfrm>
            <a:off x="5550534" y="993412"/>
            <a:ext cx="6271351" cy="43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8274" y="1502229"/>
            <a:ext cx="437575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Дружина се ова смије,</a:t>
            </a:r>
          </a:p>
          <a:p>
            <a:r>
              <a:rPr lang="sr-Cyrl-BA" sz="3200" dirty="0" smtClean="0">
                <a:solidFill>
                  <a:schemeClr val="bg1"/>
                </a:solidFill>
              </a:rPr>
              <a:t>У троје је веселије.</a:t>
            </a:r>
          </a:p>
          <a:p>
            <a:r>
              <a:rPr lang="sr-Cyrl-BA" sz="3200" dirty="0" smtClean="0">
                <a:solidFill>
                  <a:schemeClr val="bg1"/>
                </a:solidFill>
              </a:rPr>
              <a:t>Од весеља свуда ври, </a:t>
            </a:r>
          </a:p>
          <a:p>
            <a:r>
              <a:rPr lang="sr-Cyrl-BA" sz="3200" dirty="0" smtClean="0">
                <a:solidFill>
                  <a:schemeClr val="bg1"/>
                </a:solidFill>
              </a:rPr>
              <a:t>Дјетета су овдје ______.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9485" y="2979557"/>
            <a:ext cx="873957" cy="5847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sr-Cyrl-BA" sz="3200" b="1" dirty="0" smtClean="0">
                <a:solidFill>
                  <a:schemeClr val="bg1"/>
                </a:solidFill>
              </a:rPr>
              <a:t>ТРИ</a:t>
            </a:r>
            <a:endParaRPr lang="sr-Cyrl-BA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7645" y="399723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9600" b="1" dirty="0" smtClean="0">
                <a:solidFill>
                  <a:srgbClr val="FFFF00"/>
                </a:solidFill>
              </a:rPr>
              <a:t>3</a:t>
            </a:r>
            <a:endParaRPr lang="sr-Cyrl-BA" sz="9600" b="1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77440" y="4305602"/>
            <a:ext cx="2695039" cy="1709844"/>
          </a:xfrm>
          <a:prstGeom prst="ellipse">
            <a:avLst/>
          </a:prstGeom>
          <a:solidFill>
            <a:srgbClr val="0033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6" name="Heart 5"/>
          <p:cNvSpPr/>
          <p:nvPr/>
        </p:nvSpPr>
        <p:spPr>
          <a:xfrm>
            <a:off x="2762640" y="4728754"/>
            <a:ext cx="627017" cy="6400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sz="9600" dirty="0"/>
          </a:p>
        </p:txBody>
      </p:sp>
      <p:sp>
        <p:nvSpPr>
          <p:cNvPr id="8" name="Heart 7"/>
          <p:cNvSpPr/>
          <p:nvPr/>
        </p:nvSpPr>
        <p:spPr>
          <a:xfrm>
            <a:off x="3362658" y="5141020"/>
            <a:ext cx="627017" cy="6400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sz="9600" dirty="0"/>
          </a:p>
        </p:txBody>
      </p:sp>
      <p:sp>
        <p:nvSpPr>
          <p:cNvPr id="9" name="Heart 8"/>
          <p:cNvSpPr/>
          <p:nvPr/>
        </p:nvSpPr>
        <p:spPr>
          <a:xfrm>
            <a:off x="4016749" y="4782064"/>
            <a:ext cx="627017" cy="6400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sz="9600" dirty="0"/>
          </a:p>
        </p:txBody>
      </p:sp>
    </p:spTree>
    <p:extLst>
      <p:ext uri="{BB962C8B-B14F-4D97-AF65-F5344CB8AC3E}">
        <p14:creationId xmlns:p14="http://schemas.microsoft.com/office/powerpoint/2010/main" val="19777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appy Children In White Background Holding Blank Banner. Happy Kids  And Banner Vector Illustration. Stock Vector - Illustration of advertising,  board: 1593567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3" b="43405"/>
          <a:stretch/>
        </p:blipFill>
        <p:spPr bwMode="auto">
          <a:xfrm>
            <a:off x="6165669" y="2808514"/>
            <a:ext cx="5904409" cy="235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ildren S Day Cartoon Rainbow Cloud Element, Children S Day, Rainbow,  Cartoon PNG and Vector with Transparent Background for Free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2" t="20132" r="24355" b="51611"/>
          <a:stretch/>
        </p:blipFill>
        <p:spPr bwMode="auto">
          <a:xfrm>
            <a:off x="6165670" y="470263"/>
            <a:ext cx="5904410" cy="23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193" y="808391"/>
            <a:ext cx="59035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Од љепоте блиста дуга, </a:t>
            </a:r>
          </a:p>
          <a:p>
            <a:r>
              <a:rPr lang="sr-Cyrl-BA" sz="3200" dirty="0">
                <a:solidFill>
                  <a:schemeClr val="bg1"/>
                </a:solidFill>
              </a:rPr>
              <a:t>д</a:t>
            </a:r>
            <a:r>
              <a:rPr lang="sr-Cyrl-BA" sz="3200" dirty="0" smtClean="0">
                <a:solidFill>
                  <a:schemeClr val="bg1"/>
                </a:solidFill>
              </a:rPr>
              <a:t>ок су под њом ________  друга.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3428" y="1300834"/>
            <a:ext cx="1547988" cy="5847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ЧЕТИРИ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7502" y="3098345"/>
            <a:ext cx="3547780" cy="2605344"/>
          </a:xfrm>
          <a:prstGeom prst="ellipse">
            <a:avLst/>
          </a:prstGeom>
          <a:solidFill>
            <a:srgbClr val="0033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6" name="TextBox 5"/>
          <p:cNvSpPr txBox="1"/>
          <p:nvPr/>
        </p:nvSpPr>
        <p:spPr>
          <a:xfrm>
            <a:off x="481416" y="3590169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9600" b="1" dirty="0" smtClean="0">
                <a:solidFill>
                  <a:srgbClr val="FFFF00"/>
                </a:solidFill>
              </a:rPr>
              <a:t>4</a:t>
            </a:r>
            <a:endParaRPr lang="sr-Cyrl-BA" sz="9600" b="1" dirty="0">
              <a:solidFill>
                <a:srgbClr val="FFFF00"/>
              </a:solidFill>
            </a:endParaRPr>
          </a:p>
        </p:txBody>
      </p:sp>
      <p:pic>
        <p:nvPicPr>
          <p:cNvPr id="1040" name="Picture 16" descr="Apple Poster Red, 4 apples PNG | PNGWa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83" y="3037883"/>
            <a:ext cx="3124618" cy="26272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iendship Cartoon png download - 900*328 - Free Transparent Child png  Download. - CleanPNG / Kiss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50" y="535894"/>
            <a:ext cx="857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206" y="4206240"/>
            <a:ext cx="43977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Нас другара има ______</a:t>
            </a:r>
          </a:p>
          <a:p>
            <a:r>
              <a:rPr lang="sr-Cyrl-BA" sz="3200" dirty="0" smtClean="0">
                <a:solidFill>
                  <a:schemeClr val="bg1"/>
                </a:solidFill>
              </a:rPr>
              <a:t>Знам им име напамет.</a:t>
            </a:r>
          </a:p>
          <a:p>
            <a:r>
              <a:rPr lang="sr-Cyrl-BA" sz="3200" dirty="0" smtClean="0">
                <a:solidFill>
                  <a:schemeClr val="bg1"/>
                </a:solidFill>
              </a:rPr>
              <a:t>К’о прстићи моје руке, </a:t>
            </a:r>
          </a:p>
          <a:p>
            <a:r>
              <a:rPr lang="sr-Cyrl-BA" sz="3200" dirty="0" smtClean="0">
                <a:solidFill>
                  <a:schemeClr val="bg1"/>
                </a:solidFill>
              </a:rPr>
              <a:t>Рачунам их ја без муке.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2424" y="4402182"/>
            <a:ext cx="1252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9600" b="1" dirty="0" smtClean="0">
                <a:solidFill>
                  <a:srgbClr val="FFFF00"/>
                </a:solidFill>
              </a:rPr>
              <a:t>5</a:t>
            </a:r>
            <a:endParaRPr lang="sr-Cyrl-BA" sz="9600" b="1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098972" y="4087903"/>
            <a:ext cx="3302538" cy="2273708"/>
          </a:xfrm>
          <a:prstGeom prst="ellipse">
            <a:avLst/>
          </a:prstGeom>
          <a:solidFill>
            <a:srgbClr val="0033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2052" name="Picture 4" descr="Hand Clipart High Five - Hand High Five Cartoon , Free Transparent Clipart  - ClipartK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080" y="4032365"/>
            <a:ext cx="3096321" cy="23807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92732" y="4206240"/>
            <a:ext cx="837858" cy="5847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ПЕТ</a:t>
            </a:r>
            <a:endParaRPr lang="sr-Cyrl-B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lorful front view group cartoon children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4" b="27478"/>
          <a:stretch/>
        </p:blipFill>
        <p:spPr bwMode="auto">
          <a:xfrm>
            <a:off x="264740" y="2534485"/>
            <a:ext cx="7217233" cy="309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9713" y="979714"/>
            <a:ext cx="47194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Драга дјецо, стиже вијест,</a:t>
            </a:r>
          </a:p>
          <a:p>
            <a:r>
              <a:rPr lang="sr-Cyrl-BA" sz="3200" dirty="0" smtClean="0">
                <a:solidFill>
                  <a:schemeClr val="bg1"/>
                </a:solidFill>
              </a:rPr>
              <a:t>Другара је сада _______.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3871" y="1464712"/>
            <a:ext cx="1151469" cy="5847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ШЕСТ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57063" y="126307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9600" b="1" dirty="0" smtClean="0">
                <a:solidFill>
                  <a:srgbClr val="FFFF00"/>
                </a:solidFill>
              </a:rPr>
              <a:t>6</a:t>
            </a:r>
            <a:endParaRPr lang="sr-Cyrl-BA" sz="9600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876903" y="3034372"/>
            <a:ext cx="3524607" cy="2873828"/>
          </a:xfrm>
          <a:prstGeom prst="ellipse">
            <a:avLst/>
          </a:prstGeom>
          <a:solidFill>
            <a:srgbClr val="0033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7" name="Oval 6"/>
          <p:cNvSpPr/>
          <p:nvPr/>
        </p:nvSpPr>
        <p:spPr>
          <a:xfrm>
            <a:off x="8685138" y="3801291"/>
            <a:ext cx="471925" cy="47026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0" name="Oval 9"/>
          <p:cNvSpPr/>
          <p:nvPr/>
        </p:nvSpPr>
        <p:spPr>
          <a:xfrm>
            <a:off x="8409195" y="4497411"/>
            <a:ext cx="471925" cy="47026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1" name="Oval 10"/>
          <p:cNvSpPr/>
          <p:nvPr/>
        </p:nvSpPr>
        <p:spPr>
          <a:xfrm>
            <a:off x="9235652" y="4930945"/>
            <a:ext cx="471925" cy="4702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2" name="Oval 11"/>
          <p:cNvSpPr/>
          <p:nvPr/>
        </p:nvSpPr>
        <p:spPr>
          <a:xfrm>
            <a:off x="10274452" y="4578247"/>
            <a:ext cx="471925" cy="470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3" name="Oval 12"/>
          <p:cNvSpPr/>
          <p:nvPr/>
        </p:nvSpPr>
        <p:spPr>
          <a:xfrm>
            <a:off x="9403243" y="3437649"/>
            <a:ext cx="471925" cy="47026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4" name="Oval 13"/>
          <p:cNvSpPr/>
          <p:nvPr/>
        </p:nvSpPr>
        <p:spPr>
          <a:xfrm>
            <a:off x="10270098" y="3718559"/>
            <a:ext cx="471925" cy="4702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945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rojevnapolupra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10" r="50755" b="5419"/>
          <a:stretch/>
        </p:blipFill>
        <p:spPr bwMode="auto">
          <a:xfrm>
            <a:off x="206298" y="1894115"/>
            <a:ext cx="9146708" cy="38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968343" y="3135086"/>
            <a:ext cx="483325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4100" name="Picture 4" descr="School Learn Children Cartoon Child Free Transparent - School Cartoon  Clipart Png, Png Download , Transparent Png Image - PNGi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055" y="1894115"/>
            <a:ext cx="3063945" cy="384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3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8234" y="532884"/>
            <a:ext cx="3579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</a:rPr>
              <a:t>Допунимо скупове:</a:t>
            </a:r>
          </a:p>
        </p:txBody>
      </p:sp>
      <p:sp>
        <p:nvSpPr>
          <p:cNvPr id="7" name="Oval 6"/>
          <p:cNvSpPr/>
          <p:nvPr/>
        </p:nvSpPr>
        <p:spPr>
          <a:xfrm>
            <a:off x="1097280" y="1571895"/>
            <a:ext cx="2782389" cy="310896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8" name="Oval 7"/>
          <p:cNvSpPr/>
          <p:nvPr/>
        </p:nvSpPr>
        <p:spPr>
          <a:xfrm>
            <a:off x="4648200" y="1571895"/>
            <a:ext cx="2782389" cy="310896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9" name="Oval 8"/>
          <p:cNvSpPr/>
          <p:nvPr/>
        </p:nvSpPr>
        <p:spPr>
          <a:xfrm>
            <a:off x="7985760" y="1571895"/>
            <a:ext cx="2782389" cy="310896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0" name="Isosceles Triangle 9"/>
          <p:cNvSpPr/>
          <p:nvPr/>
        </p:nvSpPr>
        <p:spPr>
          <a:xfrm>
            <a:off x="1554480" y="1985554"/>
            <a:ext cx="561703" cy="6923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1" name="Isosceles Triangle 10"/>
          <p:cNvSpPr/>
          <p:nvPr/>
        </p:nvSpPr>
        <p:spPr>
          <a:xfrm>
            <a:off x="2170611" y="2331720"/>
            <a:ext cx="561703" cy="6923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2" name="Isosceles Triangle 11"/>
          <p:cNvSpPr/>
          <p:nvPr/>
        </p:nvSpPr>
        <p:spPr>
          <a:xfrm>
            <a:off x="2756262" y="1985554"/>
            <a:ext cx="561703" cy="6923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3" name="Isosceles Triangle 12"/>
          <p:cNvSpPr/>
          <p:nvPr/>
        </p:nvSpPr>
        <p:spPr>
          <a:xfrm>
            <a:off x="2939142" y="2929648"/>
            <a:ext cx="561703" cy="6923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4" name="Isosceles Triangle 13"/>
          <p:cNvSpPr/>
          <p:nvPr/>
        </p:nvSpPr>
        <p:spPr>
          <a:xfrm>
            <a:off x="2279468" y="3217818"/>
            <a:ext cx="561703" cy="6923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5" name="Isosceles Triangle 14"/>
          <p:cNvSpPr/>
          <p:nvPr/>
        </p:nvSpPr>
        <p:spPr>
          <a:xfrm>
            <a:off x="1608908" y="3275814"/>
            <a:ext cx="561703" cy="6923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6" name="Oval 15"/>
          <p:cNvSpPr/>
          <p:nvPr/>
        </p:nvSpPr>
        <p:spPr>
          <a:xfrm>
            <a:off x="5590903" y="2076994"/>
            <a:ext cx="448491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7" name="Oval 16"/>
          <p:cNvSpPr/>
          <p:nvPr/>
        </p:nvSpPr>
        <p:spPr>
          <a:xfrm>
            <a:off x="5919650" y="2775857"/>
            <a:ext cx="448491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8" name="Oval 17"/>
          <p:cNvSpPr/>
          <p:nvPr/>
        </p:nvSpPr>
        <p:spPr>
          <a:xfrm>
            <a:off x="6586946" y="2331720"/>
            <a:ext cx="448491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9" name="Oval 18"/>
          <p:cNvSpPr/>
          <p:nvPr/>
        </p:nvSpPr>
        <p:spPr>
          <a:xfrm>
            <a:off x="6457404" y="3177843"/>
            <a:ext cx="448491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0" name="Oval 19"/>
          <p:cNvSpPr/>
          <p:nvPr/>
        </p:nvSpPr>
        <p:spPr>
          <a:xfrm>
            <a:off x="5270862" y="3141618"/>
            <a:ext cx="448491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1" name="Oval 20"/>
          <p:cNvSpPr/>
          <p:nvPr/>
        </p:nvSpPr>
        <p:spPr>
          <a:xfrm>
            <a:off x="5888083" y="3688081"/>
            <a:ext cx="448491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2" name="Donut 21"/>
          <p:cNvSpPr/>
          <p:nvPr/>
        </p:nvSpPr>
        <p:spPr>
          <a:xfrm>
            <a:off x="8483240" y="2149535"/>
            <a:ext cx="665119" cy="600892"/>
          </a:xfrm>
          <a:prstGeom prst="don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8974183" y="2723606"/>
            <a:ext cx="665119" cy="600892"/>
          </a:xfrm>
          <a:prstGeom prst="don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9690462" y="2993572"/>
            <a:ext cx="665119" cy="600892"/>
          </a:xfrm>
          <a:prstGeom prst="don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8512081" y="3367254"/>
            <a:ext cx="665119" cy="600892"/>
          </a:xfrm>
          <a:prstGeom prst="don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9359537" y="3864430"/>
            <a:ext cx="665119" cy="600892"/>
          </a:xfrm>
          <a:prstGeom prst="don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9385663" y="1933306"/>
            <a:ext cx="665119" cy="600892"/>
          </a:xfrm>
          <a:prstGeom prst="don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48027" y="485285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9600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61143" y="4833535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9600" dirty="0" smtClean="0">
                <a:solidFill>
                  <a:srgbClr val="FFFF00"/>
                </a:solidFill>
              </a:rPr>
              <a:t>6</a:t>
            </a:r>
            <a:endParaRPr lang="sr-Cyrl-BA" sz="96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38411" y="4833535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9600" dirty="0" smtClean="0">
                <a:solidFill>
                  <a:srgbClr val="FFFF00"/>
                </a:solidFill>
              </a:rPr>
              <a:t>6</a:t>
            </a:r>
            <a:endParaRPr lang="sr-Cyrl-BA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2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168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</dc:creator>
  <cp:lastModifiedBy>EC</cp:lastModifiedBy>
  <cp:revision>32</cp:revision>
  <dcterms:created xsi:type="dcterms:W3CDTF">2020-11-03T17:46:17Z</dcterms:created>
  <dcterms:modified xsi:type="dcterms:W3CDTF">2020-11-04T00:53:07Z</dcterms:modified>
</cp:coreProperties>
</file>