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0" r:id="rId6"/>
    <p:sldId id="261" r:id="rId7"/>
    <p:sldId id="257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FD0B-5D33-4C1B-B70D-B260EAA080BE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5E63-DC43-44C2-94E8-C10E772BF2B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36283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FD0B-5D33-4C1B-B70D-B260EAA080BE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5E63-DC43-44C2-94E8-C10E772BF2B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77449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FD0B-5D33-4C1B-B70D-B260EAA080BE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5E63-DC43-44C2-94E8-C10E772BF2B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54292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FD0B-5D33-4C1B-B70D-B260EAA080BE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5E63-DC43-44C2-94E8-C10E772BF2B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5887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FD0B-5D33-4C1B-B70D-B260EAA080BE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5E63-DC43-44C2-94E8-C10E772BF2B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61010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FD0B-5D33-4C1B-B70D-B260EAA080BE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5E63-DC43-44C2-94E8-C10E772BF2B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06542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FD0B-5D33-4C1B-B70D-B260EAA080BE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5E63-DC43-44C2-94E8-C10E772BF2B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40625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FD0B-5D33-4C1B-B70D-B260EAA080BE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5E63-DC43-44C2-94E8-C10E772BF2B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98979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FD0B-5D33-4C1B-B70D-B260EAA080BE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5E63-DC43-44C2-94E8-C10E772BF2B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29629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FD0B-5D33-4C1B-B70D-B260EAA080BE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5E63-DC43-44C2-94E8-C10E772BF2B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63839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FD0B-5D33-4C1B-B70D-B260EAA080BE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5E63-DC43-44C2-94E8-C10E772BF2B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88575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BFD0B-5D33-4C1B-B70D-B260EAA080BE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85E63-DC43-44C2-94E8-C10E772BF2B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8762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0217" y="2625635"/>
            <a:ext cx="4548681" cy="92333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sr-Cyrl-BA" sz="5400" smtClean="0">
                <a:solidFill>
                  <a:schemeClr val="bg1"/>
                </a:solidFill>
              </a:rPr>
              <a:t>БРОЈ </a:t>
            </a:r>
            <a:r>
              <a:rPr lang="sr-Cyrl-BA" sz="5400" smtClean="0">
                <a:solidFill>
                  <a:schemeClr val="bg1"/>
                </a:solidFill>
              </a:rPr>
              <a:t>СЕДАМ  7</a:t>
            </a:r>
            <a:endParaRPr lang="sr-Cyrl-BA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efl Puzzle 3u1 Snežana I Sedam Patuljaka 20, 36, 50 kom | Nonstopshop.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 t="13374" r="12472" b="12937"/>
          <a:stretch/>
        </p:blipFill>
        <p:spPr bwMode="auto">
          <a:xfrm>
            <a:off x="1608503" y="0"/>
            <a:ext cx="6999921" cy="683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64391" y="2131312"/>
            <a:ext cx="148470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Latn-BA" sz="20000" b="1" cap="none" spc="0" dirty="0" smtClean="0">
                <a:ln/>
                <a:solidFill>
                  <a:schemeClr val="accent4"/>
                </a:solidFill>
                <a:effectLst/>
              </a:rPr>
              <a:t>7</a:t>
            </a:r>
            <a:endParaRPr lang="en-US" sz="20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48948" y="1838924"/>
            <a:ext cx="1455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 smtClean="0">
                <a:solidFill>
                  <a:srgbClr val="FFFF00"/>
                </a:solidFill>
              </a:rPr>
              <a:t>СЕДАМ</a:t>
            </a:r>
            <a:endParaRPr lang="sr-Cyrl-BA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2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erenje vreme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6"/>
          <a:stretch/>
        </p:blipFill>
        <p:spPr bwMode="auto">
          <a:xfrm>
            <a:off x="2573383" y="212663"/>
            <a:ext cx="6662057" cy="64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58891" y="587829"/>
            <a:ext cx="587829" cy="6270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20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371600" y="744583"/>
            <a:ext cx="3816532" cy="3696788"/>
          </a:xfrm>
          <a:prstGeom prst="ellipse">
            <a:avLst/>
          </a:prstGeom>
          <a:solidFill>
            <a:srgbClr val="0033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8" name="Oval 7"/>
          <p:cNvSpPr/>
          <p:nvPr/>
        </p:nvSpPr>
        <p:spPr>
          <a:xfrm>
            <a:off x="6879770" y="744582"/>
            <a:ext cx="3936275" cy="3853544"/>
          </a:xfrm>
          <a:prstGeom prst="ellipse">
            <a:avLst/>
          </a:prstGeom>
          <a:solidFill>
            <a:srgbClr val="0033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7" name="Rectangle 6"/>
          <p:cNvSpPr/>
          <p:nvPr/>
        </p:nvSpPr>
        <p:spPr>
          <a:xfrm>
            <a:off x="2974809" y="5185953"/>
            <a:ext cx="8082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BA" sz="9600" b="1" cap="none" spc="0" dirty="0" smtClean="0">
                <a:ln/>
                <a:solidFill>
                  <a:schemeClr val="accent4"/>
                </a:solidFill>
                <a:effectLst/>
              </a:rPr>
              <a:t>7</a:t>
            </a:r>
            <a:endParaRPr lang="en-US" sz="9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8977" y="5185953"/>
            <a:ext cx="8082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BA" sz="9600" b="1" cap="none" spc="0" dirty="0" smtClean="0">
                <a:ln/>
                <a:solidFill>
                  <a:schemeClr val="accent4"/>
                </a:solidFill>
                <a:effectLst/>
              </a:rPr>
              <a:t>7</a:t>
            </a:r>
            <a:endParaRPr lang="en-US" sz="9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2319747" y="1626325"/>
            <a:ext cx="457200" cy="47026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3" name="Explosion 1 12"/>
          <p:cNvSpPr/>
          <p:nvPr/>
        </p:nvSpPr>
        <p:spPr>
          <a:xfrm>
            <a:off x="3069774" y="1262740"/>
            <a:ext cx="457200" cy="47026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4" name="Explosion 1 13"/>
          <p:cNvSpPr/>
          <p:nvPr/>
        </p:nvSpPr>
        <p:spPr>
          <a:xfrm>
            <a:off x="2081893" y="2416628"/>
            <a:ext cx="457200" cy="47026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5" name="Explosion 1 14"/>
          <p:cNvSpPr/>
          <p:nvPr/>
        </p:nvSpPr>
        <p:spPr>
          <a:xfrm>
            <a:off x="3051266" y="2294705"/>
            <a:ext cx="457200" cy="47026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6" name="Explosion 1 15"/>
          <p:cNvSpPr/>
          <p:nvPr/>
        </p:nvSpPr>
        <p:spPr>
          <a:xfrm>
            <a:off x="4239986" y="2018211"/>
            <a:ext cx="457200" cy="47026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7" name="Explosion 1 16"/>
          <p:cNvSpPr/>
          <p:nvPr/>
        </p:nvSpPr>
        <p:spPr>
          <a:xfrm>
            <a:off x="3849189" y="3302725"/>
            <a:ext cx="457200" cy="47026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8" name="Explosion 1 17"/>
          <p:cNvSpPr/>
          <p:nvPr/>
        </p:nvSpPr>
        <p:spPr>
          <a:xfrm>
            <a:off x="2517609" y="3448593"/>
            <a:ext cx="457200" cy="47026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2" name="Cloud 11"/>
          <p:cNvSpPr/>
          <p:nvPr/>
        </p:nvSpPr>
        <p:spPr>
          <a:xfrm>
            <a:off x="8151223" y="1262740"/>
            <a:ext cx="941871" cy="4702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20" name="Cloud 19"/>
          <p:cNvSpPr/>
          <p:nvPr/>
        </p:nvSpPr>
        <p:spPr>
          <a:xfrm>
            <a:off x="9138140" y="1739531"/>
            <a:ext cx="941871" cy="4702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21" name="Cloud 20"/>
          <p:cNvSpPr/>
          <p:nvPr/>
        </p:nvSpPr>
        <p:spPr>
          <a:xfrm>
            <a:off x="7502434" y="1817910"/>
            <a:ext cx="941871" cy="4702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22" name="Cloud 21"/>
          <p:cNvSpPr/>
          <p:nvPr/>
        </p:nvSpPr>
        <p:spPr>
          <a:xfrm>
            <a:off x="9011707" y="2590797"/>
            <a:ext cx="941871" cy="4702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23" name="Cloud 22"/>
          <p:cNvSpPr/>
          <p:nvPr/>
        </p:nvSpPr>
        <p:spPr>
          <a:xfrm>
            <a:off x="8971846" y="3537853"/>
            <a:ext cx="941871" cy="4702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24" name="Cloud 23"/>
          <p:cNvSpPr/>
          <p:nvPr/>
        </p:nvSpPr>
        <p:spPr>
          <a:xfrm>
            <a:off x="7195616" y="2566850"/>
            <a:ext cx="941871" cy="4702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25" name="Cloud 24"/>
          <p:cNvSpPr/>
          <p:nvPr/>
        </p:nvSpPr>
        <p:spPr>
          <a:xfrm>
            <a:off x="7666552" y="3302725"/>
            <a:ext cx="941871" cy="4702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11303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udi A1 autić, 1/43 - Mondo Motors kupovina IgračkeSho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8" b="14493"/>
          <a:stretch/>
        </p:blipFill>
        <p:spPr bwMode="auto">
          <a:xfrm>
            <a:off x="352696" y="2808514"/>
            <a:ext cx="1618615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udi A1 autić, 1/43 - Mondo Motors kupovina IgračkeSho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8" b="14493"/>
          <a:stretch/>
        </p:blipFill>
        <p:spPr bwMode="auto">
          <a:xfrm>
            <a:off x="1971311" y="2808513"/>
            <a:ext cx="1618615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udi A1 autić, 1/43 - Mondo Motors kupovina IgračkeSho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8" b="14493"/>
          <a:stretch/>
        </p:blipFill>
        <p:spPr bwMode="auto">
          <a:xfrm>
            <a:off x="3589926" y="2808513"/>
            <a:ext cx="1618615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udi A1 autić, 1/43 - Mondo Motors kupovina IgračkeSho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8" b="14493"/>
          <a:stretch/>
        </p:blipFill>
        <p:spPr bwMode="auto">
          <a:xfrm>
            <a:off x="10064386" y="2808511"/>
            <a:ext cx="1618615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udi A1 autić, 1/43 - Mondo Motors kupovina IgračkeSho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8" b="14493"/>
          <a:stretch/>
        </p:blipFill>
        <p:spPr bwMode="auto">
          <a:xfrm>
            <a:off x="8445771" y="2808512"/>
            <a:ext cx="1618615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udi A1 autić, 1/43 - Mondo Motors kupovina IgračkeSho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8" b="14493"/>
          <a:stretch/>
        </p:blipFill>
        <p:spPr bwMode="auto">
          <a:xfrm>
            <a:off x="5208541" y="2808512"/>
            <a:ext cx="1618615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udi A1 autić, 1/43 - Mondo Motors kupovina IgračkeSho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8" b="14493"/>
          <a:stretch/>
        </p:blipFill>
        <p:spPr bwMode="auto">
          <a:xfrm>
            <a:off x="6827156" y="2808512"/>
            <a:ext cx="1618615" cy="10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163958" y="651023"/>
            <a:ext cx="808235" cy="156966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sr-Latn-BA" sz="9600" dirty="0">
                <a:solidFill>
                  <a:srgbClr val="FFFF00"/>
                </a:solidFill>
              </a:rPr>
              <a:t>7</a:t>
            </a:r>
            <a:endParaRPr lang="sr-Cyrl-BA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019" y="4105106"/>
            <a:ext cx="11004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4000" u="sng" dirty="0" smtClean="0">
                <a:solidFill>
                  <a:srgbClr val="FFFF00"/>
                </a:solidFill>
              </a:rPr>
              <a:t>1            2             3            4            5           6            7    </a:t>
            </a:r>
            <a:endParaRPr lang="sr-Cyrl-BA" sz="4000" u="sng" dirty="0">
              <a:solidFill>
                <a:srgbClr val="FFFF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57073" y="4641710"/>
            <a:ext cx="169817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8" name="Oval 17"/>
          <p:cNvSpPr/>
          <p:nvPr/>
        </p:nvSpPr>
        <p:spPr>
          <a:xfrm>
            <a:off x="2408115" y="4642421"/>
            <a:ext cx="169817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9" name="Oval 18"/>
          <p:cNvSpPr/>
          <p:nvPr/>
        </p:nvSpPr>
        <p:spPr>
          <a:xfrm>
            <a:off x="4146787" y="4683787"/>
            <a:ext cx="169817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20" name="Oval 19"/>
          <p:cNvSpPr/>
          <p:nvPr/>
        </p:nvSpPr>
        <p:spPr>
          <a:xfrm>
            <a:off x="5788576" y="4653307"/>
            <a:ext cx="169817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21" name="Oval 20"/>
          <p:cNvSpPr/>
          <p:nvPr/>
        </p:nvSpPr>
        <p:spPr>
          <a:xfrm>
            <a:off x="7430365" y="4622827"/>
            <a:ext cx="169817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22" name="Oval 21"/>
          <p:cNvSpPr/>
          <p:nvPr/>
        </p:nvSpPr>
        <p:spPr>
          <a:xfrm>
            <a:off x="8926286" y="4630112"/>
            <a:ext cx="169817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23" name="Oval 22"/>
          <p:cNvSpPr/>
          <p:nvPr/>
        </p:nvSpPr>
        <p:spPr>
          <a:xfrm>
            <a:off x="10568075" y="4642421"/>
            <a:ext cx="169817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91894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LI PAČIĆI - YouTub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56"/>
          <a:stretch/>
        </p:blipFill>
        <p:spPr bwMode="auto">
          <a:xfrm>
            <a:off x="1968431" y="2049523"/>
            <a:ext cx="4075612" cy="16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LI PAČIĆI - YouTub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6" b="29856"/>
          <a:stretch/>
        </p:blipFill>
        <p:spPr bwMode="auto">
          <a:xfrm>
            <a:off x="6044043" y="2049524"/>
            <a:ext cx="3061357" cy="16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68431" y="3905794"/>
            <a:ext cx="7035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3200" u="sng" dirty="0" smtClean="0">
                <a:solidFill>
                  <a:srgbClr val="FFFF00"/>
                </a:solidFill>
              </a:rPr>
              <a:t>   1          2         3        4         5        6        7   </a:t>
            </a:r>
            <a:endParaRPr lang="sr-Cyrl-BA" sz="3200" u="sng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44158" y="4338394"/>
            <a:ext cx="130629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8" name="Oval 7"/>
          <p:cNvSpPr/>
          <p:nvPr/>
        </p:nvSpPr>
        <p:spPr>
          <a:xfrm>
            <a:off x="3483453" y="4353409"/>
            <a:ext cx="130629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9" name="Oval 8"/>
          <p:cNvSpPr/>
          <p:nvPr/>
        </p:nvSpPr>
        <p:spPr>
          <a:xfrm>
            <a:off x="4523688" y="4399129"/>
            <a:ext cx="130629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0" name="Oval 9"/>
          <p:cNvSpPr/>
          <p:nvPr/>
        </p:nvSpPr>
        <p:spPr>
          <a:xfrm>
            <a:off x="5500785" y="4334040"/>
            <a:ext cx="130629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1" name="Oval 10"/>
          <p:cNvSpPr/>
          <p:nvPr/>
        </p:nvSpPr>
        <p:spPr>
          <a:xfrm>
            <a:off x="6510539" y="4334040"/>
            <a:ext cx="130629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2" name="Oval 11"/>
          <p:cNvSpPr/>
          <p:nvPr/>
        </p:nvSpPr>
        <p:spPr>
          <a:xfrm>
            <a:off x="7444092" y="4338394"/>
            <a:ext cx="130629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3" name="Oval 12"/>
          <p:cNvSpPr/>
          <p:nvPr/>
        </p:nvSpPr>
        <p:spPr>
          <a:xfrm>
            <a:off x="8399417" y="4334040"/>
            <a:ext cx="130629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4" name="TextBox 13"/>
          <p:cNvSpPr txBox="1"/>
          <p:nvPr/>
        </p:nvSpPr>
        <p:spPr>
          <a:xfrm>
            <a:off x="10267405" y="1097280"/>
            <a:ext cx="808235" cy="15696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sr-Latn-BA" sz="9600" dirty="0" smtClean="0">
                <a:solidFill>
                  <a:srgbClr val="FFFF00"/>
                </a:solidFill>
              </a:rPr>
              <a:t>7</a:t>
            </a:r>
            <a:endParaRPr lang="sr-Cyrl-BA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3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Kids Apple GIF by PlayKids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912" y="1636599"/>
            <a:ext cx="2361378" cy="247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Kids Apple GIF by PlayKids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068" y="1636599"/>
            <a:ext cx="2361378" cy="247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Kids Apple GIF by PlayKids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0" y="1636599"/>
            <a:ext cx="2361378" cy="247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Kids Apple GIF by PlayKids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88" y="4116047"/>
            <a:ext cx="2361378" cy="247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Kids Apple GIF by PlayKids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432" y="4116047"/>
            <a:ext cx="2361378" cy="247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Kids Apple GIF by PlayKids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290" y="1636599"/>
            <a:ext cx="2361378" cy="247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Kids Apple GIF by PlayKids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668" y="1636599"/>
            <a:ext cx="2361378" cy="247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17074" y="613954"/>
            <a:ext cx="5071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 smtClean="0">
                <a:solidFill>
                  <a:srgbClr val="FFFF00"/>
                </a:solidFill>
              </a:rPr>
              <a:t>7 јабука за 7 дана у недјељи</a:t>
            </a:r>
            <a:endParaRPr lang="sr-Cyrl-BA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5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8457" y="548639"/>
            <a:ext cx="110389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 smtClean="0">
                <a:solidFill>
                  <a:schemeClr val="bg1"/>
                </a:solidFill>
              </a:rPr>
              <a:t>Задатак за самосталан рад:</a:t>
            </a:r>
          </a:p>
          <a:p>
            <a:endParaRPr lang="sr-Cyrl-BA" sz="32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sr-Cyrl-BA" sz="3200" dirty="0" smtClean="0">
                <a:solidFill>
                  <a:schemeClr val="bg1"/>
                </a:solidFill>
              </a:rPr>
              <a:t>Нацртај седам врста воћа или поврћа које волиш да једеш.</a:t>
            </a:r>
          </a:p>
          <a:p>
            <a:pPr marL="514350" indent="-514350">
              <a:buAutoNum type="arabicPeriod"/>
            </a:pPr>
            <a:r>
              <a:rPr lang="sr-Cyrl-BA" sz="3200" dirty="0" smtClean="0">
                <a:solidFill>
                  <a:schemeClr val="bg1"/>
                </a:solidFill>
              </a:rPr>
              <a:t>У свеску напиши два реда цифре 7. </a:t>
            </a:r>
            <a:endParaRPr lang="sr-Cyrl-BA" sz="32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22001"/>
              </p:ext>
            </p:extLst>
          </p:nvPr>
        </p:nvGraphicFramePr>
        <p:xfrm>
          <a:off x="3045823" y="2766150"/>
          <a:ext cx="5103900" cy="36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390">
                  <a:extLst>
                    <a:ext uri="{9D8B030D-6E8A-4147-A177-3AD203B41FA5}">
                      <a16:colId xmlns:a16="http://schemas.microsoft.com/office/drawing/2014/main" val="2612871861"/>
                    </a:ext>
                  </a:extLst>
                </a:gridCol>
                <a:gridCol w="510390">
                  <a:extLst>
                    <a:ext uri="{9D8B030D-6E8A-4147-A177-3AD203B41FA5}">
                      <a16:colId xmlns:a16="http://schemas.microsoft.com/office/drawing/2014/main" val="2938758235"/>
                    </a:ext>
                  </a:extLst>
                </a:gridCol>
                <a:gridCol w="510390">
                  <a:extLst>
                    <a:ext uri="{9D8B030D-6E8A-4147-A177-3AD203B41FA5}">
                      <a16:colId xmlns:a16="http://schemas.microsoft.com/office/drawing/2014/main" val="142313019"/>
                    </a:ext>
                  </a:extLst>
                </a:gridCol>
                <a:gridCol w="510390">
                  <a:extLst>
                    <a:ext uri="{9D8B030D-6E8A-4147-A177-3AD203B41FA5}">
                      <a16:colId xmlns:a16="http://schemas.microsoft.com/office/drawing/2014/main" val="1104411172"/>
                    </a:ext>
                  </a:extLst>
                </a:gridCol>
                <a:gridCol w="510390">
                  <a:extLst>
                    <a:ext uri="{9D8B030D-6E8A-4147-A177-3AD203B41FA5}">
                      <a16:colId xmlns:a16="http://schemas.microsoft.com/office/drawing/2014/main" val="3848703650"/>
                    </a:ext>
                  </a:extLst>
                </a:gridCol>
                <a:gridCol w="510390">
                  <a:extLst>
                    <a:ext uri="{9D8B030D-6E8A-4147-A177-3AD203B41FA5}">
                      <a16:colId xmlns:a16="http://schemas.microsoft.com/office/drawing/2014/main" val="3810917421"/>
                    </a:ext>
                  </a:extLst>
                </a:gridCol>
                <a:gridCol w="510390">
                  <a:extLst>
                    <a:ext uri="{9D8B030D-6E8A-4147-A177-3AD203B41FA5}">
                      <a16:colId xmlns:a16="http://schemas.microsoft.com/office/drawing/2014/main" val="4136930610"/>
                    </a:ext>
                  </a:extLst>
                </a:gridCol>
                <a:gridCol w="510390">
                  <a:extLst>
                    <a:ext uri="{9D8B030D-6E8A-4147-A177-3AD203B41FA5}">
                      <a16:colId xmlns:a16="http://schemas.microsoft.com/office/drawing/2014/main" val="4159451564"/>
                    </a:ext>
                  </a:extLst>
                </a:gridCol>
                <a:gridCol w="510390">
                  <a:extLst>
                    <a:ext uri="{9D8B030D-6E8A-4147-A177-3AD203B41FA5}">
                      <a16:colId xmlns:a16="http://schemas.microsoft.com/office/drawing/2014/main" val="3703837192"/>
                    </a:ext>
                  </a:extLst>
                </a:gridCol>
                <a:gridCol w="510390">
                  <a:extLst>
                    <a:ext uri="{9D8B030D-6E8A-4147-A177-3AD203B41FA5}">
                      <a16:colId xmlns:a16="http://schemas.microsoft.com/office/drawing/2014/main" val="2465345404"/>
                    </a:ext>
                  </a:extLst>
                </a:gridCol>
              </a:tblGrid>
              <a:tr h="426176"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349059"/>
                  </a:ext>
                </a:extLst>
              </a:tr>
              <a:tr h="426176">
                <a:tc>
                  <a:txBody>
                    <a:bodyPr/>
                    <a:lstStyle/>
                    <a:p>
                      <a:endParaRPr lang="sr-Cyrl-BA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622564"/>
                  </a:ext>
                </a:extLst>
              </a:tr>
              <a:tr h="426176"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372393"/>
                  </a:ext>
                </a:extLst>
              </a:tr>
              <a:tr h="426176"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991808"/>
                  </a:ext>
                </a:extLst>
              </a:tr>
              <a:tr h="426176"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390749"/>
                  </a:ext>
                </a:extLst>
              </a:tr>
              <a:tr h="426176"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352740"/>
                  </a:ext>
                </a:extLst>
              </a:tr>
              <a:tr h="426176"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832187"/>
                  </a:ext>
                </a:extLst>
              </a:tr>
              <a:tr h="426176"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860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5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63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</dc:creator>
  <cp:lastModifiedBy>EC</cp:lastModifiedBy>
  <cp:revision>11</cp:revision>
  <dcterms:created xsi:type="dcterms:W3CDTF">2020-11-04T20:07:42Z</dcterms:created>
  <dcterms:modified xsi:type="dcterms:W3CDTF">2020-11-04T22:24:38Z</dcterms:modified>
</cp:coreProperties>
</file>