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4D39-F97D-4182-A580-C675034E1923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89CF-F903-49CD-B1E0-F9838E89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3886200" cy="1066800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Arial" pitchFamily="34" charset="0"/>
                <a:cs typeface="Arial" pitchFamily="34" charset="0"/>
              </a:rPr>
              <a:t>СРПСКИ ЈЕЗИК</a:t>
            </a:r>
            <a:br>
              <a:rPr lang="sr-Cyrl-RS" sz="3600" dirty="0">
                <a:latin typeface="Arial" pitchFamily="34" charset="0"/>
                <a:cs typeface="Arial" pitchFamily="34" charset="0"/>
              </a:rPr>
            </a:br>
            <a:r>
              <a:rPr lang="sr-Cyrl-RS" sz="3600" dirty="0">
                <a:latin typeface="Arial" pitchFamily="34" charset="0"/>
                <a:cs typeface="Arial" pitchFamily="34" charset="0"/>
              </a:rPr>
              <a:t>Пети разред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14234"/>
            <a:ext cx="8610600" cy="1828801"/>
          </a:xfrm>
        </p:spPr>
        <p:txBody>
          <a:bodyPr>
            <a:normAutofit fontScale="92500"/>
          </a:bodyPr>
          <a:lstStyle/>
          <a:p>
            <a:r>
              <a:rPr lang="sr-Cyrl-RS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СИНОНИМИ</a:t>
            </a:r>
          </a:p>
          <a:p>
            <a:r>
              <a:rPr lang="sr-Cyrl-R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 и пренесено значење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2743201" cy="868362"/>
          </a:xfrm>
        </p:spPr>
        <p:txBody>
          <a:bodyPr>
            <a:normAutofit/>
          </a:bodyPr>
          <a:lstStyle/>
          <a:p>
            <a:pPr algn="l"/>
            <a:r>
              <a:rPr lang="sr-Cyrl-RS" sz="3000" dirty="0">
                <a:latin typeface="Arial" pitchFamily="34" charset="0"/>
                <a:cs typeface="Arial" pitchFamily="34" charset="0"/>
              </a:rPr>
              <a:t>ПОНОВИМО!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6645"/>
            <a:ext cx="11125200" cy="503935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СИНОНИМИ</a:t>
            </a:r>
          </a:p>
          <a:p>
            <a:pPr>
              <a:buNone/>
            </a:pPr>
            <a:r>
              <a:rPr lang="sr-Cyrl-RS" sz="3100" dirty="0">
                <a:latin typeface="Arial" panose="020B0604020202020204" pitchFamily="34" charset="0"/>
                <a:cs typeface="Arial" panose="020B0604020202020204" pitchFamily="34" charset="0"/>
              </a:rPr>
              <a:t>су ријечи различитог облика, а истог или сличног </a:t>
            </a:r>
            <a:r>
              <a:rPr lang="sr-Cyrl-R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значења</a:t>
            </a:r>
            <a:r>
              <a:rPr lang="sr-Cyrl-RS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sr-Cyrl-RS" sz="2600" dirty="0"/>
          </a:p>
          <a:p>
            <a:pPr>
              <a:buNone/>
            </a:pPr>
            <a:r>
              <a:rPr lang="sr-Cyrl-RS" sz="2600" dirty="0"/>
              <a:t>				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ЂАК                   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УЧЕНИК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r-Cyrl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			  ХОДАТИ                   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КОРАЧАТИ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r-Cyrl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		     ВРИЈЕДАН                   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МАРЉИВ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43200"/>
            <a:ext cx="1981199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32619"/>
            <a:ext cx="4495800" cy="715962"/>
          </a:xfrm>
        </p:spPr>
        <p:txBody>
          <a:bodyPr>
            <a:normAutofit/>
          </a:bodyPr>
          <a:lstStyle/>
          <a:p>
            <a:pPr algn="l"/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НАУЧИЛИ СМО И ОВО!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10287000" cy="5638800"/>
          </a:xfrm>
        </p:spPr>
        <p:txBody>
          <a:bodyPr/>
          <a:lstStyle/>
          <a:p>
            <a:pPr algn="ctr">
              <a:buNone/>
            </a:pPr>
            <a:endParaRPr lang="sr-Cyrl-RS" u="sng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b="1" dirty="0">
                <a:latin typeface="Arial" pitchFamily="34" charset="0"/>
                <a:cs typeface="Arial" pitchFamily="34" charset="0"/>
              </a:rPr>
              <a:t>ХОМОНИМИ</a:t>
            </a:r>
          </a:p>
          <a:p>
            <a:pPr algn="ctr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су ријечи различитог значења, а сличног или истог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облика</a:t>
            </a:r>
            <a:r>
              <a:rPr lang="sr-Cyrl-R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sr-Cyrl-RS" sz="27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КОСА, ЗОРА, СРЦЕ )</a:t>
            </a:r>
          </a:p>
          <a:p>
            <a:pPr algn="ctr">
              <a:buNone/>
            </a:pPr>
            <a:endParaRPr lang="sr-Cyrl-R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b="1" dirty="0">
                <a:latin typeface="Arial" pitchFamily="34" charset="0"/>
                <a:cs typeface="Arial" pitchFamily="34" charset="0"/>
              </a:rPr>
              <a:t>АНТОНИМИ</a:t>
            </a:r>
          </a:p>
          <a:p>
            <a:pPr algn="ctr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су ријечи супротног значења.</a:t>
            </a:r>
          </a:p>
          <a:p>
            <a:pPr algn="ctr">
              <a:buNone/>
            </a:pPr>
            <a:r>
              <a:rPr lang="sr-Cyrl-R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НОЋ – ДАН;  ГЛУП – ПАМЕТАН; ЦРНА – БИЈЕЛА )</a:t>
            </a:r>
          </a:p>
          <a:p>
            <a:pPr algn="ctr">
              <a:buNone/>
            </a:pPr>
            <a:endParaRPr lang="sr-Cyrl-RS" sz="2800" dirty="0"/>
          </a:p>
          <a:p>
            <a:pPr algn="ctr">
              <a:buNone/>
            </a:pPr>
            <a:endParaRPr lang="sr-Cyrl-RS" sz="27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342901"/>
            <a:ext cx="4800600" cy="1143000"/>
          </a:xfrm>
        </p:spPr>
        <p:txBody>
          <a:bodyPr>
            <a:normAutofit/>
          </a:bodyPr>
          <a:lstStyle/>
          <a:p>
            <a:r>
              <a:rPr lang="sr-Cyrl-RS" sz="3600" dirty="0">
                <a:latin typeface="Arial" pitchFamily="34" charset="0"/>
                <a:cs typeface="Arial" pitchFamily="34" charset="0"/>
              </a:rPr>
              <a:t>ЗНАЧЕЊЕ РИЈЕЧИ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4497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/>
              <a:t>             </a:t>
            </a:r>
          </a:p>
          <a:p>
            <a:pPr algn="ctr">
              <a:buNone/>
            </a:pP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ПРЕНЕСЕНО</a:t>
            </a:r>
          </a:p>
          <a:p>
            <a:pPr>
              <a:buNone/>
            </a:pP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бистра 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(вода)                  </a:t>
            </a: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бистро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(дијете)</a:t>
            </a:r>
          </a:p>
          <a:p>
            <a:pPr>
              <a:buNone/>
            </a:pP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златна 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(огрлица)             </a:t>
            </a: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златна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(пшеница)</a:t>
            </a:r>
          </a:p>
          <a:p>
            <a:pPr>
              <a:buNone/>
            </a:pP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здрав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(човјек)                </a:t>
            </a: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(разум)</a:t>
            </a:r>
          </a:p>
          <a:p>
            <a:pPr>
              <a:buNone/>
            </a:pP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цвјета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(цвијет)                </a:t>
            </a: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цвјета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(љубав)</a:t>
            </a:r>
          </a:p>
          <a:p>
            <a:pPr>
              <a:buNone/>
            </a:pP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осмјехује се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(дијете)      </a:t>
            </a:r>
            <a:r>
              <a:rPr lang="sr-Cyrl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осмјехује се </a:t>
            </a:r>
            <a:r>
              <a:rPr lang="sr-Cyrl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(срећа)</a:t>
            </a:r>
            <a:endParaRPr lang="sr-Cyrl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38600" y="1295400"/>
            <a:ext cx="457200" cy="91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696200" y="1295400"/>
            <a:ext cx="408432" cy="990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sr-Cyrl-RS" sz="2800" dirty="0">
                <a:latin typeface="Arial" pitchFamily="34" charset="0"/>
                <a:cs typeface="Arial" pitchFamily="34" charset="0"/>
              </a:rPr>
              <a:t>1. Уз наведене ријечи напиши синониме: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363200" cy="54864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пјевати </a:t>
            </a:r>
            <a:r>
              <a:rPr lang="sr-Latn-R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600" dirty="0">
                <a:latin typeface="Arial" pitchFamily="34" charset="0"/>
                <a:cs typeface="Arial" pitchFamily="34" charset="0"/>
              </a:rPr>
              <a:t> - 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ђипати   - 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сазнати  </a:t>
            </a:r>
            <a:r>
              <a:rPr lang="sr-Latn-R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600" dirty="0">
                <a:latin typeface="Arial" pitchFamily="34" charset="0"/>
                <a:cs typeface="Arial" pitchFamily="34" charset="0"/>
              </a:rPr>
              <a:t>-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мерачити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спавање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галама  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пут          -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пенџер   -                     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свеска  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мрква     - 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 хлаче     -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немиран 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бистро    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весела      -  </a:t>
            </a:r>
          </a:p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бијесан     - </a:t>
            </a: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7922" y="3435218"/>
            <a:ext cx="2827643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ED5419-9A9B-47F2-B7A3-5507882F0FA9}"/>
              </a:ext>
            </a:extLst>
          </p:cNvPr>
          <p:cNvSpPr txBox="1"/>
          <p:nvPr/>
        </p:nvSpPr>
        <p:spPr>
          <a:xfrm>
            <a:off x="2743200" y="1092631"/>
            <a:ext cx="106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појати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667D3B-E1D8-4B57-8826-04A9A090E223}"/>
              </a:ext>
            </a:extLst>
          </p:cNvPr>
          <p:cNvSpPr txBox="1"/>
          <p:nvPr/>
        </p:nvSpPr>
        <p:spPr>
          <a:xfrm>
            <a:off x="2743200" y="1554296"/>
            <a:ext cx="127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скакати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9C289F-0DBB-45E9-A79B-6BDADC69AAB8}"/>
              </a:ext>
            </a:extLst>
          </p:cNvPr>
          <p:cNvSpPr txBox="1"/>
          <p:nvPr/>
        </p:nvSpPr>
        <p:spPr>
          <a:xfrm>
            <a:off x="2743200" y="1985183"/>
            <a:ext cx="15682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спознати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A4EA32-42AB-4F75-AB52-9B49EA91FCFC}"/>
              </a:ext>
            </a:extLst>
          </p:cNvPr>
          <p:cNvSpPr txBox="1"/>
          <p:nvPr/>
        </p:nvSpPr>
        <p:spPr>
          <a:xfrm>
            <a:off x="2743200" y="2461055"/>
            <a:ext cx="14549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уживати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6167A3-66C2-4B9E-A119-5066307E9E4B}"/>
              </a:ext>
            </a:extLst>
          </p:cNvPr>
          <p:cNvSpPr txBox="1"/>
          <p:nvPr/>
        </p:nvSpPr>
        <p:spPr>
          <a:xfrm>
            <a:off x="2743200" y="2936557"/>
            <a:ext cx="15386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снивање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68DBC5-1BC3-457A-B026-109FF2399871}"/>
              </a:ext>
            </a:extLst>
          </p:cNvPr>
          <p:cNvSpPr txBox="1"/>
          <p:nvPr/>
        </p:nvSpPr>
        <p:spPr>
          <a:xfrm>
            <a:off x="7860546" y="1092631"/>
            <a:ext cx="16941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несташан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20E9EB-C65B-495F-B481-9A09773B2AE1}"/>
              </a:ext>
            </a:extLst>
          </p:cNvPr>
          <p:cNvSpPr txBox="1"/>
          <p:nvPr/>
        </p:nvSpPr>
        <p:spPr>
          <a:xfrm>
            <a:off x="7867959" y="1522971"/>
            <a:ext cx="10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чисто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B7763B-D9A1-4E6B-92EC-86EAC82F00C8}"/>
              </a:ext>
            </a:extLst>
          </p:cNvPr>
          <p:cNvSpPr txBox="1"/>
          <p:nvPr/>
        </p:nvSpPr>
        <p:spPr>
          <a:xfrm>
            <a:off x="7860546" y="1953311"/>
            <a:ext cx="1934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раздрагана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E4A9DD1-1223-4B28-B0B0-71A1E846DA4C}"/>
              </a:ext>
            </a:extLst>
          </p:cNvPr>
          <p:cNvSpPr txBox="1"/>
          <p:nvPr/>
        </p:nvSpPr>
        <p:spPr>
          <a:xfrm>
            <a:off x="7916086" y="2461055"/>
            <a:ext cx="806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љут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026AEC-EC3A-419E-9381-DCE44A02859C}"/>
              </a:ext>
            </a:extLst>
          </p:cNvPr>
          <p:cNvSpPr txBox="1"/>
          <p:nvPr/>
        </p:nvSpPr>
        <p:spPr>
          <a:xfrm>
            <a:off x="2743200" y="3466454"/>
            <a:ext cx="887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dirty="0">
                <a:latin typeface="Arial" pitchFamily="34" charset="0"/>
                <a:cs typeface="Arial" pitchFamily="34" charset="0"/>
              </a:rPr>
              <a:t>вика</a:t>
            </a:r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9D0878F-ECD3-450B-8B6A-50E536A278F7}"/>
              </a:ext>
            </a:extLst>
          </p:cNvPr>
          <p:cNvSpPr txBox="1"/>
          <p:nvPr/>
        </p:nvSpPr>
        <p:spPr>
          <a:xfrm>
            <a:off x="2743200" y="3958897"/>
            <a:ext cx="9530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друм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790B1E-D40B-4B99-907E-5B6880F25711}"/>
              </a:ext>
            </a:extLst>
          </p:cNvPr>
          <p:cNvSpPr txBox="1"/>
          <p:nvPr/>
        </p:nvSpPr>
        <p:spPr>
          <a:xfrm>
            <a:off x="2743200" y="4451340"/>
            <a:ext cx="12544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dirty="0">
                <a:latin typeface="Arial" pitchFamily="34" charset="0"/>
                <a:cs typeface="Arial" pitchFamily="34" charset="0"/>
              </a:rPr>
              <a:t>прозор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8C188F-7620-477A-AD49-163003D81073}"/>
              </a:ext>
            </a:extLst>
          </p:cNvPr>
          <p:cNvSpPr txBox="1"/>
          <p:nvPr/>
        </p:nvSpPr>
        <p:spPr>
          <a:xfrm>
            <a:off x="2743200" y="4943783"/>
            <a:ext cx="858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тека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1E723F-A264-4DDA-8A40-776DD9DF0676}"/>
              </a:ext>
            </a:extLst>
          </p:cNvPr>
          <p:cNvSpPr txBox="1"/>
          <p:nvPr/>
        </p:nvSpPr>
        <p:spPr>
          <a:xfrm>
            <a:off x="2743200" y="5342404"/>
            <a:ext cx="1863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шаргарепа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68D7D72-5178-4A1A-9017-8A1E8182FBDE}"/>
              </a:ext>
            </a:extLst>
          </p:cNvPr>
          <p:cNvSpPr txBox="1"/>
          <p:nvPr/>
        </p:nvSpPr>
        <p:spPr>
          <a:xfrm>
            <a:off x="2743200" y="5799122"/>
            <a:ext cx="18245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панталоне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72146"/>
            <a:ext cx="7010400" cy="487362"/>
          </a:xfrm>
        </p:spPr>
        <p:txBody>
          <a:bodyPr>
            <a:noAutofit/>
          </a:bodyPr>
          <a:lstStyle/>
          <a:p>
            <a:pPr algn="l"/>
            <a:r>
              <a:rPr lang="sr-Cyrl-RS" sz="2600" dirty="0">
                <a:latin typeface="Arial" pitchFamily="34" charset="0"/>
                <a:cs typeface="Arial" pitchFamily="34" charset="0"/>
              </a:rPr>
              <a:t>2. Споји ријеч са одговарајућим антонимом.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87931" y="1218137"/>
            <a:ext cx="3352800" cy="50302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рат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топло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лијен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сит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младост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лијеп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љето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десно</a:t>
            </a:r>
          </a:p>
          <a:p>
            <a:pPr algn="ctr"/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51271" y="1210388"/>
            <a:ext cx="3352800" cy="50302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мир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старост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вриједан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ружан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зима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гладан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хладно</a:t>
            </a:r>
          </a:p>
          <a:p>
            <a:pPr algn="ctr"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лијево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003BED5-003A-48AF-8BC5-97B810053D6A}"/>
              </a:ext>
            </a:extLst>
          </p:cNvPr>
          <p:cNvCxnSpPr/>
          <p:nvPr/>
        </p:nvCxnSpPr>
        <p:spPr>
          <a:xfrm>
            <a:off x="3505200" y="1524000"/>
            <a:ext cx="502920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977BB79-0183-472F-9D4F-30A07F9FD13E}"/>
              </a:ext>
            </a:extLst>
          </p:cNvPr>
          <p:cNvCxnSpPr/>
          <p:nvPr/>
        </p:nvCxnSpPr>
        <p:spPr>
          <a:xfrm>
            <a:off x="3701836" y="2057400"/>
            <a:ext cx="4603964" cy="3276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0CDB73D-69F3-4F6B-A0BB-481640F2AE8D}"/>
              </a:ext>
            </a:extLst>
          </p:cNvPr>
          <p:cNvCxnSpPr/>
          <p:nvPr/>
        </p:nvCxnSpPr>
        <p:spPr>
          <a:xfrm>
            <a:off x="3794019" y="2743200"/>
            <a:ext cx="435938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50AC57E-3DD6-4DF4-8CDC-EAAC21777371}"/>
              </a:ext>
            </a:extLst>
          </p:cNvPr>
          <p:cNvCxnSpPr>
            <a:cxnSpLocks/>
          </p:cNvCxnSpPr>
          <p:nvPr/>
        </p:nvCxnSpPr>
        <p:spPr>
          <a:xfrm>
            <a:off x="3695701" y="3429000"/>
            <a:ext cx="4610099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8A95F56-C738-404E-83E7-6FF2F7E9186A}"/>
              </a:ext>
            </a:extLst>
          </p:cNvPr>
          <p:cNvCxnSpPr/>
          <p:nvPr/>
        </p:nvCxnSpPr>
        <p:spPr>
          <a:xfrm flipV="1">
            <a:off x="3962400" y="2286000"/>
            <a:ext cx="4343400" cy="1600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2953764-3649-43B2-AA0E-E9717E72B95B}"/>
              </a:ext>
            </a:extLst>
          </p:cNvPr>
          <p:cNvCxnSpPr>
            <a:cxnSpLocks/>
          </p:cNvCxnSpPr>
          <p:nvPr/>
        </p:nvCxnSpPr>
        <p:spPr>
          <a:xfrm flipV="1">
            <a:off x="3695701" y="3543300"/>
            <a:ext cx="4610099" cy="95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F286C120-6271-4E87-B332-9D88F2999C40}"/>
              </a:ext>
            </a:extLst>
          </p:cNvPr>
          <p:cNvCxnSpPr/>
          <p:nvPr/>
        </p:nvCxnSpPr>
        <p:spPr>
          <a:xfrm flipV="1">
            <a:off x="3695701" y="4076700"/>
            <a:ext cx="4778480" cy="102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183312DB-57FF-4A94-A645-AEEA6CB01C72}"/>
              </a:ext>
            </a:extLst>
          </p:cNvPr>
          <p:cNvCxnSpPr/>
          <p:nvPr/>
        </p:nvCxnSpPr>
        <p:spPr>
          <a:xfrm>
            <a:off x="3794019" y="5638800"/>
            <a:ext cx="451178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944562"/>
          </a:xfrm>
        </p:spPr>
        <p:txBody>
          <a:bodyPr>
            <a:noAutofit/>
          </a:bodyPr>
          <a:lstStyle/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3. Прочитај реченице и одреди значење обојених ријечи.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11125200" cy="45720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Остави тај </a:t>
            </a:r>
            <a:r>
              <a:rPr lang="sr-Cyrl-R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! Погодићеш неког стријелом!               </a:t>
            </a:r>
          </a:p>
          <a:p>
            <a:pPr algn="ctr">
              <a:buNone/>
            </a:pP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Не волим </a:t>
            </a:r>
            <a:r>
              <a:rPr lang="sr-Cyrl-R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због мириса.           </a:t>
            </a:r>
          </a:p>
          <a:p>
            <a:pPr algn="ctr">
              <a:buNone/>
            </a:pP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Вриједно је </a:t>
            </a:r>
            <a:r>
              <a:rPr lang="sr-Cyrl-R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и скупио новац за екскурзију.</a:t>
            </a:r>
          </a:p>
          <a:p>
            <a:pPr algn="ctr">
              <a:buNone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		</a:t>
            </a:r>
          </a:p>
          <a:p>
            <a:pPr algn="ctr">
              <a:buNone/>
            </a:pPr>
            <a:r>
              <a:rPr lang="sr-Cyrl-R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је покварен, а ми не знамо да га поправимо.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618DEF-C8B9-47C8-ACFA-A40AC6AFB218}"/>
              </a:ext>
            </a:extLst>
          </p:cNvPr>
          <p:cNvSpPr txBox="1"/>
          <p:nvPr/>
        </p:nvSpPr>
        <p:spPr>
          <a:xfrm>
            <a:off x="7926787" y="3036585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ПОВРЋЕ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1A6D14-D892-49F8-AE5D-3ECBDD2BF9CA}"/>
              </a:ext>
            </a:extLst>
          </p:cNvPr>
          <p:cNvSpPr txBox="1"/>
          <p:nvPr/>
        </p:nvSpPr>
        <p:spPr>
          <a:xfrm>
            <a:off x="9077346" y="2000962"/>
            <a:ext cx="174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ИГРАЧКА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2DFE1A-3A19-4E92-A008-34C02C500897}"/>
              </a:ext>
            </a:extLst>
          </p:cNvPr>
          <p:cNvSpPr txBox="1"/>
          <p:nvPr/>
        </p:nvSpPr>
        <p:spPr>
          <a:xfrm>
            <a:off x="9399165" y="4072208"/>
            <a:ext cx="151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ГЛАГОЛ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A91D40-8E9F-4A72-A08B-ED83AF3F1719}"/>
              </a:ext>
            </a:extLst>
          </p:cNvPr>
          <p:cNvSpPr txBox="1"/>
          <p:nvPr/>
        </p:nvSpPr>
        <p:spPr>
          <a:xfrm>
            <a:off x="5805117" y="5148590"/>
            <a:ext cx="608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УРЕЂАЈ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ЗА СЛУШАЊЕ ЕМИСИЈА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42" y="1484313"/>
            <a:ext cx="6172200" cy="868362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latin typeface="Arial" pitchFamily="34" charset="0"/>
                <a:cs typeface="Arial" pitchFamily="34" charset="0"/>
              </a:rPr>
              <a:t>Задатак за самосталан рад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1942" y="2670875"/>
            <a:ext cx="4495800" cy="2295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Објасни значење</a:t>
            </a:r>
          </a:p>
          <a:p>
            <a:pPr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ријечи ,,лисац” из </a:t>
            </a:r>
          </a:p>
          <a:p>
            <a:pPr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написане реченице.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5361" y="1028054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xplosion 2 8"/>
          <p:cNvSpPr/>
          <p:nvPr/>
        </p:nvSpPr>
        <p:spPr>
          <a:xfrm>
            <a:off x="2133600" y="-2133600"/>
            <a:ext cx="2438400" cy="17526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000" dirty="0">
                <a:latin typeface="Arial" pitchFamily="34" charset="0"/>
                <a:cs typeface="Arial" pitchFamily="34" charset="0"/>
              </a:rPr>
              <a:t>Баш си лисац !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CFEBAAF7-43F4-4054-AECE-DC79F5BA706A}"/>
              </a:ext>
            </a:extLst>
          </p:cNvPr>
          <p:cNvSpPr/>
          <p:nvPr/>
        </p:nvSpPr>
        <p:spPr>
          <a:xfrm>
            <a:off x="6934200" y="1246188"/>
            <a:ext cx="1828800" cy="1344612"/>
          </a:xfrm>
          <a:prstGeom prst="cloudCallout">
            <a:avLst>
              <a:gd name="adj1" fmla="val 18998"/>
              <a:gd name="adj2" fmla="val 68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800">
                <a:latin typeface="Arial" pitchFamily="34" charset="0"/>
                <a:cs typeface="Arial" pitchFamily="34" charset="0"/>
              </a:rPr>
              <a:t>Баш си лисац !</a:t>
            </a:r>
            <a:endParaRPr lang="sr-Cyrl-R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257</Words>
  <Application>Microsoft Office PowerPoint</Application>
  <PresentationFormat>Custom</PresentationFormat>
  <Paragraphs>137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СРПСКИ ЈЕЗИК Пети разред</vt:lpstr>
      <vt:lpstr>ПОНОВИМО!</vt:lpstr>
      <vt:lpstr>НАУЧИЛИ СМО И ОВО!</vt:lpstr>
      <vt:lpstr>ЗНАЧЕЊЕ РИЈЕЧИ</vt:lpstr>
      <vt:lpstr>1. Уз наведене ријечи напиши синониме:</vt:lpstr>
      <vt:lpstr>2. Споји ријеч са одговарајућим антонимом.</vt:lpstr>
      <vt:lpstr>3. Прочитај реченице и одреди значење обојених ријечи.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Korisnik1</dc:creator>
  <cp:lastModifiedBy>Korisnik1</cp:lastModifiedBy>
  <cp:revision>44</cp:revision>
  <dcterms:created xsi:type="dcterms:W3CDTF">2020-12-19T13:12:35Z</dcterms:created>
  <dcterms:modified xsi:type="dcterms:W3CDTF">2020-12-24T19:51:44Z</dcterms:modified>
</cp:coreProperties>
</file>