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9" r:id="rId9"/>
    <p:sldId id="270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0F9FAF-E3C9-4D59-83D2-7F7710792DD8}" type="datetimeFigureOut">
              <a:rPr lang="en-US" smtClean="0"/>
              <a:pPr/>
              <a:t>1/15/2021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C0CB7B-4210-4810-8B75-ABD219B0F9C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sz="9800" dirty="0" smtClean="0"/>
              <a:t>Perfekt</a:t>
            </a:r>
            <a:r>
              <a:rPr lang="sr-Latn-BA" dirty="0" smtClean="0"/>
              <a:t/>
            </a:r>
            <a:br>
              <a:rPr lang="sr-Latn-BA" dirty="0" smtClean="0"/>
            </a:br>
            <a:r>
              <a:rPr lang="sr-Latn-BA" dirty="0" smtClean="0"/>
              <a:t>- </a:t>
            </a:r>
            <a:r>
              <a:rPr lang="sr-Latn-BA" dirty="0" smtClean="0"/>
              <a:t>Verben auf –ieren </a:t>
            </a:r>
            <a:br>
              <a:rPr lang="sr-Latn-BA" dirty="0" smtClean="0"/>
            </a:br>
            <a:r>
              <a:rPr lang="sr-Latn-BA" dirty="0" smtClean="0"/>
              <a:t>- trennbare Verben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1571612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/>
              <a:t>Auf Wiedersehen </a:t>
            </a:r>
            <a:r>
              <a:rPr lang="de-DE" sz="6000" dirty="0" smtClean="0">
                <a:sym typeface="Wingdings" pitchFamily="2" charset="2"/>
              </a:rPr>
              <a:t>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1000132"/>
          </a:xfrm>
        </p:spPr>
        <p:txBody>
          <a:bodyPr>
            <a:normAutofit/>
          </a:bodyPr>
          <a:lstStyle/>
          <a:p>
            <a:r>
              <a:rPr lang="sr-Latn-BA" sz="4000" dirty="0" smtClean="0"/>
              <a:t>Wie </a:t>
            </a:r>
            <a:r>
              <a:rPr lang="sr-Latn-BA" sz="4000" dirty="0" smtClean="0"/>
              <a:t>bildet man Perfekt?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357298"/>
            <a:ext cx="39290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 smtClean="0">
                <a:solidFill>
                  <a:srgbClr val="FF0000"/>
                </a:solidFill>
              </a:rPr>
              <a:t>Pr</a:t>
            </a:r>
            <a:r>
              <a:rPr lang="de-DE" sz="3600" dirty="0" smtClean="0">
                <a:solidFill>
                  <a:srgbClr val="FF0000"/>
                </a:solidFill>
              </a:rPr>
              <a:t>äsens </a:t>
            </a:r>
            <a:r>
              <a:rPr lang="de-DE" sz="2800" dirty="0" smtClean="0"/>
              <a:t>(heute, jetzt)</a:t>
            </a:r>
            <a:endParaRPr lang="de-DE" sz="2800" dirty="0" smtClean="0">
              <a:solidFill>
                <a:srgbClr val="FF0000"/>
              </a:solidFill>
            </a:endParaRPr>
          </a:p>
          <a:p>
            <a:r>
              <a:rPr lang="de-DE" dirty="0" smtClean="0"/>
              <a:t> </a:t>
            </a:r>
          </a:p>
          <a:p>
            <a:r>
              <a:rPr lang="de-DE" sz="2400" dirty="0" smtClean="0"/>
              <a:t>Anna  </a:t>
            </a:r>
            <a:r>
              <a:rPr lang="de-DE" sz="2400" dirty="0" smtClean="0">
                <a:solidFill>
                  <a:srgbClr val="FF0000"/>
                </a:solidFill>
              </a:rPr>
              <a:t>lernt</a:t>
            </a:r>
            <a:r>
              <a:rPr lang="de-DE" sz="2400" dirty="0" smtClean="0"/>
              <a:t> Deutsch.</a:t>
            </a:r>
          </a:p>
          <a:p>
            <a:endParaRPr lang="de-DE" sz="2400" dirty="0" smtClean="0"/>
          </a:p>
          <a:p>
            <a:r>
              <a:rPr lang="de-DE" sz="2400" dirty="0" smtClean="0"/>
              <a:t>Wir </a:t>
            </a:r>
            <a:r>
              <a:rPr lang="de-DE" sz="2400" dirty="0" smtClean="0">
                <a:solidFill>
                  <a:srgbClr val="FF0000"/>
                </a:solidFill>
              </a:rPr>
              <a:t>schreiben</a:t>
            </a:r>
            <a:r>
              <a:rPr lang="de-DE" sz="2400" dirty="0" smtClean="0"/>
              <a:t> einen Test.</a:t>
            </a:r>
          </a:p>
          <a:p>
            <a:endParaRPr lang="de-DE" sz="2400" dirty="0" smtClean="0"/>
          </a:p>
          <a:p>
            <a:r>
              <a:rPr lang="de-DE" sz="2400" dirty="0" smtClean="0"/>
              <a:t>Ich </a:t>
            </a:r>
            <a:r>
              <a:rPr lang="de-DE" sz="2400" dirty="0" smtClean="0">
                <a:solidFill>
                  <a:srgbClr val="FF0000"/>
                </a:solidFill>
              </a:rPr>
              <a:t>fahre</a:t>
            </a:r>
            <a:r>
              <a:rPr lang="de-DE" sz="2400" dirty="0" smtClean="0"/>
              <a:t> nach Deutschland.</a:t>
            </a:r>
          </a:p>
          <a:p>
            <a:endParaRPr lang="de-DE" sz="2400" dirty="0" smtClean="0"/>
          </a:p>
          <a:p>
            <a:r>
              <a:rPr lang="de-DE" sz="2400" dirty="0" smtClean="0"/>
              <a:t>Marko </a:t>
            </a:r>
            <a:r>
              <a:rPr lang="de-DE" sz="2400" dirty="0" smtClean="0">
                <a:solidFill>
                  <a:srgbClr val="FF0000"/>
                </a:solidFill>
              </a:rPr>
              <a:t>geht</a:t>
            </a:r>
            <a:r>
              <a:rPr lang="de-DE" sz="2400" dirty="0" smtClean="0"/>
              <a:t> in die Schu</a:t>
            </a:r>
            <a:r>
              <a:rPr lang="de-DE" dirty="0" smtClean="0"/>
              <a:t>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1428736"/>
            <a:ext cx="4929190" cy="342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Perfekt</a:t>
            </a:r>
            <a:r>
              <a:rPr lang="de-DE" sz="3200" dirty="0" smtClean="0"/>
              <a:t> (gestern, früher)</a:t>
            </a:r>
          </a:p>
          <a:p>
            <a:endParaRPr lang="de-DE" dirty="0" smtClean="0"/>
          </a:p>
          <a:p>
            <a:r>
              <a:rPr lang="de-DE" sz="2400" dirty="0" smtClean="0"/>
              <a:t>Anna </a:t>
            </a:r>
            <a:r>
              <a:rPr lang="de-DE" sz="2400" dirty="0" smtClean="0">
                <a:solidFill>
                  <a:srgbClr val="FF0000"/>
                </a:solidFill>
              </a:rPr>
              <a:t>hat</a:t>
            </a:r>
            <a:r>
              <a:rPr lang="de-DE" sz="2400" dirty="0" smtClean="0"/>
              <a:t> Deutsch </a:t>
            </a:r>
            <a:r>
              <a:rPr lang="de-DE" sz="2400" dirty="0" smtClean="0">
                <a:solidFill>
                  <a:srgbClr val="FF0000"/>
                </a:solidFill>
              </a:rPr>
              <a:t>gelernt.</a:t>
            </a:r>
            <a:r>
              <a:rPr lang="de-DE" sz="2400" dirty="0" smtClean="0"/>
              <a:t> </a:t>
            </a:r>
          </a:p>
          <a:p>
            <a:endParaRPr lang="de-DE" sz="2400" dirty="0" smtClean="0"/>
          </a:p>
          <a:p>
            <a:r>
              <a:rPr lang="de-DE" sz="2400" dirty="0" smtClean="0"/>
              <a:t>Wir </a:t>
            </a:r>
            <a:r>
              <a:rPr lang="de-DE" sz="2400" dirty="0" smtClean="0">
                <a:solidFill>
                  <a:srgbClr val="FF0000"/>
                </a:solidFill>
              </a:rPr>
              <a:t>haben </a:t>
            </a:r>
            <a:r>
              <a:rPr lang="de-DE" sz="2400" dirty="0" smtClean="0"/>
              <a:t>einen Test </a:t>
            </a:r>
            <a:r>
              <a:rPr lang="de-DE" sz="2400" dirty="0" smtClean="0">
                <a:solidFill>
                  <a:srgbClr val="FF0000"/>
                </a:solidFill>
              </a:rPr>
              <a:t>geschrieben.</a:t>
            </a:r>
          </a:p>
          <a:p>
            <a:endParaRPr lang="de-DE" sz="2400" dirty="0" smtClean="0"/>
          </a:p>
          <a:p>
            <a:r>
              <a:rPr lang="de-DE" sz="2400" dirty="0" smtClean="0"/>
              <a:t>Ich </a:t>
            </a:r>
            <a:r>
              <a:rPr lang="de-DE" sz="2400" dirty="0" smtClean="0">
                <a:solidFill>
                  <a:srgbClr val="FF0000"/>
                </a:solidFill>
              </a:rPr>
              <a:t>bin</a:t>
            </a:r>
            <a:r>
              <a:rPr lang="de-DE" sz="2400" dirty="0" smtClean="0"/>
              <a:t> nach Deutschland </a:t>
            </a:r>
            <a:r>
              <a:rPr lang="de-DE" sz="2400" dirty="0" smtClean="0">
                <a:solidFill>
                  <a:srgbClr val="FF0000"/>
                </a:solidFill>
              </a:rPr>
              <a:t>gefahren.</a:t>
            </a:r>
          </a:p>
          <a:p>
            <a:endParaRPr lang="de-DE" sz="2400" dirty="0" smtClean="0"/>
          </a:p>
          <a:p>
            <a:r>
              <a:rPr lang="de-DE" sz="2400" dirty="0" smtClean="0"/>
              <a:t>Marko </a:t>
            </a:r>
            <a:r>
              <a:rPr lang="de-DE" sz="2400" dirty="0" smtClean="0">
                <a:solidFill>
                  <a:srgbClr val="FF0000"/>
                </a:solidFill>
              </a:rPr>
              <a:t>ist</a:t>
            </a:r>
            <a:r>
              <a:rPr lang="de-DE" sz="2400" dirty="0" smtClean="0"/>
              <a:t> in die Schule </a:t>
            </a:r>
            <a:r>
              <a:rPr lang="de-DE" sz="2400" dirty="0" smtClean="0">
                <a:solidFill>
                  <a:srgbClr val="FF0000"/>
                </a:solidFill>
              </a:rPr>
              <a:t>gegangen.</a:t>
            </a:r>
            <a:r>
              <a:rPr lang="de-DE" sz="24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5214950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Perfekt=  haben/sein im Präsens +  Partizip Perfekt (gefahren, geschrieben) 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36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0438"/>
            <a:ext cx="7707180" cy="3177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285728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b="1" dirty="0" smtClean="0"/>
              <a:t>Ergänze die Verben im Perfekt.</a:t>
            </a:r>
          </a:p>
          <a:p>
            <a:pPr marL="342900" indent="-342900"/>
            <a:endParaRPr lang="de-DE" sz="2400" dirty="0" smtClean="0"/>
          </a:p>
          <a:p>
            <a:pPr marL="342900" indent="-342900">
              <a:buAutoNum type="alphaLcParenR"/>
            </a:pPr>
            <a:r>
              <a:rPr lang="de-DE" sz="2400" dirty="0" smtClean="0"/>
              <a:t>Was ______ du am Sonntag _____________? (machen) </a:t>
            </a:r>
          </a:p>
          <a:p>
            <a:pPr marL="342900" indent="-342900">
              <a:buAutoNum type="alphaLcParenR"/>
            </a:pPr>
            <a:r>
              <a:rPr lang="de-DE" sz="2400" dirty="0" smtClean="0"/>
              <a:t>Ich _______ Fußball ___________________.    (spielen)</a:t>
            </a:r>
          </a:p>
          <a:p>
            <a:pPr marL="342900" indent="-342900">
              <a:buAutoNum type="alphaLcParenR"/>
            </a:pPr>
            <a:r>
              <a:rPr lang="de-DE" sz="2400" dirty="0" smtClean="0"/>
              <a:t>_______  du Deutsch ___________________?   (lernen)</a:t>
            </a:r>
          </a:p>
          <a:p>
            <a:pPr marL="342900" indent="-342900">
              <a:buAutoNum type="alphaLcParenR"/>
            </a:pPr>
            <a:r>
              <a:rPr lang="de-DE" sz="2400" dirty="0" smtClean="0"/>
              <a:t>Ich __________ ein Buch ________________.   (lesen)</a:t>
            </a:r>
          </a:p>
          <a:p>
            <a:pPr marL="342900" indent="-342900">
              <a:buAutoNum type="alphaLcParenR"/>
            </a:pPr>
            <a:r>
              <a:rPr lang="de-DE" sz="2400" dirty="0" smtClean="0"/>
              <a:t>Wir  _________ auch zu Oma und Opa _______________. (fahren)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Verben auf </a:t>
            </a:r>
            <a:r>
              <a:rPr lang="de-DE" sz="3200" b="1" dirty="0" smtClean="0">
                <a:solidFill>
                  <a:srgbClr val="FF0000"/>
                </a:solidFill>
              </a:rPr>
              <a:t>–ieren</a:t>
            </a:r>
            <a:r>
              <a:rPr lang="de-DE" sz="3200" b="1" dirty="0" smtClean="0"/>
              <a:t>/</a:t>
            </a:r>
            <a:r>
              <a:rPr lang="de-DE" sz="3200" b="1" dirty="0" smtClean="0">
                <a:solidFill>
                  <a:srgbClr val="FF0000"/>
                </a:solidFill>
              </a:rPr>
              <a:t>trennbare </a:t>
            </a:r>
            <a:r>
              <a:rPr lang="de-DE" sz="3200" b="1" dirty="0" smtClean="0"/>
              <a:t>Verben/Verben mit Vorsilbe </a:t>
            </a:r>
            <a:r>
              <a:rPr lang="de-DE" sz="3200" b="1" dirty="0" smtClean="0">
                <a:solidFill>
                  <a:srgbClr val="FF0000"/>
                </a:solidFill>
              </a:rPr>
              <a:t>be</a:t>
            </a:r>
            <a:r>
              <a:rPr lang="de-DE" sz="3200" b="1" dirty="0" smtClean="0"/>
              <a:t>-/</a:t>
            </a:r>
            <a:r>
              <a:rPr lang="de-DE" sz="3200" b="1" dirty="0" smtClean="0">
                <a:solidFill>
                  <a:srgbClr val="FF0000"/>
                </a:solidFill>
              </a:rPr>
              <a:t>ver</a:t>
            </a:r>
            <a:r>
              <a:rPr lang="de-DE" sz="3200" b="1" dirty="0" smtClean="0"/>
              <a:t>- </a:t>
            </a:r>
            <a:endParaRPr lang="en-US" sz="3200" b="1" dirty="0"/>
          </a:p>
        </p:txBody>
      </p:sp>
      <p:pic>
        <p:nvPicPr>
          <p:cNvPr id="6" name="Picture 5" descr="193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7885014" cy="1555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929066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Anna </a:t>
            </a:r>
            <a:r>
              <a:rPr lang="de-DE" sz="2800" dirty="0" smtClean="0">
                <a:solidFill>
                  <a:srgbClr val="FF0000"/>
                </a:solidFill>
              </a:rPr>
              <a:t>hat</a:t>
            </a:r>
            <a:r>
              <a:rPr lang="de-DE" sz="2800" dirty="0" smtClean="0"/>
              <a:t> mit ihrer Mutter </a:t>
            </a:r>
            <a:r>
              <a:rPr lang="de-DE" sz="2800" dirty="0" smtClean="0">
                <a:solidFill>
                  <a:srgbClr val="FF0000"/>
                </a:solidFill>
              </a:rPr>
              <a:t>telefoniert.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Marko </a:t>
            </a:r>
            <a:r>
              <a:rPr lang="de-DE" sz="2800" dirty="0" smtClean="0">
                <a:solidFill>
                  <a:srgbClr val="FF0000"/>
                </a:solidFill>
              </a:rPr>
              <a:t>hat</a:t>
            </a:r>
            <a:r>
              <a:rPr lang="de-DE" sz="2800" dirty="0" smtClean="0"/>
              <a:t> uns </a:t>
            </a:r>
            <a:r>
              <a:rPr lang="de-DE" sz="2800" dirty="0" smtClean="0">
                <a:solidFill>
                  <a:srgbClr val="FF0000"/>
                </a:solidFill>
              </a:rPr>
              <a:t>fotografiert</a:t>
            </a:r>
            <a:r>
              <a:rPr lang="de-DE" sz="2800" dirty="0" smtClean="0"/>
              <a:t>. </a:t>
            </a:r>
          </a:p>
          <a:p>
            <a:r>
              <a:rPr lang="de-DE" sz="2800" dirty="0" smtClean="0"/>
              <a:t>Wir </a:t>
            </a:r>
            <a:r>
              <a:rPr lang="de-DE" sz="2800" dirty="0" smtClean="0">
                <a:solidFill>
                  <a:srgbClr val="FF0000"/>
                </a:solidFill>
              </a:rPr>
              <a:t>haben</a:t>
            </a:r>
            <a:r>
              <a:rPr lang="de-DE" sz="2800" dirty="0" smtClean="0"/>
              <a:t> viele Geschenke </a:t>
            </a:r>
            <a:r>
              <a:rPr lang="de-DE" sz="2800" dirty="0" smtClean="0">
                <a:solidFill>
                  <a:srgbClr val="FF0000"/>
                </a:solidFill>
              </a:rPr>
              <a:t>bekommen</a:t>
            </a:r>
            <a:r>
              <a:rPr lang="de-DE" sz="2800" dirty="0" smtClean="0"/>
              <a:t>. </a:t>
            </a:r>
          </a:p>
          <a:p>
            <a:r>
              <a:rPr lang="de-DE" sz="2800" dirty="0" smtClean="0"/>
              <a:t>Ich </a:t>
            </a:r>
            <a:r>
              <a:rPr lang="de-DE" sz="2800" dirty="0" smtClean="0">
                <a:solidFill>
                  <a:srgbClr val="FF0000"/>
                </a:solidFill>
              </a:rPr>
              <a:t>habe</a:t>
            </a:r>
            <a:r>
              <a:rPr lang="de-DE" sz="2800" dirty="0" smtClean="0"/>
              <a:t> die Hausaufgaben </a:t>
            </a:r>
            <a:r>
              <a:rPr lang="de-DE" sz="2800" dirty="0" smtClean="0">
                <a:solidFill>
                  <a:srgbClr val="FF0000"/>
                </a:solidFill>
              </a:rPr>
              <a:t>vergessen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Ich </a:t>
            </a:r>
            <a:r>
              <a:rPr lang="de-DE" sz="2800" dirty="0" smtClean="0">
                <a:solidFill>
                  <a:srgbClr val="FF0000"/>
                </a:solidFill>
              </a:rPr>
              <a:t>bin</a:t>
            </a:r>
            <a:r>
              <a:rPr lang="de-DE" sz="2800" dirty="0" smtClean="0"/>
              <a:t> heute um 6 Uhr </a:t>
            </a:r>
            <a:r>
              <a:rPr lang="de-DE" sz="2800" dirty="0" smtClean="0">
                <a:solidFill>
                  <a:srgbClr val="FF0000"/>
                </a:solidFill>
              </a:rPr>
              <a:t>aufgestanden</a:t>
            </a:r>
            <a:r>
              <a:rPr lang="de-DE" sz="2800" dirty="0" smtClean="0"/>
              <a:t>. </a:t>
            </a:r>
          </a:p>
          <a:p>
            <a:r>
              <a:rPr lang="de-DE" sz="2800" dirty="0" smtClean="0"/>
              <a:t>Wir </a:t>
            </a:r>
            <a:r>
              <a:rPr lang="de-DE" sz="2800" dirty="0" smtClean="0">
                <a:solidFill>
                  <a:srgbClr val="FF0000"/>
                </a:solidFill>
              </a:rPr>
              <a:t>sind</a:t>
            </a:r>
            <a:r>
              <a:rPr lang="de-DE" sz="2800" dirty="0" smtClean="0"/>
              <a:t> im Supermarkt </a:t>
            </a:r>
            <a:r>
              <a:rPr lang="de-DE" sz="2800" dirty="0" smtClean="0">
                <a:solidFill>
                  <a:srgbClr val="FF0000"/>
                </a:solidFill>
              </a:rPr>
              <a:t>eingekauft</a:t>
            </a:r>
            <a:r>
              <a:rPr lang="de-DE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00042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Ergänze die Tabelle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8" name="Picture 7" descr="1937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94673"/>
            <a:ext cx="7871580" cy="476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14414" y="1428738"/>
          <a:ext cx="6477024" cy="3960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12"/>
                <a:gridCol w="3238512"/>
              </a:tblGrid>
              <a:tr h="495103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 i</a:t>
                      </a:r>
                      <a:r>
                        <a:rPr lang="de-DE" dirty="0" smtClean="0"/>
                        <a:t>ch lese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ich habe gelesen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du schreibst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du hast geschrieben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er fliegt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er ist geflogen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ihr seht fern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ihr habt</a:t>
                      </a:r>
                      <a:r>
                        <a:rPr lang="de-DE" baseline="0" dirty="0" smtClean="0"/>
                        <a:t> ferngesehen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wir arbeiten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wir haben gearbeitet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sie telefonieren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sie haben telefoniert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sie geht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sie ist gegangen</a:t>
                      </a:r>
                      <a:endParaRPr lang="en-US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de-DE" dirty="0" smtClean="0"/>
                        <a:t> sie steht auf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sie ist aufgestanden</a:t>
                      </a:r>
                      <a:r>
                        <a:rPr lang="de-DE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3. Schreibe Sätze!</a:t>
            </a:r>
            <a:endParaRPr lang="en-US" sz="3600" dirty="0"/>
          </a:p>
        </p:txBody>
      </p:sp>
      <p:pic>
        <p:nvPicPr>
          <p:cNvPr id="5" name="Picture 4" descr="193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857231"/>
            <a:ext cx="6858048" cy="5710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714356"/>
            <a:ext cx="75724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Martina </a:t>
            </a:r>
            <a:r>
              <a:rPr lang="de-DE" sz="2400" dirty="0" smtClean="0">
                <a:solidFill>
                  <a:srgbClr val="FF0000"/>
                </a:solidFill>
              </a:rPr>
              <a:t>ist </a:t>
            </a:r>
            <a:r>
              <a:rPr lang="de-DE" sz="2400" dirty="0" smtClean="0"/>
              <a:t>um sieben Uhr </a:t>
            </a:r>
            <a:r>
              <a:rPr lang="de-DE" sz="2400" dirty="0" smtClean="0">
                <a:solidFill>
                  <a:srgbClr val="FF0000"/>
                </a:solidFill>
              </a:rPr>
              <a:t>aufgestanden.</a:t>
            </a:r>
          </a:p>
          <a:p>
            <a:endParaRPr lang="de-DE" sz="2400" dirty="0" smtClean="0"/>
          </a:p>
          <a:p>
            <a:r>
              <a:rPr lang="de-DE" sz="2400" dirty="0" smtClean="0"/>
              <a:t>Nach dem Frühstück </a:t>
            </a:r>
            <a:r>
              <a:rPr lang="de-DE" sz="2400" dirty="0" smtClean="0">
                <a:solidFill>
                  <a:srgbClr val="FF0000"/>
                </a:solidFill>
              </a:rPr>
              <a:t>ist</a:t>
            </a:r>
            <a:r>
              <a:rPr lang="de-DE" sz="2400" dirty="0" smtClean="0"/>
              <a:t> sie in die Stadt </a:t>
            </a:r>
            <a:r>
              <a:rPr lang="de-DE" sz="2400" dirty="0" smtClean="0">
                <a:solidFill>
                  <a:srgbClr val="FF0000"/>
                </a:solidFill>
              </a:rPr>
              <a:t>gefahren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r>
              <a:rPr lang="de-DE" sz="2400" dirty="0" smtClean="0"/>
              <a:t>Sie </a:t>
            </a:r>
            <a:r>
              <a:rPr lang="de-DE" sz="2400" dirty="0" smtClean="0">
                <a:solidFill>
                  <a:srgbClr val="FF0000"/>
                </a:solidFill>
              </a:rPr>
              <a:t>hat</a:t>
            </a:r>
            <a:r>
              <a:rPr lang="de-DE" sz="2400" dirty="0" smtClean="0"/>
              <a:t> etwas für die Schule </a:t>
            </a:r>
            <a:r>
              <a:rPr lang="de-DE" sz="2400" dirty="0" smtClean="0">
                <a:solidFill>
                  <a:srgbClr val="FF0000"/>
                </a:solidFill>
              </a:rPr>
              <a:t>eingekauft</a:t>
            </a:r>
            <a:r>
              <a:rPr lang="de-DE" sz="2400" dirty="0" smtClean="0"/>
              <a:t>.</a:t>
            </a:r>
          </a:p>
          <a:p>
            <a:endParaRPr lang="de-DE" sz="2400" dirty="0" smtClean="0"/>
          </a:p>
          <a:p>
            <a:r>
              <a:rPr lang="de-DE" sz="2400" dirty="0" smtClean="0"/>
              <a:t>Dann </a:t>
            </a:r>
            <a:r>
              <a:rPr lang="de-DE" sz="2400" dirty="0" smtClean="0">
                <a:solidFill>
                  <a:srgbClr val="FF0000"/>
                </a:solidFill>
              </a:rPr>
              <a:t>ist </a:t>
            </a:r>
            <a:r>
              <a:rPr lang="de-DE" sz="2400" dirty="0" smtClean="0"/>
              <a:t>sie in ein Cafe </a:t>
            </a:r>
            <a:r>
              <a:rPr lang="de-DE" sz="2400" dirty="0" smtClean="0">
                <a:solidFill>
                  <a:srgbClr val="FF0000"/>
                </a:solidFill>
              </a:rPr>
              <a:t>gegangen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FF0000"/>
                </a:solidFill>
              </a:rPr>
              <a:t>hat</a:t>
            </a:r>
            <a:r>
              <a:rPr lang="de-DE" sz="2400" dirty="0" smtClean="0"/>
              <a:t> Limonade </a:t>
            </a:r>
            <a:r>
              <a:rPr lang="de-DE" sz="2400" dirty="0" smtClean="0">
                <a:solidFill>
                  <a:srgbClr val="FF0000"/>
                </a:solidFill>
              </a:rPr>
              <a:t>getrunken.</a:t>
            </a:r>
          </a:p>
          <a:p>
            <a:endParaRPr lang="de-DE" sz="2400" dirty="0" smtClean="0"/>
          </a:p>
          <a:p>
            <a:r>
              <a:rPr lang="de-DE" sz="2400" dirty="0" smtClean="0"/>
              <a:t>Nach dem Mittagessen </a:t>
            </a:r>
            <a:r>
              <a:rPr lang="de-DE" sz="2400" dirty="0" smtClean="0">
                <a:solidFill>
                  <a:srgbClr val="FF0000"/>
                </a:solidFill>
              </a:rPr>
              <a:t>ist</a:t>
            </a:r>
            <a:r>
              <a:rPr lang="de-DE" sz="2400" dirty="0" smtClean="0"/>
              <a:t> sie auf den Tennisplatz </a:t>
            </a:r>
            <a:r>
              <a:rPr lang="de-DE" sz="2400" dirty="0" smtClean="0">
                <a:solidFill>
                  <a:srgbClr val="FF0000"/>
                </a:solidFill>
              </a:rPr>
              <a:t>gegangen</a:t>
            </a:r>
            <a:r>
              <a:rPr lang="de-DE" sz="2400" dirty="0" smtClean="0"/>
              <a:t>  und </a:t>
            </a:r>
            <a:r>
              <a:rPr lang="de-DE" sz="2400" dirty="0" smtClean="0">
                <a:solidFill>
                  <a:srgbClr val="FF0000"/>
                </a:solidFill>
              </a:rPr>
              <a:t>hat</a:t>
            </a:r>
            <a:r>
              <a:rPr lang="de-DE" sz="2400" dirty="0" smtClean="0"/>
              <a:t> mit Katja eine Stunde lang Tennis </a:t>
            </a:r>
            <a:r>
              <a:rPr lang="de-DE" sz="2400" dirty="0" smtClean="0">
                <a:solidFill>
                  <a:srgbClr val="FF0000"/>
                </a:solidFill>
              </a:rPr>
              <a:t>gespielt</a:t>
            </a:r>
            <a:r>
              <a:rPr lang="de-DE" sz="2400" dirty="0" smtClean="0"/>
              <a:t>. </a:t>
            </a:r>
          </a:p>
          <a:p>
            <a:endParaRPr lang="de-DE" sz="2400" dirty="0" smtClean="0"/>
          </a:p>
          <a:p>
            <a:r>
              <a:rPr lang="de-DE" sz="2400" dirty="0" smtClean="0"/>
              <a:t>Nachher </a:t>
            </a:r>
            <a:r>
              <a:rPr lang="de-DE" sz="2400" dirty="0" smtClean="0">
                <a:solidFill>
                  <a:srgbClr val="FF0000"/>
                </a:solidFill>
              </a:rPr>
              <a:t>hat </a:t>
            </a:r>
            <a:r>
              <a:rPr lang="de-DE" sz="2400" dirty="0" smtClean="0"/>
              <a:t>sie bei Katja Musik </a:t>
            </a:r>
            <a:r>
              <a:rPr lang="de-DE" sz="2400" dirty="0" smtClean="0">
                <a:solidFill>
                  <a:srgbClr val="FF0000"/>
                </a:solidFill>
              </a:rPr>
              <a:t>gehört</a:t>
            </a:r>
            <a:r>
              <a:rPr lang="de-DE" sz="2400" dirty="0" smtClean="0"/>
              <a:t> und </a:t>
            </a:r>
            <a:r>
              <a:rPr lang="de-DE" sz="2400" dirty="0" smtClean="0">
                <a:solidFill>
                  <a:srgbClr val="FF0000"/>
                </a:solidFill>
              </a:rPr>
              <a:t>hat </a:t>
            </a:r>
            <a:r>
              <a:rPr lang="de-DE" sz="2400" dirty="0" smtClean="0"/>
              <a:t>mit Katja </a:t>
            </a:r>
            <a:r>
              <a:rPr lang="de-DE" sz="2400" dirty="0" smtClean="0">
                <a:solidFill>
                  <a:srgbClr val="FF0000"/>
                </a:solidFill>
              </a:rPr>
              <a:t>geredet.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Hausaufgabe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78592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Was hast du am Samstag gemacht? </a:t>
            </a:r>
          </a:p>
          <a:p>
            <a:r>
              <a:rPr lang="de-DE" sz="3600" dirty="0" smtClean="0"/>
              <a:t>Schreibe 5- 6 Sätze!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3143248"/>
            <a:ext cx="8143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Du kannst folgende Verben benutzen:</a:t>
            </a:r>
          </a:p>
          <a:p>
            <a:endParaRPr lang="de-DE" sz="2800" dirty="0" smtClean="0"/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aufstehen</a:t>
            </a:r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einkaufen</a:t>
            </a:r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 spielen</a:t>
            </a:r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 lernen</a:t>
            </a:r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 machen</a:t>
            </a:r>
          </a:p>
          <a:p>
            <a:pPr>
              <a:buFontTx/>
              <a:buChar char="-"/>
            </a:pPr>
            <a:r>
              <a:rPr lang="de-DE" sz="2800" dirty="0" smtClean="0"/>
              <a:t> </a:t>
            </a:r>
            <a:r>
              <a:rPr lang="de-DE" sz="2800" dirty="0" smtClean="0"/>
              <a:t>telefonieren usw.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348</Words>
  <Application>Microsoft Office PowerPoint</Application>
  <PresentationFormat>On-screen Show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Perfekt - Verben auf –ieren  - trennbare Verben</vt:lpstr>
      <vt:lpstr>Wie bildet man Perfekt?</vt:lpstr>
      <vt:lpstr>Slide 3</vt:lpstr>
      <vt:lpstr>Verben auf –ieren/trennbare Verben/Verben mit Vorsilbe be-/ver- 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Wiederholung  Das Wetter und die Hobbys</dc:title>
  <dc:creator>Freelancer</dc:creator>
  <cp:lastModifiedBy>Freelancer</cp:lastModifiedBy>
  <cp:revision>17</cp:revision>
  <dcterms:created xsi:type="dcterms:W3CDTF">2020-11-17T16:40:33Z</dcterms:created>
  <dcterms:modified xsi:type="dcterms:W3CDTF">2021-01-14T23:54:52Z</dcterms:modified>
</cp:coreProperties>
</file>