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5" r:id="rId7"/>
    <p:sldId id="266"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2/4/2021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2/4/2021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2/4/2021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2/4/2021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2/4/2021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3970" y="2273878"/>
            <a:ext cx="9068586" cy="2273714"/>
          </a:xfrm>
        </p:spPr>
        <p:txBody>
          <a:bodyPr/>
          <a:lstStyle/>
          <a:p>
            <a:r>
              <a:rPr lang="sr-Cyrl-BA" dirty="0" smtClean="0"/>
              <a:t>Пети члан симбола вјере</a:t>
            </a:r>
            <a:br>
              <a:rPr lang="sr-Cyrl-BA" dirty="0" smtClean="0"/>
            </a:br>
            <a:r>
              <a:rPr lang="sr-Cyrl-BA" sz="1600" b="1" dirty="0" smtClean="0"/>
              <a:t>„ и  Који је васкрсао трећи дан по писму“</a:t>
            </a:r>
            <a:endParaRPr lang="en-US" b="1" dirty="0"/>
          </a:p>
        </p:txBody>
      </p:sp>
      <p:sp>
        <p:nvSpPr>
          <p:cNvPr id="3" name="Subtitle 2"/>
          <p:cNvSpPr>
            <a:spLocks noGrp="1"/>
          </p:cNvSpPr>
          <p:nvPr>
            <p:ph type="subTitle" idx="1"/>
          </p:nvPr>
        </p:nvSpPr>
        <p:spPr>
          <a:xfrm>
            <a:off x="4134118" y="4484547"/>
            <a:ext cx="4283271" cy="1016081"/>
          </a:xfrm>
        </p:spPr>
        <p:txBody>
          <a:bodyPr>
            <a:noAutofit/>
          </a:bodyPr>
          <a:lstStyle/>
          <a:p>
            <a:r>
              <a:rPr lang="sr-Cyrl-RS" sz="2800" dirty="0" smtClean="0"/>
              <a:t>Православна в</a:t>
            </a:r>
            <a:r>
              <a:rPr lang="sr-Cyrl-BA" sz="2800" dirty="0" smtClean="0"/>
              <a:t>јеронаука </a:t>
            </a:r>
          </a:p>
          <a:p>
            <a:r>
              <a:rPr lang="sr-Cyrl-BA" sz="2800" dirty="0" smtClean="0"/>
              <a:t>4. разред</a:t>
            </a:r>
            <a:endParaRPr lang="en-US" sz="2800" dirty="0"/>
          </a:p>
        </p:txBody>
      </p:sp>
    </p:spTree>
    <p:extLst>
      <p:ext uri="{BB962C8B-B14F-4D97-AF65-F5344CB8AC3E}">
        <p14:creationId xmlns:p14="http://schemas.microsoft.com/office/powerpoint/2010/main" val="344420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3091" y="1137783"/>
            <a:ext cx="5921482" cy="4298320"/>
          </a:xfrm>
          <a:prstGeom prst="rect">
            <a:avLst/>
          </a:prstGeom>
        </p:spPr>
      </p:pic>
      <p:sp>
        <p:nvSpPr>
          <p:cNvPr id="3" name="TextBox 2"/>
          <p:cNvSpPr txBox="1"/>
          <p:nvPr/>
        </p:nvSpPr>
        <p:spPr>
          <a:xfrm>
            <a:off x="6979213" y="5867452"/>
            <a:ext cx="4573136" cy="369332"/>
          </a:xfrm>
          <a:prstGeom prst="rect">
            <a:avLst/>
          </a:prstGeom>
          <a:noFill/>
        </p:spPr>
        <p:txBody>
          <a:bodyPr wrap="square" rtlCol="0">
            <a:spAutoFit/>
          </a:bodyPr>
          <a:lstStyle/>
          <a:p>
            <a:r>
              <a:rPr lang="sr-Cyrl-RS" dirty="0" smtClean="0">
                <a:latin typeface="Times New Roman" panose="02020603050405020304" pitchFamily="18" charset="0"/>
                <a:cs typeface="Times New Roman" panose="02020603050405020304" pitchFamily="18" charset="0"/>
              </a:rPr>
              <a:t>ПРАВОСЛАВНА ВЈЕРОНАУКА 4. РАЗРЕД</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564573" y="1137783"/>
            <a:ext cx="5090616" cy="4360168"/>
          </a:xfrm>
          <a:prstGeom prst="rect">
            <a:avLst/>
          </a:prstGeom>
          <a:noFill/>
        </p:spPr>
        <p:txBody>
          <a:bodyPr wrap="square" rtlCol="0">
            <a:spAutoFit/>
          </a:bodyPr>
          <a:lstStyle/>
          <a:p>
            <a:pPr algn="just">
              <a:spcAft>
                <a:spcPts val="800"/>
              </a:spcAft>
            </a:pPr>
            <a:r>
              <a:rPr lang="ru-RU" sz="2400" dirty="0">
                <a:latin typeface="Century Schoolbook" panose="02040604050505020304" pitchFamily="18" charset="0"/>
              </a:rPr>
              <a:t>Свети пророци су вијековима најављивали долазак Спаситеља свијета, Сина </a:t>
            </a:r>
            <a:r>
              <a:rPr lang="ru-RU" sz="2400" dirty="0" smtClean="0">
                <a:latin typeface="Century Schoolbook" panose="02040604050505020304" pitchFamily="18" charset="0"/>
              </a:rPr>
              <a:t>Божјег</a:t>
            </a:r>
            <a:r>
              <a:rPr lang="ru-RU" sz="2400" dirty="0">
                <a:latin typeface="Century Schoolbook" panose="02040604050505020304" pitchFamily="18" charset="0"/>
              </a:rPr>
              <a:t>. </a:t>
            </a:r>
            <a:endParaRPr lang="ru-RU" sz="2400" dirty="0" smtClean="0">
              <a:latin typeface="Century Schoolbook" panose="02040604050505020304" pitchFamily="18" charset="0"/>
            </a:endParaRPr>
          </a:p>
          <a:p>
            <a:pPr algn="just">
              <a:spcAft>
                <a:spcPts val="800"/>
              </a:spcAft>
            </a:pPr>
            <a:r>
              <a:rPr lang="ru-RU" sz="2400" dirty="0" smtClean="0">
                <a:latin typeface="Century Schoolbook" panose="02040604050505020304" pitchFamily="18" charset="0"/>
              </a:rPr>
              <a:t>Рекли </a:t>
            </a:r>
            <a:r>
              <a:rPr lang="ru-RU" sz="2400" dirty="0">
                <a:latin typeface="Century Schoolbook" panose="02040604050505020304" pitchFamily="18" charset="0"/>
              </a:rPr>
              <a:t>су да ће га родити </a:t>
            </a:r>
            <a:r>
              <a:rPr lang="ru-RU" sz="2400" dirty="0" smtClean="0">
                <a:latin typeface="Century Schoolbook" panose="02040604050505020304" pitchFamily="18" charset="0"/>
              </a:rPr>
              <a:t>Дјева</a:t>
            </a:r>
            <a:r>
              <a:rPr lang="ru-RU" sz="2400" dirty="0">
                <a:latin typeface="Century Schoolbook" panose="02040604050505020304" pitchFamily="18" charset="0"/>
              </a:rPr>
              <a:t>, да ће бити прихваћен од много људи, осим од вођа изабраног народа у </a:t>
            </a:r>
            <a:r>
              <a:rPr lang="ru-RU" sz="2400" dirty="0" smtClean="0">
                <a:latin typeface="Century Schoolbook" panose="02040604050505020304" pitchFamily="18" charset="0"/>
              </a:rPr>
              <a:t>коме </a:t>
            </a:r>
            <a:r>
              <a:rPr lang="ru-RU" sz="2400" dirty="0">
                <a:latin typeface="Century Schoolbook" panose="02040604050505020304" pitchFamily="18" charset="0"/>
              </a:rPr>
              <a:t>се родио. </a:t>
            </a:r>
            <a:endParaRPr lang="ru-RU" sz="2400" dirty="0" smtClean="0">
              <a:latin typeface="Century Schoolbook" panose="02040604050505020304" pitchFamily="18" charset="0"/>
            </a:endParaRPr>
          </a:p>
          <a:p>
            <a:pPr algn="just">
              <a:spcAft>
                <a:spcPts val="800"/>
              </a:spcAft>
            </a:pPr>
            <a:r>
              <a:rPr lang="ru-RU" sz="2400" dirty="0" smtClean="0">
                <a:latin typeface="Century Schoolbook" panose="02040604050505020304" pitchFamily="18" charset="0"/>
              </a:rPr>
              <a:t>Најавили </a:t>
            </a:r>
            <a:r>
              <a:rPr lang="ru-RU" sz="2400" dirty="0">
                <a:latin typeface="Century Schoolbook" panose="02040604050505020304" pitchFamily="18" charset="0"/>
              </a:rPr>
              <a:t>су </a:t>
            </a:r>
            <a:r>
              <a:rPr lang="ru-RU" sz="2400" dirty="0" smtClean="0">
                <a:latin typeface="Century Schoolbook" panose="02040604050505020304" pitchFamily="18" charset="0"/>
              </a:rPr>
              <a:t>Његово </a:t>
            </a:r>
            <a:r>
              <a:rPr lang="ru-RU" sz="2400" dirty="0">
                <a:latin typeface="Century Schoolbook" panose="02040604050505020304" pitchFamily="18" charset="0"/>
              </a:rPr>
              <a:t>велико страдање, распеће, али и побједу након </a:t>
            </a:r>
            <a:r>
              <a:rPr lang="ru-RU" sz="2400" dirty="0" smtClean="0">
                <a:latin typeface="Century Schoolbook" panose="02040604050505020304" pitchFamily="18" charset="0"/>
              </a:rPr>
              <a:t>три </a:t>
            </a:r>
            <a:r>
              <a:rPr lang="ru-RU" sz="2400" dirty="0">
                <a:latin typeface="Century Schoolbook" panose="02040604050505020304" pitchFamily="18" charset="0"/>
              </a:rPr>
              <a:t>дана - </a:t>
            </a:r>
            <a:r>
              <a:rPr lang="ru-RU" sz="2400" dirty="0" smtClean="0">
                <a:latin typeface="Century Schoolbook" panose="02040604050505020304" pitchFamily="18" charset="0"/>
              </a:rPr>
              <a:t>Његово </a:t>
            </a:r>
            <a:r>
              <a:rPr lang="ru-RU" sz="2400" dirty="0">
                <a:latin typeface="Century Schoolbook" panose="02040604050505020304" pitchFamily="18" charset="0"/>
              </a:rPr>
              <a:t>васкрсење.</a:t>
            </a:r>
            <a:endParaRPr lang="en-US" sz="2400" dirty="0">
              <a:latin typeface="Century Schoolbook" panose="02040604050505020304" pitchFamily="18" charset="0"/>
            </a:endParaRPr>
          </a:p>
        </p:txBody>
      </p:sp>
    </p:spTree>
    <p:extLst>
      <p:ext uri="{BB962C8B-B14F-4D97-AF65-F5344CB8AC3E}">
        <p14:creationId xmlns:p14="http://schemas.microsoft.com/office/powerpoint/2010/main" val="3145887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57" y="597518"/>
            <a:ext cx="6557493" cy="1648496"/>
          </a:xfrm>
        </p:spPr>
        <p:txBody>
          <a:bodyPr>
            <a:noAutofit/>
          </a:bodyPr>
          <a:lstStyle/>
          <a:p>
            <a:pPr algn="just"/>
            <a:r>
              <a:rPr lang="sr-Cyrl-BA" sz="2400" dirty="0" smtClean="0">
                <a:latin typeface="Century Schoolbook" panose="02040604050505020304" pitchFamily="18" charset="0"/>
              </a:rPr>
              <a:t>Након што је Господ положен у гроб, недалеко од Голготе, постављен је на отвор гроба велики камен. Пошто је дан након распећа био велики празник Јудејима, нико није ни долазио до гроба.</a:t>
            </a:r>
            <a:endParaRPr lang="en-US" sz="2400" dirty="0">
              <a:latin typeface="Century Schoolbook" panose="02040604050505020304" pitchFamily="18" charset="0"/>
            </a:endParaRPr>
          </a:p>
        </p:txBody>
      </p:sp>
      <p:pic>
        <p:nvPicPr>
          <p:cNvPr id="4" name="Content Placeholder 3"/>
          <p:cNvPicPr>
            <a:picLocks noGrp="1" noChangeAspect="1"/>
          </p:cNvPicPr>
          <p:nvPr>
            <p:ph idx="1"/>
          </p:nvPr>
        </p:nvPicPr>
        <p:blipFill>
          <a:blip r:embed="rId2"/>
          <a:stretch>
            <a:fillRect/>
          </a:stretch>
        </p:blipFill>
        <p:spPr>
          <a:xfrm>
            <a:off x="586741" y="597518"/>
            <a:ext cx="3779197" cy="5668796"/>
          </a:xfrm>
          <a:prstGeom prst="rect">
            <a:avLst/>
          </a:prstGeom>
        </p:spPr>
      </p:pic>
      <p:pic>
        <p:nvPicPr>
          <p:cNvPr id="5" name="Picture 4"/>
          <p:cNvPicPr>
            <a:picLocks noChangeAspect="1"/>
          </p:cNvPicPr>
          <p:nvPr/>
        </p:nvPicPr>
        <p:blipFill>
          <a:blip r:embed="rId3"/>
          <a:stretch>
            <a:fillRect/>
          </a:stretch>
        </p:blipFill>
        <p:spPr>
          <a:xfrm>
            <a:off x="4667250" y="2628900"/>
            <a:ext cx="2857500" cy="1600200"/>
          </a:xfrm>
          <a:prstGeom prst="rect">
            <a:avLst/>
          </a:prstGeom>
        </p:spPr>
      </p:pic>
      <p:pic>
        <p:nvPicPr>
          <p:cNvPr id="6" name="Picture 5"/>
          <p:cNvPicPr>
            <a:picLocks noChangeAspect="1"/>
          </p:cNvPicPr>
          <p:nvPr/>
        </p:nvPicPr>
        <p:blipFill>
          <a:blip r:embed="rId4"/>
          <a:stretch>
            <a:fillRect/>
          </a:stretch>
        </p:blipFill>
        <p:spPr>
          <a:xfrm>
            <a:off x="8319751" y="2628900"/>
            <a:ext cx="2987899" cy="2240924"/>
          </a:xfrm>
          <a:prstGeom prst="rect">
            <a:avLst/>
          </a:prstGeom>
        </p:spPr>
      </p:pic>
      <p:pic>
        <p:nvPicPr>
          <p:cNvPr id="7" name="Picture 6"/>
          <p:cNvPicPr>
            <a:picLocks noChangeAspect="1"/>
          </p:cNvPicPr>
          <p:nvPr/>
        </p:nvPicPr>
        <p:blipFill>
          <a:blip r:embed="rId5"/>
          <a:stretch>
            <a:fillRect/>
          </a:stretch>
        </p:blipFill>
        <p:spPr>
          <a:xfrm>
            <a:off x="5180928" y="4481311"/>
            <a:ext cx="2847975" cy="1600200"/>
          </a:xfrm>
          <a:prstGeom prst="rect">
            <a:avLst/>
          </a:prstGeom>
        </p:spPr>
      </p:pic>
      <p:sp>
        <p:nvSpPr>
          <p:cNvPr id="8" name="TextBox 7"/>
          <p:cNvSpPr txBox="1"/>
          <p:nvPr/>
        </p:nvSpPr>
        <p:spPr>
          <a:xfrm>
            <a:off x="7082244" y="6081511"/>
            <a:ext cx="4586015" cy="369332"/>
          </a:xfrm>
          <a:prstGeom prst="rect">
            <a:avLst/>
          </a:prstGeom>
          <a:noFill/>
        </p:spPr>
        <p:txBody>
          <a:bodyPr wrap="square" rtlCol="0">
            <a:spAutoFit/>
          </a:bodyPr>
          <a:lstStyle/>
          <a:p>
            <a:r>
              <a:rPr lang="sr-Cyrl-RS" dirty="0" smtClean="0">
                <a:latin typeface="Times New Roman" panose="02020603050405020304" pitchFamily="18" charset="0"/>
                <a:cs typeface="Times New Roman" panose="02020603050405020304" pitchFamily="18" charset="0"/>
              </a:rPr>
              <a:t>ПРАВОСЛАВНА ВЈЕРОНАУКА 4. РАЗРЕД</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8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679" y="506633"/>
            <a:ext cx="10058400" cy="1627828"/>
          </a:xfrm>
        </p:spPr>
        <p:txBody>
          <a:bodyPr>
            <a:noAutofit/>
          </a:bodyPr>
          <a:lstStyle/>
          <a:p>
            <a:pPr algn="just">
              <a:lnSpc>
                <a:spcPct val="110000"/>
              </a:lnSpc>
            </a:pPr>
            <a:r>
              <a:rPr lang="sr-Cyrl-BA" sz="2400" dirty="0" smtClean="0">
                <a:latin typeface="Century Schoolbook" panose="02040604050505020304" pitchFamily="18" charset="0"/>
              </a:rPr>
              <a:t>Када су у недјељу ујутру мироносице, жене које су вјеровале у Христа, кренуле на гроб да помажу тијело Христово мирисима по тадашњем обичају, јави им се анђео и објави им радосну вијест да је Христос васкрсао.</a:t>
            </a:r>
            <a:endParaRPr lang="en-US" sz="2400" dirty="0">
              <a:latin typeface="Century Schoolbook" panose="02040604050505020304" pitchFamily="18" charset="0"/>
            </a:endParaRPr>
          </a:p>
        </p:txBody>
      </p:sp>
      <p:pic>
        <p:nvPicPr>
          <p:cNvPr id="4" name="Content Placeholder 3"/>
          <p:cNvPicPr>
            <a:picLocks noGrp="1" noChangeAspect="1"/>
          </p:cNvPicPr>
          <p:nvPr>
            <p:ph idx="1"/>
          </p:nvPr>
        </p:nvPicPr>
        <p:blipFill>
          <a:blip r:embed="rId2"/>
          <a:stretch>
            <a:fillRect/>
          </a:stretch>
        </p:blipFill>
        <p:spPr>
          <a:xfrm>
            <a:off x="3204649" y="2210937"/>
            <a:ext cx="5782701" cy="3824738"/>
          </a:xfrm>
          <a:prstGeom prst="rect">
            <a:avLst/>
          </a:prstGeom>
        </p:spPr>
      </p:pic>
      <p:sp>
        <p:nvSpPr>
          <p:cNvPr id="5" name="TextBox 4"/>
          <p:cNvSpPr txBox="1"/>
          <p:nvPr/>
        </p:nvSpPr>
        <p:spPr>
          <a:xfrm>
            <a:off x="7288306" y="6112151"/>
            <a:ext cx="4495863" cy="369332"/>
          </a:xfrm>
          <a:prstGeom prst="rect">
            <a:avLst/>
          </a:prstGeom>
          <a:noFill/>
        </p:spPr>
        <p:txBody>
          <a:bodyPr wrap="square" rtlCol="0">
            <a:spAutoFit/>
          </a:bodyPr>
          <a:lstStyle/>
          <a:p>
            <a:r>
              <a:rPr lang="sr-Cyrl-RS" dirty="0" smtClean="0">
                <a:latin typeface="Times New Roman" panose="02020603050405020304" pitchFamily="18" charset="0"/>
                <a:cs typeface="Times New Roman" panose="02020603050405020304" pitchFamily="18" charset="0"/>
              </a:rPr>
              <a:t>ПРАВОСЛАВНА ВЈЕРОНАУКА 4. РАЗРЕД</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310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sr-Cyrl-BA" sz="2400" dirty="0" smtClean="0">
                <a:latin typeface="Century Schoolbook" panose="02040604050505020304" pitchFamily="18" charset="0"/>
              </a:rPr>
              <a:t>Затим се васкрсли Христос јављао мироносицама</a:t>
            </a:r>
            <a:r>
              <a:rPr lang="sr-Cyrl-BA" sz="2400" dirty="0">
                <a:latin typeface="Century Schoolbook" panose="02040604050505020304" pitchFamily="18" charset="0"/>
              </a:rPr>
              <a:t>,</a:t>
            </a:r>
            <a:r>
              <a:rPr lang="sr-Cyrl-BA" sz="2400" dirty="0" smtClean="0">
                <a:latin typeface="Century Schoolbook" panose="02040604050505020304" pitchFamily="18" charset="0"/>
              </a:rPr>
              <a:t> </a:t>
            </a:r>
            <a:r>
              <a:rPr lang="sr-Latn-RS" sz="2400" dirty="0" smtClean="0">
                <a:latin typeface="Century Schoolbook" panose="02040604050505020304" pitchFamily="18" charset="0"/>
              </a:rPr>
              <a:t>A</a:t>
            </a:r>
            <a:r>
              <a:rPr lang="sr-Cyrl-BA" sz="2400" dirty="0" smtClean="0">
                <a:latin typeface="Century Schoolbook" panose="02040604050505020304" pitchFamily="18" charset="0"/>
              </a:rPr>
              <a:t>постолима </a:t>
            </a:r>
            <a:r>
              <a:rPr lang="sr-Cyrl-BA" sz="2400" dirty="0">
                <a:latin typeface="Century Schoolbook" panose="02040604050505020304" pitchFamily="18" charset="0"/>
              </a:rPr>
              <a:t>и</a:t>
            </a:r>
            <a:r>
              <a:rPr lang="sr-Cyrl-BA" sz="2400" dirty="0" smtClean="0">
                <a:latin typeface="Century Schoolbook" panose="02040604050505020304" pitchFamily="18" charset="0"/>
              </a:rPr>
              <a:t> још неким другим праведним људима. Касније су ти праведници, свједочећи Христово васкрсење из мртвих, били прогоњени од истих оних који су и Христа гонили.</a:t>
            </a:r>
            <a:endParaRPr lang="en-US" sz="2400" dirty="0">
              <a:latin typeface="Century Schoolbook" panose="02040604050505020304" pitchFamily="18" charset="0"/>
            </a:endParaRPr>
          </a:p>
        </p:txBody>
      </p:sp>
      <p:pic>
        <p:nvPicPr>
          <p:cNvPr id="4" name="Content Placeholder 3"/>
          <p:cNvPicPr>
            <a:picLocks noGrp="1" noChangeAspect="1"/>
          </p:cNvPicPr>
          <p:nvPr>
            <p:ph idx="1"/>
          </p:nvPr>
        </p:nvPicPr>
        <p:blipFill>
          <a:blip r:embed="rId2"/>
          <a:stretch>
            <a:fillRect/>
          </a:stretch>
        </p:blipFill>
        <p:spPr>
          <a:xfrm>
            <a:off x="2351012" y="2103438"/>
            <a:ext cx="7489975" cy="3932237"/>
          </a:xfrm>
          <a:prstGeom prst="rect">
            <a:avLst/>
          </a:prstGeom>
        </p:spPr>
      </p:pic>
      <p:sp>
        <p:nvSpPr>
          <p:cNvPr id="5" name="TextBox 4"/>
          <p:cNvSpPr txBox="1"/>
          <p:nvPr/>
        </p:nvSpPr>
        <p:spPr>
          <a:xfrm>
            <a:off x="7288306" y="6112151"/>
            <a:ext cx="4573136" cy="369332"/>
          </a:xfrm>
          <a:prstGeom prst="rect">
            <a:avLst/>
          </a:prstGeom>
          <a:noFill/>
        </p:spPr>
        <p:txBody>
          <a:bodyPr wrap="square" rtlCol="0">
            <a:spAutoFit/>
          </a:bodyPr>
          <a:lstStyle/>
          <a:p>
            <a:r>
              <a:rPr lang="sr-Cyrl-RS" dirty="0" smtClean="0">
                <a:latin typeface="Times New Roman" panose="02020603050405020304" pitchFamily="18" charset="0"/>
                <a:cs typeface="Times New Roman" panose="02020603050405020304" pitchFamily="18" charset="0"/>
              </a:rPr>
              <a:t>ПРАВОСЛАВНА ВЈЕРОНАУКА 4. РАЗРЕД</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763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288306" y="536207"/>
            <a:ext cx="4346266" cy="2308924"/>
          </a:xfrm>
        </p:spPr>
        <p:txBody>
          <a:bodyPr>
            <a:noAutofit/>
          </a:bodyPr>
          <a:lstStyle/>
          <a:p>
            <a:r>
              <a:rPr lang="sr-Cyrl-BA" sz="2400" dirty="0" smtClean="0">
                <a:solidFill>
                  <a:schemeClr val="tx1"/>
                </a:solidFill>
                <a:latin typeface="Century Schoolbook" panose="02040604050505020304" pitchFamily="18" charset="0"/>
              </a:rPr>
              <a:t>У Петом члану Символа вјере наглашавају се ријечи „по Писму“ управо да се покаже како је Господ знао да је дошао на страдање ради избављења људи од смрти.</a:t>
            </a:r>
            <a:endParaRPr lang="en-US" sz="2400" dirty="0">
              <a:solidFill>
                <a:schemeClr val="tx1"/>
              </a:solidFill>
              <a:latin typeface="Century Schoolbook" panose="02040604050505020304" pitchFamily="18" charset="0"/>
            </a:endParaRPr>
          </a:p>
        </p:txBody>
      </p:sp>
      <p:sp>
        <p:nvSpPr>
          <p:cNvPr id="7" name="Text Placeholder 3"/>
          <p:cNvSpPr txBox="1">
            <a:spLocks/>
          </p:cNvSpPr>
          <p:nvPr/>
        </p:nvSpPr>
        <p:spPr>
          <a:xfrm>
            <a:off x="7311792" y="2845131"/>
            <a:ext cx="4346268" cy="3267019"/>
          </a:xfrm>
          <a:prstGeom prst="rect">
            <a:avLst/>
          </a:prstGeom>
        </p:spPr>
        <p:txBody>
          <a:bodyP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sr-Cyrl-BA" sz="2400" dirty="0" smtClean="0">
                <a:latin typeface="Century Schoolbook" panose="02040604050505020304" pitchFamily="18" charset="0"/>
              </a:rPr>
              <a:t>То значи да су сви ови спасоносни догађаји најављени раније, по свезнању Божјем. </a:t>
            </a:r>
          </a:p>
          <a:p>
            <a:pPr marL="0" indent="0">
              <a:buNone/>
            </a:pPr>
            <a:r>
              <a:rPr lang="sr-Cyrl-BA" sz="2400" dirty="0" smtClean="0">
                <a:latin typeface="Century Schoolbook" panose="02040604050505020304" pitchFamily="18" charset="0"/>
              </a:rPr>
              <a:t>Испуњење пророчанстава у Христу додатно Га је посвједочило као истинског Богочовјека и Спаситеља.</a:t>
            </a:r>
            <a:endParaRPr lang="en-US" sz="2400" dirty="0">
              <a:latin typeface="Century Schoolbook" panose="02040604050505020304" pitchFamily="18" charset="0"/>
            </a:endParaRPr>
          </a:p>
        </p:txBody>
      </p:sp>
      <p:pic>
        <p:nvPicPr>
          <p:cNvPr id="10" name="Picture 9"/>
          <p:cNvPicPr>
            <a:picLocks noChangeAspect="1"/>
          </p:cNvPicPr>
          <p:nvPr/>
        </p:nvPicPr>
        <p:blipFill rotWithShape="1">
          <a:blip r:embed="rId2"/>
          <a:srcRect r="3581" b="-200"/>
          <a:stretch/>
        </p:blipFill>
        <p:spPr>
          <a:xfrm>
            <a:off x="619135" y="664813"/>
            <a:ext cx="6339228" cy="5570780"/>
          </a:xfrm>
          <a:prstGeom prst="rect">
            <a:avLst/>
          </a:prstGeom>
        </p:spPr>
      </p:pic>
      <p:sp>
        <p:nvSpPr>
          <p:cNvPr id="11" name="TextBox 10"/>
          <p:cNvSpPr txBox="1"/>
          <p:nvPr/>
        </p:nvSpPr>
        <p:spPr>
          <a:xfrm>
            <a:off x="7288306" y="6112151"/>
            <a:ext cx="4521621" cy="369332"/>
          </a:xfrm>
          <a:prstGeom prst="rect">
            <a:avLst/>
          </a:prstGeom>
          <a:noFill/>
        </p:spPr>
        <p:txBody>
          <a:bodyPr wrap="square" rtlCol="0">
            <a:spAutoFit/>
          </a:bodyPr>
          <a:lstStyle/>
          <a:p>
            <a:r>
              <a:rPr lang="sr-Cyrl-RS" dirty="0" smtClean="0">
                <a:latin typeface="Times New Roman" panose="02020603050405020304" pitchFamily="18" charset="0"/>
                <a:cs typeface="Times New Roman" panose="02020603050405020304" pitchFamily="18" charset="0"/>
              </a:rPr>
              <a:t>ПРАВОСЛАВНА ВЈЕРОНАУКА 4. РАЗРЕД</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34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p:cNvPicPr>
            <a:picLocks noChangeAspect="1"/>
          </p:cNvPicPr>
          <p:nvPr/>
        </p:nvPicPr>
        <p:blipFill>
          <a:blip r:embed="rId2"/>
          <a:srcRect l="8225" r="8225"/>
          <a:stretch>
            <a:fillRect/>
          </a:stretch>
        </p:blipFill>
        <p:spPr>
          <a:xfrm>
            <a:off x="5822956" y="795608"/>
            <a:ext cx="5471202" cy="4940130"/>
          </a:xfrm>
          <a:prstGeom prst="rect">
            <a:avLst/>
          </a:prstGeom>
        </p:spPr>
      </p:pic>
      <p:sp>
        <p:nvSpPr>
          <p:cNvPr id="11" name="Text Placeholder 3"/>
          <p:cNvSpPr txBox="1">
            <a:spLocks/>
          </p:cNvSpPr>
          <p:nvPr/>
        </p:nvSpPr>
        <p:spPr>
          <a:xfrm>
            <a:off x="497542" y="1102659"/>
            <a:ext cx="4894729" cy="5220868"/>
          </a:xfrm>
          <a:prstGeom prst="rect">
            <a:avLst/>
          </a:prstGeom>
        </p:spPr>
        <p:txBody>
          <a:bodyPr>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just">
              <a:buNone/>
            </a:pPr>
            <a:r>
              <a:rPr lang="sr-Cyrl-BA" sz="2200" dirty="0" smtClean="0">
                <a:latin typeface="Century Schoolbook" panose="02040604050505020304" pitchFamily="18" charset="0"/>
              </a:rPr>
              <a:t>Видјевши Васкрсење Христово, поклонимо се Светоме Господу Исусу, јединоме Безгрешноме. Крсту Твоме клањамо се, Христе, и Свето Ваксрсење Твоје пјевамо и славимо; јер си Ти Бог наш, осим Тебе другога не знамо, име Твоје прослављамо. Ходите сви вјерни, поклонимо се Светом Васкрсењу Христовом, Јер, гле, кроз Крст дође радост цијеломе свијету. Увијек благосиљајући Господа, пјевајмо Васкрсење Његово, јер ради нас претрпјевши Крст, смрћу смрт разруши.</a:t>
            </a:r>
            <a:endParaRPr lang="en-US" sz="2200" dirty="0">
              <a:latin typeface="Century Schoolbook" panose="02040604050505020304" pitchFamily="18" charset="0"/>
            </a:endParaRPr>
          </a:p>
        </p:txBody>
      </p:sp>
      <p:sp>
        <p:nvSpPr>
          <p:cNvPr id="3" name="TextBox 2"/>
          <p:cNvSpPr txBox="1"/>
          <p:nvPr/>
        </p:nvSpPr>
        <p:spPr>
          <a:xfrm>
            <a:off x="551329" y="564776"/>
            <a:ext cx="4598894" cy="461665"/>
          </a:xfrm>
          <a:prstGeom prst="rect">
            <a:avLst/>
          </a:prstGeom>
          <a:noFill/>
        </p:spPr>
        <p:txBody>
          <a:bodyPr wrap="square" rtlCol="0">
            <a:spAutoFit/>
          </a:bodyPr>
          <a:lstStyle/>
          <a:p>
            <a:r>
              <a:rPr lang="sr-Cyrl-RS" sz="2400" b="1" dirty="0" smtClean="0">
                <a:latin typeface="Century Schoolbook" panose="02040604050505020304" pitchFamily="18" charset="0"/>
              </a:rPr>
              <a:t>Црквена пјесма на Васкрс</a:t>
            </a:r>
            <a:endParaRPr lang="en-US" sz="2400" b="1" dirty="0">
              <a:latin typeface="Century Schoolbook" panose="02040604050505020304" pitchFamily="18" charset="0"/>
            </a:endParaRPr>
          </a:p>
        </p:txBody>
      </p:sp>
      <p:sp>
        <p:nvSpPr>
          <p:cNvPr id="12" name="TextBox 11"/>
          <p:cNvSpPr txBox="1"/>
          <p:nvPr/>
        </p:nvSpPr>
        <p:spPr>
          <a:xfrm>
            <a:off x="6876182" y="5954195"/>
            <a:ext cx="4676167" cy="369332"/>
          </a:xfrm>
          <a:prstGeom prst="rect">
            <a:avLst/>
          </a:prstGeom>
          <a:noFill/>
        </p:spPr>
        <p:txBody>
          <a:bodyPr wrap="square" rtlCol="0">
            <a:spAutoFit/>
          </a:bodyPr>
          <a:lstStyle/>
          <a:p>
            <a:r>
              <a:rPr lang="sr-Cyrl-RS" dirty="0" smtClean="0">
                <a:latin typeface="Times New Roman" panose="02020603050405020304" pitchFamily="18" charset="0"/>
                <a:cs typeface="Times New Roman" panose="02020603050405020304" pitchFamily="18" charset="0"/>
              </a:rPr>
              <a:t>ПРАВОСЛАВНА ВЈЕРОНАУКА 4. РАЗРЕД</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54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975" y="2595091"/>
            <a:ext cx="7054145" cy="785611"/>
          </a:xfrm>
        </p:spPr>
        <p:txBody>
          <a:bodyPr/>
          <a:lstStyle/>
          <a:p>
            <a:r>
              <a:rPr lang="sr-Cyrl-BA" sz="3600" dirty="0" smtClean="0"/>
              <a:t>Задатак за самостални рад:</a:t>
            </a:r>
            <a:endParaRPr lang="en-US" sz="3600" dirty="0"/>
          </a:p>
        </p:txBody>
      </p:sp>
      <p:sp>
        <p:nvSpPr>
          <p:cNvPr id="3" name="Text Placeholder 2"/>
          <p:cNvSpPr>
            <a:spLocks noGrp="1"/>
          </p:cNvSpPr>
          <p:nvPr>
            <p:ph type="body" idx="1"/>
          </p:nvPr>
        </p:nvSpPr>
        <p:spPr>
          <a:xfrm>
            <a:off x="1563624" y="3776818"/>
            <a:ext cx="9070848" cy="457200"/>
          </a:xfrm>
        </p:spPr>
        <p:txBody>
          <a:bodyPr>
            <a:normAutofit/>
          </a:bodyPr>
          <a:lstStyle/>
          <a:p>
            <a:r>
              <a:rPr lang="sr-Cyrl-BA" sz="2400" b="1" dirty="0" smtClean="0">
                <a:solidFill>
                  <a:schemeClr val="tx1"/>
                </a:solidFill>
                <a:latin typeface="Century Schoolbook" panose="02040604050505020304" pitchFamily="18" charset="0"/>
              </a:rPr>
              <a:t>Одговори на питања у уџбенику на страни 39!</a:t>
            </a:r>
            <a:endParaRPr lang="en-US" sz="2400" b="1" dirty="0">
              <a:solidFill>
                <a:schemeClr val="tx1"/>
              </a:solidFill>
              <a:latin typeface="Century Schoolbook" panose="02040604050505020304" pitchFamily="18" charset="0"/>
            </a:endParaRPr>
          </a:p>
        </p:txBody>
      </p:sp>
      <p:sp>
        <p:nvSpPr>
          <p:cNvPr id="4" name="TextBox 3"/>
          <p:cNvSpPr txBox="1"/>
          <p:nvPr/>
        </p:nvSpPr>
        <p:spPr>
          <a:xfrm>
            <a:off x="5841895" y="4855514"/>
            <a:ext cx="4577113" cy="369332"/>
          </a:xfrm>
          <a:prstGeom prst="rect">
            <a:avLst/>
          </a:prstGeom>
          <a:noFill/>
        </p:spPr>
        <p:txBody>
          <a:bodyPr wrap="square" rtlCol="0">
            <a:spAutoFit/>
          </a:bodyPr>
          <a:lstStyle/>
          <a:p>
            <a:r>
              <a:rPr lang="sr-Cyrl-RS" dirty="0" smtClean="0">
                <a:latin typeface="Times New Roman" panose="02020603050405020304" pitchFamily="18" charset="0"/>
                <a:cs typeface="Times New Roman" panose="02020603050405020304" pitchFamily="18" charset="0"/>
              </a:rPr>
              <a:t>ПРАВОСЛАВНА ВЈЕРОНАУКА 4. РАЗРЕД</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54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453</TotalTime>
  <Words>377</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Century Schoolbook</vt:lpstr>
      <vt:lpstr>Garamond</vt:lpstr>
      <vt:lpstr>Times New Roman</vt:lpstr>
      <vt:lpstr>Savon</vt:lpstr>
      <vt:lpstr>Пети члан симбола вјере „ и  Који је васкрсао трећи дан по писму“</vt:lpstr>
      <vt:lpstr>PowerPoint Presentation</vt:lpstr>
      <vt:lpstr>Након што је Господ положен у гроб, недалеко од Голготе, постављен је на отвор гроба велики камен. Пошто је дан након распећа био велики празник Јудејима, нико није ни долазио до гроба.</vt:lpstr>
      <vt:lpstr>Када су у недјељу ујутру мироносице, жене које су вјеровале у Христа, кренуле на гроб да помажу тијело Христово мирисима по тадашњем обичају, јави им се анђео и објави им радосну вијест да је Христос васкрсао.</vt:lpstr>
      <vt:lpstr>Затим се васкрсли Христос јављао мироносицама, Aпостолима и још неким другим праведним људима. Касније су ти праведници, свједочећи Христово васкрсење из мртвих, били прогоњени од истих оних који су и Христа гонили.</vt:lpstr>
      <vt:lpstr>У Петом члану Символа вјере наглашавају се ријечи „по Писму“ управо да се покаже како је Господ знао да је дошао на страдање ради избављења људи од смрти.</vt:lpstr>
      <vt:lpstr>PowerPoint Presentation</vt:lpstr>
      <vt:lpstr>Задатак за самостални рад:</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Пети члан симбола вјере „ и  Који је васкрсао трећи дан по писму“</dc:title>
  <dc:creator>Борис Нарић</dc:creator>
  <cp:lastModifiedBy>39. Slavoljub Lukic</cp:lastModifiedBy>
  <cp:revision>19</cp:revision>
  <dcterms:created xsi:type="dcterms:W3CDTF">2021-01-23T11:34:46Z</dcterms:created>
  <dcterms:modified xsi:type="dcterms:W3CDTF">2021-02-04T07:17:21Z</dcterms:modified>
</cp:coreProperties>
</file>