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362200"/>
            <a:ext cx="8229600" cy="1295400"/>
          </a:xfrm>
        </p:spPr>
        <p:txBody>
          <a:bodyPr>
            <a:normAutofit/>
          </a:bodyPr>
          <a:lstStyle/>
          <a:p>
            <a:r>
              <a:rPr lang="sr-Cyrl-RS" sz="4000" dirty="0" smtClean="0">
                <a:solidFill>
                  <a:srgbClr val="C00000"/>
                </a:solidFill>
                <a:latin typeface="+mn-lt"/>
              </a:rPr>
              <a:t>Борба за опстанак у обећаној земљи</a:t>
            </a:r>
            <a:endParaRPr lang="en-US" sz="40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4038600"/>
            <a:ext cx="6400800" cy="533400"/>
          </a:xfrm>
        </p:spPr>
        <p:txBody>
          <a:bodyPr>
            <a:normAutofit/>
          </a:bodyPr>
          <a:lstStyle/>
          <a:p>
            <a:r>
              <a:rPr lang="sr-Cyrl-R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-Понављање и утврђивање- </a:t>
            </a:r>
            <a:endParaRPr 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43334" y="5410200"/>
            <a:ext cx="7239000" cy="437636"/>
          </a:xfrm>
          <a:prstGeom prst="rect">
            <a:avLst/>
          </a:prstGeom>
        </p:spPr>
        <p:txBody>
          <a:bodyPr vert="horz" lIns="45720" tIns="0" rIns="45720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Православна вјеронаука 7. разред</a:t>
            </a:r>
            <a:endParaRPr lang="en-US" sz="2800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600" y="1828800"/>
            <a:ext cx="4648200" cy="2743200"/>
          </a:xfrm>
        </p:spPr>
        <p:txBody>
          <a:bodyPr>
            <a:normAutofit fontScale="92500" lnSpcReduction="10000"/>
          </a:bodyPr>
          <a:lstStyle/>
          <a:p>
            <a:pPr algn="just">
              <a:buClr>
                <a:srgbClr val="C00000"/>
              </a:buClr>
              <a:buFont typeface="Wingdings" pitchFamily="2" charset="2"/>
              <a:buChar char="v"/>
            </a:pPr>
            <a:r>
              <a:rPr lang="sr-Cyrl-RS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Народи у земљи Хананској, називали су се </a:t>
            </a:r>
            <a:r>
              <a:rPr lang="sr-Latn-RS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„</a:t>
            </a:r>
            <a:r>
              <a:rPr lang="sr-Cyrl-RS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Хананци”</a:t>
            </a:r>
            <a:r>
              <a:rPr lang="sr-Cyrl-RS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 насељавали су седам великих и моћних земаља. 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v"/>
            </a:pPr>
            <a:endParaRPr lang="sr-Latn-RS" sz="1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C00000"/>
              </a:buClr>
              <a:buFont typeface="Wingdings" pitchFamily="2" charset="2"/>
              <a:buChar char="v"/>
            </a:pPr>
            <a:r>
              <a:rPr lang="sr-Cyrl-RS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Ханан је био праунук Хама (Нојевог сина), а Хананци његови потомци.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v"/>
            </a:pPr>
            <a:endParaRPr lang="sr-Cyrl-RS" sz="1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C00000"/>
              </a:buClr>
              <a:buFont typeface="Wingdings" pitchFamily="2" charset="2"/>
              <a:buChar char="v"/>
            </a:pPr>
            <a:r>
              <a:rPr lang="sr-Cyrl-RS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Њихова религија је била заснована на идолопоклонству</a:t>
            </a:r>
            <a:r>
              <a:rPr lang="sr-Latn-RS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sr-Latn-RS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били су веома зли у Божјим очима.</a:t>
            </a:r>
          </a:p>
        </p:txBody>
      </p:sp>
      <p:pic>
        <p:nvPicPr>
          <p:cNvPr id="4" name="Picture 3" descr="Molba Upravi Parohij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940" y="533400"/>
            <a:ext cx="3505200" cy="580491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1981200"/>
          </a:xfrm>
        </p:spPr>
        <p:txBody>
          <a:bodyPr/>
          <a:lstStyle/>
          <a:p>
            <a:pPr algn="just">
              <a:buClr>
                <a:srgbClr val="C00000"/>
              </a:buClr>
              <a:buFont typeface="Wingdings" pitchFamily="2" charset="2"/>
              <a:buChar char="v"/>
            </a:pPr>
            <a:r>
              <a:rPr lang="sr-Cyrl-RS" sz="1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Након </a:t>
            </a:r>
            <a:r>
              <a:rPr lang="sr-Latn-RS" sz="1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r>
              <a:rPr lang="sr-Cyrl-RS" sz="1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година дугог номадског (луталачког) живота по пустињи, израиљски народ је у Обећаној земљи напокон могао да се смири и задржи на једном мјесту.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v"/>
            </a:pPr>
            <a:endParaRPr lang="sr-Cyrl-RS" sz="1800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C00000"/>
              </a:buClr>
              <a:buFont typeface="Wingdings" pitchFamily="2" charset="2"/>
              <a:buChar char="v"/>
            </a:pPr>
            <a:r>
              <a:rPr lang="sr-Cyrl-RS" sz="1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Почињу да се баве земљорадњом и занатством, а не само сточарством као до тада.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v"/>
            </a:pPr>
            <a:r>
              <a:rPr lang="sr-Cyrl-RS" sz="1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Освојили су богате пашњаке, њиве и винограде.</a:t>
            </a:r>
            <a:endParaRPr lang="en-US" sz="1800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4" name="Picture 3" descr="146721392_188184279752959_1886995931561908670_n.jpg"/>
          <p:cNvPicPr>
            <a:picLocks noChangeAspect="1"/>
          </p:cNvPicPr>
          <p:nvPr/>
        </p:nvPicPr>
        <p:blipFill>
          <a:blip r:embed="rId2" cstate="print">
            <a:lum bright="-3000" contrast="8000"/>
          </a:blip>
          <a:stretch>
            <a:fillRect/>
          </a:stretch>
        </p:blipFill>
        <p:spPr>
          <a:xfrm>
            <a:off x="1219200" y="2590800"/>
            <a:ext cx="6781800" cy="380999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2209800"/>
          </a:xfrm>
        </p:spPr>
        <p:txBody>
          <a:bodyPr/>
          <a:lstStyle/>
          <a:p>
            <a:pPr algn="just">
              <a:buClr>
                <a:srgbClr val="C00000"/>
              </a:buClr>
              <a:buFont typeface="Wingdings" pitchFamily="2" charset="2"/>
              <a:buChar char="v"/>
            </a:pPr>
            <a:r>
              <a:rPr lang="sr-Cyrl-RS" sz="1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Након смрти Исуса Навина, међу племенима није било неопходне слоге. Стога завађена племена нису успјела да доврше освајање Ханана.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v"/>
            </a:pPr>
            <a:r>
              <a:rPr lang="sr-Cyrl-RS" sz="1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Свако </a:t>
            </a:r>
            <a:r>
              <a:rPr lang="sr-Cyrl-RS" sz="1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кољено, умјесто да мисли о општој користи, мислило је само о својој личној користи.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v"/>
            </a:pPr>
            <a:r>
              <a:rPr lang="sr-Cyrl-RS" sz="1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Израиљци </a:t>
            </a:r>
            <a:r>
              <a:rPr lang="sr-Cyrl-RS" sz="1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нису испуњавали Мојсијев завјет, допуштали су Хананцима да живе у њиховој близини.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v"/>
            </a:pPr>
            <a:r>
              <a:rPr lang="sr-Cyrl-RS" sz="1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Бога </a:t>
            </a:r>
            <a:r>
              <a:rPr lang="sr-Cyrl-RS" sz="1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 Израиљц</a:t>
            </a:r>
            <a:r>
              <a:rPr lang="sr-Cyrl-RS" sz="18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sr-Cyrl-RS" sz="1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називали </a:t>
            </a:r>
            <a:r>
              <a:rPr lang="sr-Cyrl-RS" sz="1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„Јахве”</a:t>
            </a:r>
            <a:r>
              <a:rPr lang="sr-Cyrl-RS" sz="1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sr-Cyrl-RS" sz="1800" b="1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C00000"/>
              </a:buClr>
              <a:buNone/>
            </a:pPr>
            <a:endParaRPr lang="sr-Cyrl-RS" sz="1800" i="1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/>
          </a:p>
        </p:txBody>
      </p:sp>
      <p:pic>
        <p:nvPicPr>
          <p:cNvPr id="4" name="Content Placeholder 3" descr="20200724_141431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7000" contrast="36000"/>
          </a:blip>
          <a:srcRect l="58984" t="18390" r="-273" b="28891"/>
          <a:stretch>
            <a:fillRect/>
          </a:stretch>
        </p:blipFill>
        <p:spPr>
          <a:xfrm>
            <a:off x="1066800" y="3048000"/>
            <a:ext cx="3657600" cy="33528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Picture 4" descr="146409129_921620398645169_3335193548311016831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3048000"/>
            <a:ext cx="2971800" cy="33337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293" y="533400"/>
            <a:ext cx="8763000" cy="1981200"/>
          </a:xfrm>
        </p:spPr>
        <p:txBody>
          <a:bodyPr>
            <a:normAutofit/>
          </a:bodyPr>
          <a:lstStyle/>
          <a:p>
            <a:pPr algn="just">
              <a:buClr>
                <a:srgbClr val="C00000"/>
              </a:buClr>
              <a:buFont typeface="Wingdings" pitchFamily="2" charset="2"/>
              <a:buChar char="v"/>
            </a:pPr>
            <a:r>
              <a:rPr lang="sr-Cyrl-RS" sz="1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Израиљци су заборављали Јахвеа и окретали се многобожачким боговима. 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v"/>
            </a:pPr>
            <a:r>
              <a:rPr lang="sr-Cyrl-RS" sz="1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Убрзо  су почели да служе њиховим идолима и тако су кршили Другу Божју заповијест.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v"/>
            </a:pPr>
            <a:r>
              <a:rPr lang="sr-Cyrl-RS" sz="1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Када </a:t>
            </a:r>
            <a:r>
              <a:rPr lang="sr-Cyrl-RS" sz="1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 се покајали, Јахве би их избављао, кроз вође који су се називали </a:t>
            </a:r>
            <a:r>
              <a:rPr lang="sr-Cyrl-RS" sz="1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„судије”</a:t>
            </a:r>
            <a:r>
              <a:rPr lang="sr-Cyrl-RS" sz="1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sr-Cyrl-RS" sz="1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sr-Cyrl-RS" sz="1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кад би  Га заборавили опет их је кажњавао. 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v"/>
            </a:pPr>
            <a:r>
              <a:rPr lang="sr-Cyrl-RS" sz="1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Укупно је, међу Израиљцима, било </a:t>
            </a:r>
            <a:r>
              <a:rPr lang="sr-Cyrl-RS" sz="1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15 судија</a:t>
            </a:r>
            <a:r>
              <a:rPr lang="sr-Cyrl-RS" sz="1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sr-Cyrl-RS" sz="1800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C00000"/>
              </a:buClr>
              <a:buFont typeface="Wingdings" pitchFamily="2" charset="2"/>
              <a:buChar char="v"/>
            </a:pPr>
            <a:endParaRPr lang="en-US" sz="1800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6" name="Picture 5" descr="145861168_1189204108163067_4026501488681013166_n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2667000"/>
            <a:ext cx="6934200" cy="39624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763000" cy="3048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sr-Cyrl-R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Питања и задаци:</a:t>
            </a:r>
          </a:p>
          <a:p>
            <a:pPr>
              <a:buNone/>
            </a:pPr>
            <a:r>
              <a:rPr lang="sr-Cyrl-RS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		</a:t>
            </a:r>
          </a:p>
          <a:p>
            <a:pPr marL="651510" indent="-514350">
              <a:buClr>
                <a:srgbClr val="C00000"/>
              </a:buClr>
              <a:buFont typeface="+mj-lt"/>
              <a:buAutoNum type="arabicPeriod"/>
            </a:pPr>
            <a:r>
              <a:rPr lang="sr-Cyrl-RS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Чији потомци су били Хананци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?</a:t>
            </a:r>
          </a:p>
          <a:p>
            <a:pPr marL="651510" indent="-514350">
              <a:buClr>
                <a:srgbClr val="C00000"/>
              </a:buClr>
              <a:buFont typeface="+mj-lt"/>
              <a:buAutoNum type="arabicPeriod"/>
            </a:pPr>
            <a:r>
              <a:rPr lang="sr-Cyrl-RS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Чиме су се бавили Израиљци у Обећаној земљи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?</a:t>
            </a:r>
          </a:p>
          <a:p>
            <a:pPr marL="651510" indent="-514350">
              <a:buClr>
                <a:srgbClr val="C00000"/>
              </a:buClr>
              <a:buFont typeface="+mj-lt"/>
              <a:buAutoNum type="arabicPeriod"/>
            </a:pPr>
            <a:r>
              <a:rPr lang="sr-Cyrl-RS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Шта се догађа Израиљцима након смрти Исуса Навина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?</a:t>
            </a:r>
          </a:p>
          <a:p>
            <a:pPr marL="651510" indent="-514350">
              <a:buClr>
                <a:srgbClr val="C00000"/>
              </a:buClr>
              <a:buFont typeface="+mj-lt"/>
              <a:buAutoNum type="arabicPeriod"/>
            </a:pPr>
            <a:r>
              <a:rPr lang="sr-Cyrl-RS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Ко су биле судије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?</a:t>
            </a:r>
            <a:endParaRPr lang="sr-Cyrl-RS" sz="20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651510" indent="-514350">
              <a:buClr>
                <a:srgbClr val="C00000"/>
              </a:buClr>
              <a:buFont typeface="+mj-lt"/>
              <a:buAutoNum type="arabicPeriod"/>
            </a:pPr>
            <a:r>
              <a:rPr lang="sr-Cyrl-RS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Погледај и анализирај карте у Библијском атласу на странам 20, </a:t>
            </a:r>
            <a:r>
              <a:rPr lang="sr-Cyrl-RS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21 </a:t>
            </a:r>
            <a:r>
              <a:rPr lang="sr-Cyrl-RS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и 22</a:t>
            </a:r>
            <a:r>
              <a:rPr lang="sr-Cyrl-RS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!</a:t>
            </a:r>
            <a:endParaRPr lang="en-US" sz="20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62</TotalTime>
  <Words>250</Words>
  <Application>Microsoft Office PowerPoint</Application>
  <PresentationFormat>On-screen Show (4:3)</PresentationFormat>
  <Paragraphs>27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Book Antiqua</vt:lpstr>
      <vt:lpstr>Lucida Sans</vt:lpstr>
      <vt:lpstr>Times New Roman</vt:lpstr>
      <vt:lpstr>Wingdings</vt:lpstr>
      <vt:lpstr>Wingdings 2</vt:lpstr>
      <vt:lpstr>Wingdings 3</vt:lpstr>
      <vt:lpstr>Apex</vt:lpstr>
      <vt:lpstr>Борба за опстанак у обећаној земљи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Борба за опстанак у обећаној земљи</dc:title>
  <dc:creator>WIN7</dc:creator>
  <cp:lastModifiedBy>39. Slavoljub Lukic</cp:lastModifiedBy>
  <cp:revision>12</cp:revision>
  <dcterms:created xsi:type="dcterms:W3CDTF">2006-08-16T00:00:00Z</dcterms:created>
  <dcterms:modified xsi:type="dcterms:W3CDTF">2021-02-12T07:11:19Z</dcterms:modified>
</cp:coreProperties>
</file>